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49.xml" ContentType="application/vnd.openxmlformats-officedocument.presentationml.tags+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38.xml" ContentType="application/vnd.openxmlformats-officedocument.presentationml.tags+xml"/>
  <Override PartName="/ppt/notesSlides/notesSlide16.xml" ContentType="application/vnd.openxmlformats-officedocument.presentationml.notesSlide+xml"/>
  <Override PartName="/ppt/tags/tag56.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ppt/notesSlides/notesSlide23.xml" ContentType="application/vnd.openxmlformats-officedocument.presentationml.notesSlide+xml"/>
  <Override PartName="/ppt/tags/tag34.xml" ContentType="application/vnd.openxmlformats-officedocument.presentationml.tags+xml"/>
  <Override PartName="/ppt/notesSlides/notesSlide12.xml" ContentType="application/vnd.openxmlformats-officedocument.presentationml.notesSlide+xml"/>
  <Override PartName="/ppt/tags/tag52.xml" ContentType="application/vnd.openxmlformats-officedocument.presentationml.tags+xml"/>
  <Override PartName="/ppt/tags/tag12.xml" ContentType="application/vnd.openxmlformats-officedocument.presentationml.tags+xml"/>
  <Default Extension="xlsx" ContentType="application/vnd.openxmlformats-officedocument.spreadsheetml.sheet"/>
  <Override PartName="/ppt/notesSlides/notesSlide7.xml" ContentType="application/vnd.openxmlformats-officedocument.presentationml.notesSlide+xml"/>
  <Override PartName="/ppt/tags/tag23.xml" ContentType="application/vnd.openxmlformats-officedocument.presentationml.tags+xml"/>
  <Override PartName="/ppt/tags/tag41.xml" ContentType="application/vnd.openxmlformats-officedocument.presentationml.tags+xml"/>
  <Override PartName="/ppt/diagrams/layout1.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notesSlides/notesSlide3.xml" ContentType="application/vnd.openxmlformats-officedocument.presentationml.notesSlide+xml"/>
  <Default Extension="bin" ContentType="application/vnd.openxmlformats-officedocument.oleObject"/>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Override PartName="/ppt/tags/tag39.xml" ContentType="application/vnd.openxmlformats-officedocument.presentationml.tags+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tags/tag1.xml" ContentType="application/vnd.openxmlformats-officedocument.presentationml.tags+xml"/>
  <Override PartName="/ppt/tags/tag28.xml" ContentType="application/vnd.openxmlformats-officedocument.presentationml.tags+xml"/>
  <Override PartName="/ppt/notesSlides/notesSlide24.xml" ContentType="application/vnd.openxmlformats-officedocument.presentationml.notesSlide+xml"/>
  <Override PartName="/ppt/tags/tag57.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notesSlides/notesSlide13.xml" ContentType="application/vnd.openxmlformats-officedocument.presentationml.notesSlide+xml"/>
  <Override PartName="/ppt/tags/tag46.xml" ContentType="application/vnd.openxmlformats-officedocument.presentationml.tags+xml"/>
  <Override PartName="/ppt/notesSlides/notesSlide22.xml" ContentType="application/vnd.openxmlformats-officedocument.presentationml.notesSlide+xml"/>
  <Override PartName="/ppt/tags/tag55.xml" ContentType="application/vnd.openxmlformats-officedocument.presentationml.tags+xml"/>
  <Default Extension="vml" ContentType="application/vnd.openxmlformats-officedocument.vmlDrawing"/>
  <Default Extension="gif" ContentType="image/gif"/>
  <Override PartName="/ppt/tags/tag15.xml" ContentType="application/vnd.openxmlformats-officedocument.presentationml.tags+xml"/>
  <Override PartName="/ppt/tags/tag24.xml" ContentType="application/vnd.openxmlformats-officedocument.presentationml.tags+xml"/>
  <Override PartName="/ppt/notesSlides/notesSlide8.xml" ContentType="application/vnd.openxmlformats-officedocument.presentationml.notesSlide+xml"/>
  <Override PartName="/ppt/tags/tag33.xml" ContentType="application/vnd.openxmlformats-officedocument.presentationml.tags+xml"/>
  <Override PartName="/ppt/notesSlides/notesSlide11.xml" ContentType="application/vnd.openxmlformats-officedocument.presentationml.notesSlide+xml"/>
  <Override PartName="/ppt/tags/tag44.xml" ContentType="application/vnd.openxmlformats-officedocument.presentationml.tags+xml"/>
  <Override PartName="/ppt/diagrams/layout2.xml" ContentType="application/vnd.openxmlformats-officedocument.drawingml.diagramLayout+xml"/>
  <Override PartName="/ppt/notesSlides/notesSlide20.xml" ContentType="application/vnd.openxmlformats-officedocument.presentationml.notesSlide+xml"/>
  <Override PartName="/ppt/tags/tag53.xml" ContentType="application/vnd.openxmlformats-officedocument.presentationml.tags+xml"/>
  <Override PartName="/ppt/tags/tag13.xml" ContentType="application/vnd.openxmlformats-officedocument.presentationml.tags+xml"/>
  <Override PartName="/ppt/notesSlides/notesSlide6.xml" ContentType="application/vnd.openxmlformats-officedocument.presentationml.notesSlide+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tags/tag51.xml" ContentType="application/vnd.openxmlformats-officedocument.presentationml.tags+xml"/>
  <Override PartName="/ppt/tags/tag60.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tags/tag20.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tags/tag6.xml" ContentType="application/vnd.openxmlformats-officedocument.presentationml.tags+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Override PartName="/ppt/tags/tag58.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tags/tag29.xml" ContentType="application/vnd.openxmlformats-officedocument.presentationml.tags+xml"/>
  <Override PartName="/ppt/tags/tag47.xml" ContentType="application/vnd.openxmlformats-officedocument.presentationml.tags+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tags/tag18.xml" ContentType="application/vnd.openxmlformats-officedocument.presentationml.tags+xml"/>
  <Override PartName="/ppt/tags/tag36.xml" ContentType="application/vnd.openxmlformats-officedocument.presentationml.tags+xml"/>
  <Override PartName="/ppt/notesSlides/notesSlide14.xml" ContentType="application/vnd.openxmlformats-officedocument.presentationml.notesSlide+xml"/>
  <Override PartName="/ppt/tags/tag54.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notesSlides/notesSlide9.xml" ContentType="application/vnd.openxmlformats-officedocument.presentationml.notesSlide+xml"/>
  <Override PartName="/ppt/tags/tag43.xml" ContentType="application/vnd.openxmlformats-officedocument.presentationml.tags+xml"/>
  <Override PartName="/ppt/notesSlides/notesSlide21.xml" ContentType="application/vnd.openxmlformats-officedocument.presentationml.notesSlide+xml"/>
  <Override PartName="/ppt/tags/tag61.xml" ContentType="application/vnd.openxmlformats-officedocument.presentationml.tags+xml"/>
  <Override PartName="/ppt/notesSlides/notesSlide10.xml" ContentType="application/vnd.openxmlformats-officedocument.presentationml.notesSlide+xml"/>
  <Override PartName="/ppt/tags/tag32.xml" ContentType="application/vnd.openxmlformats-officedocument.presentationml.tags+xml"/>
  <Override PartName="/ppt/tags/tag50.xml" ContentType="application/vnd.openxmlformats-officedocument.presentationml.tags+xml"/>
  <Override PartName="/ppt/slides/slide7.xml" ContentType="application/vnd.openxmlformats-officedocument.presentationml.slide+xml"/>
  <Override PartName="/ppt/tags/tag10.xml" ContentType="application/vnd.openxmlformats-officedocument.presentationml.tags+xml"/>
  <Override PartName="/ppt/tags/tag21.xml" ContentType="application/vnd.openxmlformats-officedocument.presentationml.tags+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tags/tag3.xml" ContentType="application/vnd.openxmlformats-officedocument.presentationml.tags+xml"/>
  <Override PartName="/ppt/diagrams/quickStyle1.xml" ContentType="application/vnd.openxmlformats-officedocument.drawingml.diagramStyle+xml"/>
  <Override PartName="/ppt/tags/tag59.xml" ContentType="application/vnd.openxmlformats-officedocument.presentationml.tags+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notesSlides/notesSlide15.xml" ContentType="application/vnd.openxmlformats-officedocument.presentationml.notesSlide+xml"/>
  <Override PartName="/ppt/notesSlides/notesSlide2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sldIdLst>
    <p:sldId id="256" r:id="rId2"/>
    <p:sldId id="337" r:id="rId3"/>
    <p:sldId id="367" r:id="rId4"/>
    <p:sldId id="280" r:id="rId5"/>
    <p:sldId id="353" r:id="rId6"/>
    <p:sldId id="261" r:id="rId7"/>
    <p:sldId id="355" r:id="rId8"/>
    <p:sldId id="307" r:id="rId9"/>
    <p:sldId id="361" r:id="rId10"/>
    <p:sldId id="359" r:id="rId11"/>
    <p:sldId id="339" r:id="rId12"/>
    <p:sldId id="294" r:id="rId13"/>
    <p:sldId id="296" r:id="rId14"/>
    <p:sldId id="295" r:id="rId15"/>
    <p:sldId id="292" r:id="rId16"/>
    <p:sldId id="308" r:id="rId17"/>
    <p:sldId id="363" r:id="rId18"/>
    <p:sldId id="282" r:id="rId19"/>
    <p:sldId id="340" r:id="rId20"/>
    <p:sldId id="335" r:id="rId21"/>
    <p:sldId id="370" r:id="rId22"/>
    <p:sldId id="365" r:id="rId23"/>
    <p:sldId id="303" r:id="rId24"/>
    <p:sldId id="323" r:id="rId25"/>
    <p:sldId id="320" r:id="rId26"/>
    <p:sldId id="319" r:id="rId27"/>
    <p:sldId id="344" r:id="rId28"/>
    <p:sldId id="309" r:id="rId29"/>
    <p:sldId id="368" r:id="rId30"/>
    <p:sldId id="369" r:id="rId31"/>
    <p:sldId id="366" r:id="rId32"/>
    <p:sldId id="346" r:id="rId33"/>
    <p:sldId id="347" r:id="rId34"/>
    <p:sldId id="331" r:id="rId35"/>
    <p:sldId id="332" r:id="rId36"/>
    <p:sldId id="311" r:id="rId37"/>
    <p:sldId id="322" r:id="rId38"/>
    <p:sldId id="351" r:id="rId39"/>
    <p:sldId id="327" r:id="rId40"/>
    <p:sldId id="352" r:id="rId41"/>
    <p:sldId id="312" r:id="rId42"/>
    <p:sldId id="313" r:id="rId43"/>
    <p:sldId id="326" r:id="rId44"/>
    <p:sldId id="329" r:id="rId45"/>
    <p:sldId id="328" r:id="rId46"/>
  </p:sldIdLst>
  <p:sldSz cx="9144000" cy="6858000" type="screen4x3"/>
  <p:notesSz cx="6858000" cy="9144000"/>
  <p:custDataLst>
    <p:tags r:id="rId4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64A2"/>
    <a:srgbClr val="4A452A"/>
    <a:srgbClr val="17375D"/>
    <a:srgbClr val="C0504D"/>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7" autoAdjust="0"/>
    <p:restoredTop sz="82667" autoAdjust="0"/>
  </p:normalViewPr>
  <p:slideViewPr>
    <p:cSldViewPr>
      <p:cViewPr>
        <p:scale>
          <a:sx n="70" d="100"/>
          <a:sy n="70" d="100"/>
        </p:scale>
        <p:origin x="-528" y="288"/>
      </p:cViewPr>
      <p:guideLst>
        <p:guide orient="horz" pos="2160"/>
        <p:guide pos="2880"/>
      </p:guideLst>
    </p:cSldViewPr>
  </p:slideViewPr>
  <p:outlineViewPr>
    <p:cViewPr>
      <p:scale>
        <a:sx n="33" d="100"/>
        <a:sy n="33" d="100"/>
      </p:scale>
      <p:origin x="30" y="10710"/>
    </p:cViewPr>
  </p:outlineViewPr>
  <p:notesTextViewPr>
    <p:cViewPr>
      <p:scale>
        <a:sx n="1" d="1"/>
        <a:sy n="1" d="1"/>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gif"/><Relationship Id="rId1" Type="http://schemas.openxmlformats.org/officeDocument/2006/relationships/image" Target="../media/image20.jpeg"/><Relationship Id="rId4" Type="http://schemas.openxmlformats.org/officeDocument/2006/relationships/image" Target="../media/image23.jpeg"/></Relationships>
</file>

<file path=ppt/diagrams/_rels/data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image" Target="../media/image26.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gif"/><Relationship Id="rId1" Type="http://schemas.openxmlformats.org/officeDocument/2006/relationships/image" Target="../media/image20.jpeg"/><Relationship Id="rId4" Type="http://schemas.openxmlformats.org/officeDocument/2006/relationships/image" Target="../media/image23.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image" Target="../media/image26.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75DA64-D8FD-4464-A26F-F6343C24F5AD}" type="doc">
      <dgm:prSet loTypeId="urn:microsoft.com/office/officeart/2009/layout/CirclePictureHierarchy" loCatId="hierarchy" qsTypeId="urn:microsoft.com/office/officeart/2005/8/quickstyle/simple1" qsCatId="simple" csTypeId="urn:microsoft.com/office/officeart/2005/8/colors/accent1_2" csCatId="accent1" phldr="1"/>
      <dgm:spPr/>
    </dgm:pt>
    <dgm:pt modelId="{C25FC84C-6D25-4F58-A5EB-43013EE0BAAC}">
      <dgm:prSet phldrT="[Text]" custT="1"/>
      <dgm:spPr/>
      <dgm:t>
        <a:bodyPr/>
        <a:lstStyle/>
        <a:p>
          <a:r>
            <a:rPr lang="en-US" sz="1600" dirty="0" smtClean="0"/>
            <a:t>Precession</a:t>
          </a:r>
        </a:p>
      </dgm:t>
    </dgm:pt>
    <dgm:pt modelId="{C9AC13B5-2F69-4CE9-871F-E7F79757492F}" type="parTrans" cxnId="{46B05F1A-895B-4C3D-AE8C-B698E22DDF3A}">
      <dgm:prSet/>
      <dgm:spPr/>
      <dgm:t>
        <a:bodyPr/>
        <a:lstStyle/>
        <a:p>
          <a:endParaRPr lang="en-US"/>
        </a:p>
      </dgm:t>
    </dgm:pt>
    <dgm:pt modelId="{4D7E5336-B7F6-4256-91AB-A062D5FEBA5C}" type="sibTrans" cxnId="{46B05F1A-895B-4C3D-AE8C-B698E22DDF3A}">
      <dgm:prSet/>
      <dgm:spPr/>
      <dgm:t>
        <a:bodyPr/>
        <a:lstStyle/>
        <a:p>
          <a:endParaRPr lang="en-US"/>
        </a:p>
      </dgm:t>
    </dgm:pt>
    <dgm:pt modelId="{B10070B1-444A-4093-8906-E1ADE6D08899}">
      <dgm:prSet phldrT="[Text]" custT="1"/>
      <dgm:spPr/>
      <dgm:t>
        <a:bodyPr/>
        <a:lstStyle/>
        <a:p>
          <a:r>
            <a:rPr lang="en-US" sz="1600" dirty="0" smtClean="0"/>
            <a:t>Proper Motion</a:t>
          </a:r>
          <a:endParaRPr lang="en-US" sz="1600" dirty="0"/>
        </a:p>
      </dgm:t>
    </dgm:pt>
    <dgm:pt modelId="{58874A0D-6AFB-4D02-A403-3CBB5F1A7C31}" type="parTrans" cxnId="{A7CA7C6D-53D0-460A-874F-66C2DE12D576}">
      <dgm:prSet/>
      <dgm:spPr/>
      <dgm:t>
        <a:bodyPr/>
        <a:lstStyle/>
        <a:p>
          <a:endParaRPr lang="en-US"/>
        </a:p>
      </dgm:t>
    </dgm:pt>
    <dgm:pt modelId="{E685261A-56E2-4F1C-9799-846291A045FE}" type="sibTrans" cxnId="{A7CA7C6D-53D0-460A-874F-66C2DE12D576}">
      <dgm:prSet/>
      <dgm:spPr/>
      <dgm:t>
        <a:bodyPr/>
        <a:lstStyle/>
        <a:p>
          <a:endParaRPr lang="en-US"/>
        </a:p>
      </dgm:t>
    </dgm:pt>
    <dgm:pt modelId="{DF06ECB7-49F3-4065-A2F0-BF25FF250145}">
      <dgm:prSet phldrT="[Text]" custT="1"/>
      <dgm:spPr/>
      <dgm:t>
        <a:bodyPr/>
        <a:lstStyle/>
        <a:p>
          <a:r>
            <a:rPr lang="en-US" sz="1600" dirty="0" smtClean="0"/>
            <a:t>Perihelion </a:t>
          </a:r>
          <a:endParaRPr lang="en-US" sz="2000" dirty="0"/>
        </a:p>
      </dgm:t>
    </dgm:pt>
    <dgm:pt modelId="{725270E2-6F8B-4E72-BB6C-B5C6593F04BB}" type="parTrans" cxnId="{710029A7-972C-4EF4-B064-467D7DD5783E}">
      <dgm:prSet/>
      <dgm:spPr/>
      <dgm:t>
        <a:bodyPr/>
        <a:lstStyle/>
        <a:p>
          <a:endParaRPr lang="en-US"/>
        </a:p>
      </dgm:t>
    </dgm:pt>
    <dgm:pt modelId="{88CA8BA1-0BB1-43C2-B920-182129B468E0}" type="sibTrans" cxnId="{710029A7-972C-4EF4-B064-467D7DD5783E}">
      <dgm:prSet/>
      <dgm:spPr/>
      <dgm:t>
        <a:bodyPr/>
        <a:lstStyle/>
        <a:p>
          <a:endParaRPr lang="en-US"/>
        </a:p>
      </dgm:t>
    </dgm:pt>
    <dgm:pt modelId="{43A01802-993D-429F-9C2A-5F5E1D747DC9}">
      <dgm:prSet phldrT="[Text]" custT="1"/>
      <dgm:spPr/>
      <dgm:t>
        <a:bodyPr/>
        <a:lstStyle/>
        <a:p>
          <a:r>
            <a:rPr lang="en-US" sz="1600" b="0" u="none" dirty="0" smtClean="0">
              <a:solidFill>
                <a:schemeClr val="tx1"/>
              </a:solidFill>
            </a:rPr>
            <a:t>Tropical Year</a:t>
          </a:r>
          <a:r>
            <a:rPr lang="en-US" sz="2000" dirty="0" smtClean="0"/>
            <a:t/>
          </a:r>
          <a:br>
            <a:rPr lang="en-US" sz="2000" dirty="0" smtClean="0"/>
          </a:br>
          <a:endParaRPr lang="en-US" sz="2000" dirty="0"/>
        </a:p>
      </dgm:t>
    </dgm:pt>
    <dgm:pt modelId="{B06605C8-18F7-4DB8-A706-898BDF3A61C0}" type="parTrans" cxnId="{42D2A457-9CBD-41E4-A313-134CD3F6D877}">
      <dgm:prSet/>
      <dgm:spPr/>
      <dgm:t>
        <a:bodyPr/>
        <a:lstStyle/>
        <a:p>
          <a:endParaRPr lang="en-US"/>
        </a:p>
      </dgm:t>
    </dgm:pt>
    <dgm:pt modelId="{2A7EFC42-E829-4CEC-B29A-8F45B9CE8AB3}" type="sibTrans" cxnId="{42D2A457-9CBD-41E4-A313-134CD3F6D877}">
      <dgm:prSet/>
      <dgm:spPr/>
      <dgm:t>
        <a:bodyPr/>
        <a:lstStyle/>
        <a:p>
          <a:endParaRPr lang="en-US"/>
        </a:p>
      </dgm:t>
    </dgm:pt>
    <dgm:pt modelId="{94AB537C-FAB8-47A2-9310-2C42FE7CC022}" type="pres">
      <dgm:prSet presAssocID="{E775DA64-D8FD-4464-A26F-F6343C24F5AD}" presName="hierChild1" presStyleCnt="0">
        <dgm:presLayoutVars>
          <dgm:chPref val="1"/>
          <dgm:dir/>
          <dgm:animOne val="branch"/>
          <dgm:animLvl val="lvl"/>
          <dgm:resizeHandles/>
        </dgm:presLayoutVars>
      </dgm:prSet>
      <dgm:spPr/>
    </dgm:pt>
    <dgm:pt modelId="{A65F1859-6B5D-4DC4-835B-F42FD576389F}" type="pres">
      <dgm:prSet presAssocID="{C25FC84C-6D25-4F58-A5EB-43013EE0BAAC}" presName="hierRoot1" presStyleCnt="0"/>
      <dgm:spPr/>
    </dgm:pt>
    <dgm:pt modelId="{8B9462DB-5707-409C-B893-9C3B9941506C}" type="pres">
      <dgm:prSet presAssocID="{C25FC84C-6D25-4F58-A5EB-43013EE0BAAC}" presName="composite" presStyleCnt="0"/>
      <dgm:spPr/>
    </dgm:pt>
    <dgm:pt modelId="{0A822870-06D2-4D0D-92D9-37BFC3328093}" type="pres">
      <dgm:prSet presAssocID="{C25FC84C-6D25-4F58-A5EB-43013EE0BAAC}" presName="image" presStyleLbl="node0" presStyleIdx="0" presStyleCnt="1"/>
      <dgm:spPr>
        <a:blipFill>
          <a:blip xmlns:r="http://schemas.openxmlformats.org/officeDocument/2006/relationships" r:embed="rId1">
            <a:extLst>
              <a:ext uri="{28A0092B-C50C-407E-A947-70E740481C1C}">
                <a14:useLocalDpi xmlns="" xmlns:a14="http://schemas.microsoft.com/office/drawing/2010/main" val="0"/>
              </a:ext>
            </a:extLst>
          </a:blip>
          <a:srcRect/>
          <a:stretch>
            <a:fillRect/>
          </a:stretch>
        </a:blipFill>
      </dgm:spPr>
    </dgm:pt>
    <dgm:pt modelId="{B632E63E-93F0-4057-9C80-FE3CDA4E04BA}" type="pres">
      <dgm:prSet presAssocID="{C25FC84C-6D25-4F58-A5EB-43013EE0BAAC}" presName="text" presStyleLbl="revTx" presStyleIdx="0" presStyleCnt="4">
        <dgm:presLayoutVars>
          <dgm:chPref val="3"/>
        </dgm:presLayoutVars>
      </dgm:prSet>
      <dgm:spPr/>
      <dgm:t>
        <a:bodyPr/>
        <a:lstStyle/>
        <a:p>
          <a:endParaRPr lang="en-US"/>
        </a:p>
      </dgm:t>
    </dgm:pt>
    <dgm:pt modelId="{9AB00D8F-B0FD-4F43-A14E-5D3C194AB3E4}" type="pres">
      <dgm:prSet presAssocID="{C25FC84C-6D25-4F58-A5EB-43013EE0BAAC}" presName="hierChild2" presStyleCnt="0"/>
      <dgm:spPr/>
    </dgm:pt>
    <dgm:pt modelId="{726735ED-433E-4096-8774-A9FE2470DD03}" type="pres">
      <dgm:prSet presAssocID="{58874A0D-6AFB-4D02-A403-3CBB5F1A7C31}" presName="Name10" presStyleLbl="parChTrans1D2" presStyleIdx="0" presStyleCnt="3"/>
      <dgm:spPr/>
      <dgm:t>
        <a:bodyPr/>
        <a:lstStyle/>
        <a:p>
          <a:endParaRPr lang="en-US"/>
        </a:p>
      </dgm:t>
    </dgm:pt>
    <dgm:pt modelId="{315D0689-A654-458B-A741-CA6D2FD25A68}" type="pres">
      <dgm:prSet presAssocID="{B10070B1-444A-4093-8906-E1ADE6D08899}" presName="hierRoot2" presStyleCnt="0"/>
      <dgm:spPr/>
    </dgm:pt>
    <dgm:pt modelId="{E953C417-16C6-4638-A7A1-F359C6BF9DED}" type="pres">
      <dgm:prSet presAssocID="{B10070B1-444A-4093-8906-E1ADE6D08899}" presName="composite2" presStyleCnt="0"/>
      <dgm:spPr/>
    </dgm:pt>
    <dgm:pt modelId="{C31E7720-E95B-405D-A57F-660EB56369B5}" type="pres">
      <dgm:prSet presAssocID="{B10070B1-444A-4093-8906-E1ADE6D08899}" presName="image2" presStyleLbl="node2" presStyleIdx="0" presStyleCnt="3"/>
      <dgm:spPr>
        <a:blipFill>
          <a:blip xmlns:r="http://schemas.openxmlformats.org/officeDocument/2006/relationships" r:embed="rId2">
            <a:extLst>
              <a:ext uri="{28A0092B-C50C-407E-A947-70E740481C1C}">
                <a14:useLocalDpi xmlns="" xmlns:a14="http://schemas.microsoft.com/office/drawing/2010/main" val="0"/>
              </a:ext>
            </a:extLst>
          </a:blip>
          <a:srcRect/>
          <a:stretch>
            <a:fillRect/>
          </a:stretch>
        </a:blipFill>
      </dgm:spPr>
    </dgm:pt>
    <dgm:pt modelId="{C9850687-DFBD-4A3B-8D54-3DA5C56434E4}" type="pres">
      <dgm:prSet presAssocID="{B10070B1-444A-4093-8906-E1ADE6D08899}" presName="text2" presStyleLbl="revTx" presStyleIdx="1" presStyleCnt="4">
        <dgm:presLayoutVars>
          <dgm:chPref val="3"/>
        </dgm:presLayoutVars>
      </dgm:prSet>
      <dgm:spPr/>
      <dgm:t>
        <a:bodyPr/>
        <a:lstStyle/>
        <a:p>
          <a:endParaRPr lang="en-US"/>
        </a:p>
      </dgm:t>
    </dgm:pt>
    <dgm:pt modelId="{1A713C7A-A920-41EB-8F1A-2EEFA1CDCEA1}" type="pres">
      <dgm:prSet presAssocID="{B10070B1-444A-4093-8906-E1ADE6D08899}" presName="hierChild3" presStyleCnt="0"/>
      <dgm:spPr/>
    </dgm:pt>
    <dgm:pt modelId="{E49A7DBA-424B-40D9-9D5F-784F0AEA92A2}" type="pres">
      <dgm:prSet presAssocID="{725270E2-6F8B-4E72-BB6C-B5C6593F04BB}" presName="Name10" presStyleLbl="parChTrans1D2" presStyleIdx="1" presStyleCnt="3"/>
      <dgm:spPr/>
      <dgm:t>
        <a:bodyPr/>
        <a:lstStyle/>
        <a:p>
          <a:endParaRPr lang="en-US"/>
        </a:p>
      </dgm:t>
    </dgm:pt>
    <dgm:pt modelId="{368934C9-31A8-45AB-985A-D483A8F15C44}" type="pres">
      <dgm:prSet presAssocID="{DF06ECB7-49F3-4065-A2F0-BF25FF250145}" presName="hierRoot2" presStyleCnt="0"/>
      <dgm:spPr/>
    </dgm:pt>
    <dgm:pt modelId="{2AAB7E3C-37F0-49BD-959E-4732252342BA}" type="pres">
      <dgm:prSet presAssocID="{DF06ECB7-49F3-4065-A2F0-BF25FF250145}" presName="composite2" presStyleCnt="0"/>
      <dgm:spPr/>
    </dgm:pt>
    <dgm:pt modelId="{E66C83FE-8EE5-4C7A-A622-20E001747748}" type="pres">
      <dgm:prSet presAssocID="{DF06ECB7-49F3-4065-A2F0-BF25FF250145}" presName="image2" presStyleLbl="node2" presStyleIdx="1" presStyleCnt="3"/>
      <dgm:spPr>
        <a:blipFill>
          <a:blip xmlns:r="http://schemas.openxmlformats.org/officeDocument/2006/relationships" r:embed="rId3" cstate="print">
            <a:extLst>
              <a:ext uri="{28A0092B-C50C-407E-A947-70E740481C1C}">
                <a14:useLocalDpi xmlns="" xmlns:a14="http://schemas.microsoft.com/office/drawing/2010/main" val="0"/>
              </a:ext>
            </a:extLst>
          </a:blip>
          <a:srcRect/>
          <a:stretch>
            <a:fillRect l="-10000" r="-10000"/>
          </a:stretch>
        </a:blipFill>
      </dgm:spPr>
    </dgm:pt>
    <dgm:pt modelId="{92404775-C054-44F1-A72C-E0303F619847}" type="pres">
      <dgm:prSet presAssocID="{DF06ECB7-49F3-4065-A2F0-BF25FF250145}" presName="text2" presStyleLbl="revTx" presStyleIdx="2" presStyleCnt="4">
        <dgm:presLayoutVars>
          <dgm:chPref val="3"/>
        </dgm:presLayoutVars>
      </dgm:prSet>
      <dgm:spPr/>
      <dgm:t>
        <a:bodyPr/>
        <a:lstStyle/>
        <a:p>
          <a:endParaRPr lang="en-US"/>
        </a:p>
      </dgm:t>
    </dgm:pt>
    <dgm:pt modelId="{635559CB-5BF8-42DF-8E29-8BD68761E12A}" type="pres">
      <dgm:prSet presAssocID="{DF06ECB7-49F3-4065-A2F0-BF25FF250145}" presName="hierChild3" presStyleCnt="0"/>
      <dgm:spPr/>
    </dgm:pt>
    <dgm:pt modelId="{AB73F6EB-7247-45C7-8613-50F64FF16B1C}" type="pres">
      <dgm:prSet presAssocID="{B06605C8-18F7-4DB8-A706-898BDF3A61C0}" presName="Name10" presStyleLbl="parChTrans1D2" presStyleIdx="2" presStyleCnt="3"/>
      <dgm:spPr/>
      <dgm:t>
        <a:bodyPr/>
        <a:lstStyle/>
        <a:p>
          <a:endParaRPr lang="en-US"/>
        </a:p>
      </dgm:t>
    </dgm:pt>
    <dgm:pt modelId="{69350874-AD96-43DC-9A06-11398967C4D0}" type="pres">
      <dgm:prSet presAssocID="{43A01802-993D-429F-9C2A-5F5E1D747DC9}" presName="hierRoot2" presStyleCnt="0"/>
      <dgm:spPr/>
    </dgm:pt>
    <dgm:pt modelId="{55AC2896-46DB-4E39-A6B6-6501194BEE4F}" type="pres">
      <dgm:prSet presAssocID="{43A01802-993D-429F-9C2A-5F5E1D747DC9}" presName="composite2" presStyleCnt="0"/>
      <dgm:spPr/>
    </dgm:pt>
    <dgm:pt modelId="{D95B2490-5876-49F2-86F5-8940CF07617C}" type="pres">
      <dgm:prSet presAssocID="{43A01802-993D-429F-9C2A-5F5E1D747DC9}" presName="image2" presStyleLbl="node2" presStyleIdx="2" presStyleCnt="3"/>
      <dgm:spPr>
        <a:blipFill>
          <a:blip xmlns:r="http://schemas.openxmlformats.org/officeDocument/2006/relationships" r:embed="rId4" cstate="print">
            <a:extLst>
              <a:ext uri="{28A0092B-C50C-407E-A947-70E740481C1C}">
                <a14:useLocalDpi xmlns="" xmlns:a14="http://schemas.microsoft.com/office/drawing/2010/main" val="0"/>
              </a:ext>
            </a:extLst>
          </a:blip>
          <a:srcRect/>
          <a:stretch>
            <a:fillRect l="-16000" r="-16000"/>
          </a:stretch>
        </a:blipFill>
      </dgm:spPr>
    </dgm:pt>
    <dgm:pt modelId="{E4672D8B-C834-4BF9-96ED-276E4BB5469A}" type="pres">
      <dgm:prSet presAssocID="{43A01802-993D-429F-9C2A-5F5E1D747DC9}" presName="text2" presStyleLbl="revTx" presStyleIdx="3" presStyleCnt="4">
        <dgm:presLayoutVars>
          <dgm:chPref val="3"/>
        </dgm:presLayoutVars>
      </dgm:prSet>
      <dgm:spPr/>
      <dgm:t>
        <a:bodyPr/>
        <a:lstStyle/>
        <a:p>
          <a:endParaRPr lang="en-US"/>
        </a:p>
      </dgm:t>
    </dgm:pt>
    <dgm:pt modelId="{6DEDF6FD-E3F3-4270-8C6A-D6B7E8DD3E28}" type="pres">
      <dgm:prSet presAssocID="{43A01802-993D-429F-9C2A-5F5E1D747DC9}" presName="hierChild3" presStyleCnt="0"/>
      <dgm:spPr/>
    </dgm:pt>
  </dgm:ptLst>
  <dgm:cxnLst>
    <dgm:cxn modelId="{92A8493C-BECA-4BA0-98DE-A947AC2CD86A}" type="presOf" srcId="{43A01802-993D-429F-9C2A-5F5E1D747DC9}" destId="{E4672D8B-C834-4BF9-96ED-276E4BB5469A}" srcOrd="0" destOrd="0" presId="urn:microsoft.com/office/officeart/2009/layout/CirclePictureHierarchy"/>
    <dgm:cxn modelId="{42D2A457-9CBD-41E4-A313-134CD3F6D877}" srcId="{C25FC84C-6D25-4F58-A5EB-43013EE0BAAC}" destId="{43A01802-993D-429F-9C2A-5F5E1D747DC9}" srcOrd="2" destOrd="0" parTransId="{B06605C8-18F7-4DB8-A706-898BDF3A61C0}" sibTransId="{2A7EFC42-E829-4CEC-B29A-8F45B9CE8AB3}"/>
    <dgm:cxn modelId="{710029A7-972C-4EF4-B064-467D7DD5783E}" srcId="{C25FC84C-6D25-4F58-A5EB-43013EE0BAAC}" destId="{DF06ECB7-49F3-4065-A2F0-BF25FF250145}" srcOrd="1" destOrd="0" parTransId="{725270E2-6F8B-4E72-BB6C-B5C6593F04BB}" sibTransId="{88CA8BA1-0BB1-43C2-B920-182129B468E0}"/>
    <dgm:cxn modelId="{77427253-25F6-44DC-8BB6-F1DBE7A0A509}" type="presOf" srcId="{DF06ECB7-49F3-4065-A2F0-BF25FF250145}" destId="{92404775-C054-44F1-A72C-E0303F619847}" srcOrd="0" destOrd="0" presId="urn:microsoft.com/office/officeart/2009/layout/CirclePictureHierarchy"/>
    <dgm:cxn modelId="{46B05F1A-895B-4C3D-AE8C-B698E22DDF3A}" srcId="{E775DA64-D8FD-4464-A26F-F6343C24F5AD}" destId="{C25FC84C-6D25-4F58-A5EB-43013EE0BAAC}" srcOrd="0" destOrd="0" parTransId="{C9AC13B5-2F69-4CE9-871F-E7F79757492F}" sibTransId="{4D7E5336-B7F6-4256-91AB-A062D5FEBA5C}"/>
    <dgm:cxn modelId="{DD01C122-C3DD-4494-95D7-085A1DF5447E}" type="presOf" srcId="{E775DA64-D8FD-4464-A26F-F6343C24F5AD}" destId="{94AB537C-FAB8-47A2-9310-2C42FE7CC022}" srcOrd="0" destOrd="0" presId="urn:microsoft.com/office/officeart/2009/layout/CirclePictureHierarchy"/>
    <dgm:cxn modelId="{4BE36086-A393-4FE2-96D1-EA2F888975DD}" type="presOf" srcId="{B06605C8-18F7-4DB8-A706-898BDF3A61C0}" destId="{AB73F6EB-7247-45C7-8613-50F64FF16B1C}" srcOrd="0" destOrd="0" presId="urn:microsoft.com/office/officeart/2009/layout/CirclePictureHierarchy"/>
    <dgm:cxn modelId="{A7CA7C6D-53D0-460A-874F-66C2DE12D576}" srcId="{C25FC84C-6D25-4F58-A5EB-43013EE0BAAC}" destId="{B10070B1-444A-4093-8906-E1ADE6D08899}" srcOrd="0" destOrd="0" parTransId="{58874A0D-6AFB-4D02-A403-3CBB5F1A7C31}" sibTransId="{E685261A-56E2-4F1C-9799-846291A045FE}"/>
    <dgm:cxn modelId="{508F8723-A808-4975-ACD7-78F65701FBF3}" type="presOf" srcId="{B10070B1-444A-4093-8906-E1ADE6D08899}" destId="{C9850687-DFBD-4A3B-8D54-3DA5C56434E4}" srcOrd="0" destOrd="0" presId="urn:microsoft.com/office/officeart/2009/layout/CirclePictureHierarchy"/>
    <dgm:cxn modelId="{C922EA37-CDF3-4FE3-AEC4-BF7F2CFC355B}" type="presOf" srcId="{58874A0D-6AFB-4D02-A403-3CBB5F1A7C31}" destId="{726735ED-433E-4096-8774-A9FE2470DD03}" srcOrd="0" destOrd="0" presId="urn:microsoft.com/office/officeart/2009/layout/CirclePictureHierarchy"/>
    <dgm:cxn modelId="{5EF7438A-750D-4F5A-8B55-2A678835225A}" type="presOf" srcId="{725270E2-6F8B-4E72-BB6C-B5C6593F04BB}" destId="{E49A7DBA-424B-40D9-9D5F-784F0AEA92A2}" srcOrd="0" destOrd="0" presId="urn:microsoft.com/office/officeart/2009/layout/CirclePictureHierarchy"/>
    <dgm:cxn modelId="{31DD2307-4C81-4DB8-A4B1-43B9B8F37596}" type="presOf" srcId="{C25FC84C-6D25-4F58-A5EB-43013EE0BAAC}" destId="{B632E63E-93F0-4057-9C80-FE3CDA4E04BA}" srcOrd="0" destOrd="0" presId="urn:microsoft.com/office/officeart/2009/layout/CirclePictureHierarchy"/>
    <dgm:cxn modelId="{EA5BF22F-E56D-4D23-8793-C93BDA1FA4ED}" type="presParOf" srcId="{94AB537C-FAB8-47A2-9310-2C42FE7CC022}" destId="{A65F1859-6B5D-4DC4-835B-F42FD576389F}" srcOrd="0" destOrd="0" presId="urn:microsoft.com/office/officeart/2009/layout/CirclePictureHierarchy"/>
    <dgm:cxn modelId="{BF4335B2-5602-4D87-A4C0-4EAD64199E11}" type="presParOf" srcId="{A65F1859-6B5D-4DC4-835B-F42FD576389F}" destId="{8B9462DB-5707-409C-B893-9C3B9941506C}" srcOrd="0" destOrd="0" presId="urn:microsoft.com/office/officeart/2009/layout/CirclePictureHierarchy"/>
    <dgm:cxn modelId="{215B3F3F-6F8E-4970-B88B-DD171001B20E}" type="presParOf" srcId="{8B9462DB-5707-409C-B893-9C3B9941506C}" destId="{0A822870-06D2-4D0D-92D9-37BFC3328093}" srcOrd="0" destOrd="0" presId="urn:microsoft.com/office/officeart/2009/layout/CirclePictureHierarchy"/>
    <dgm:cxn modelId="{6C67C666-CDD9-4251-935A-8ABE24FC52FF}" type="presParOf" srcId="{8B9462DB-5707-409C-B893-9C3B9941506C}" destId="{B632E63E-93F0-4057-9C80-FE3CDA4E04BA}" srcOrd="1" destOrd="0" presId="urn:microsoft.com/office/officeart/2009/layout/CirclePictureHierarchy"/>
    <dgm:cxn modelId="{9B4761AE-0341-48E9-820C-E1B166B888BE}" type="presParOf" srcId="{A65F1859-6B5D-4DC4-835B-F42FD576389F}" destId="{9AB00D8F-B0FD-4F43-A14E-5D3C194AB3E4}" srcOrd="1" destOrd="0" presId="urn:microsoft.com/office/officeart/2009/layout/CirclePictureHierarchy"/>
    <dgm:cxn modelId="{5E1937BB-A672-4195-A6BC-0F06285E7CA9}" type="presParOf" srcId="{9AB00D8F-B0FD-4F43-A14E-5D3C194AB3E4}" destId="{726735ED-433E-4096-8774-A9FE2470DD03}" srcOrd="0" destOrd="0" presId="urn:microsoft.com/office/officeart/2009/layout/CirclePictureHierarchy"/>
    <dgm:cxn modelId="{949668F1-1192-4421-9154-1216AC77826C}" type="presParOf" srcId="{9AB00D8F-B0FD-4F43-A14E-5D3C194AB3E4}" destId="{315D0689-A654-458B-A741-CA6D2FD25A68}" srcOrd="1" destOrd="0" presId="urn:microsoft.com/office/officeart/2009/layout/CirclePictureHierarchy"/>
    <dgm:cxn modelId="{CFE2D9C5-44B7-4EC7-8CA6-D85BF7670ACC}" type="presParOf" srcId="{315D0689-A654-458B-A741-CA6D2FD25A68}" destId="{E953C417-16C6-4638-A7A1-F359C6BF9DED}" srcOrd="0" destOrd="0" presId="urn:microsoft.com/office/officeart/2009/layout/CirclePictureHierarchy"/>
    <dgm:cxn modelId="{48E542A3-AFB7-470C-8580-8078D1E8B4EA}" type="presParOf" srcId="{E953C417-16C6-4638-A7A1-F359C6BF9DED}" destId="{C31E7720-E95B-405D-A57F-660EB56369B5}" srcOrd="0" destOrd="0" presId="urn:microsoft.com/office/officeart/2009/layout/CirclePictureHierarchy"/>
    <dgm:cxn modelId="{1E2C7AFA-1F3A-4DF7-B402-AEB3C7DC0611}" type="presParOf" srcId="{E953C417-16C6-4638-A7A1-F359C6BF9DED}" destId="{C9850687-DFBD-4A3B-8D54-3DA5C56434E4}" srcOrd="1" destOrd="0" presId="urn:microsoft.com/office/officeart/2009/layout/CirclePictureHierarchy"/>
    <dgm:cxn modelId="{91853064-D4F4-453D-9EC3-7106F06C34AE}" type="presParOf" srcId="{315D0689-A654-458B-A741-CA6D2FD25A68}" destId="{1A713C7A-A920-41EB-8F1A-2EEFA1CDCEA1}" srcOrd="1" destOrd="0" presId="urn:microsoft.com/office/officeart/2009/layout/CirclePictureHierarchy"/>
    <dgm:cxn modelId="{2F52ACBF-C077-46B9-84E9-6722BB515B52}" type="presParOf" srcId="{9AB00D8F-B0FD-4F43-A14E-5D3C194AB3E4}" destId="{E49A7DBA-424B-40D9-9D5F-784F0AEA92A2}" srcOrd="2" destOrd="0" presId="urn:microsoft.com/office/officeart/2009/layout/CirclePictureHierarchy"/>
    <dgm:cxn modelId="{4E4F7BDF-4C3E-4458-B129-E68033CA802D}" type="presParOf" srcId="{9AB00D8F-B0FD-4F43-A14E-5D3C194AB3E4}" destId="{368934C9-31A8-45AB-985A-D483A8F15C44}" srcOrd="3" destOrd="0" presId="urn:microsoft.com/office/officeart/2009/layout/CirclePictureHierarchy"/>
    <dgm:cxn modelId="{8A421797-F85B-4D57-9A45-0CEA582EF494}" type="presParOf" srcId="{368934C9-31A8-45AB-985A-D483A8F15C44}" destId="{2AAB7E3C-37F0-49BD-959E-4732252342BA}" srcOrd="0" destOrd="0" presId="urn:microsoft.com/office/officeart/2009/layout/CirclePictureHierarchy"/>
    <dgm:cxn modelId="{8D53A076-33A8-4814-916C-37E9FF14B014}" type="presParOf" srcId="{2AAB7E3C-37F0-49BD-959E-4732252342BA}" destId="{E66C83FE-8EE5-4C7A-A622-20E001747748}" srcOrd="0" destOrd="0" presId="urn:microsoft.com/office/officeart/2009/layout/CirclePictureHierarchy"/>
    <dgm:cxn modelId="{19F9D754-C932-47CD-998E-EFA3B9562F84}" type="presParOf" srcId="{2AAB7E3C-37F0-49BD-959E-4732252342BA}" destId="{92404775-C054-44F1-A72C-E0303F619847}" srcOrd="1" destOrd="0" presId="urn:microsoft.com/office/officeart/2009/layout/CirclePictureHierarchy"/>
    <dgm:cxn modelId="{2B2AB032-284F-430B-AB53-578A763653E7}" type="presParOf" srcId="{368934C9-31A8-45AB-985A-D483A8F15C44}" destId="{635559CB-5BF8-42DF-8E29-8BD68761E12A}" srcOrd="1" destOrd="0" presId="urn:microsoft.com/office/officeart/2009/layout/CirclePictureHierarchy"/>
    <dgm:cxn modelId="{E189BED2-B589-4295-B63E-B8F9739AC8DF}" type="presParOf" srcId="{9AB00D8F-B0FD-4F43-A14E-5D3C194AB3E4}" destId="{AB73F6EB-7247-45C7-8613-50F64FF16B1C}" srcOrd="4" destOrd="0" presId="urn:microsoft.com/office/officeart/2009/layout/CirclePictureHierarchy"/>
    <dgm:cxn modelId="{17F450F8-395D-40B5-AA8C-1A605723DF11}" type="presParOf" srcId="{9AB00D8F-B0FD-4F43-A14E-5D3C194AB3E4}" destId="{69350874-AD96-43DC-9A06-11398967C4D0}" srcOrd="5" destOrd="0" presId="urn:microsoft.com/office/officeart/2009/layout/CirclePictureHierarchy"/>
    <dgm:cxn modelId="{2A38478B-DCC8-48B4-AAF2-923508D9C741}" type="presParOf" srcId="{69350874-AD96-43DC-9A06-11398967C4D0}" destId="{55AC2896-46DB-4E39-A6B6-6501194BEE4F}" srcOrd="0" destOrd="0" presId="urn:microsoft.com/office/officeart/2009/layout/CirclePictureHierarchy"/>
    <dgm:cxn modelId="{88EB7CF4-F84F-46B2-B613-57E207498D70}" type="presParOf" srcId="{55AC2896-46DB-4E39-A6B6-6501194BEE4F}" destId="{D95B2490-5876-49F2-86F5-8940CF07617C}" srcOrd="0" destOrd="0" presId="urn:microsoft.com/office/officeart/2009/layout/CirclePictureHierarchy"/>
    <dgm:cxn modelId="{F5073310-AA2C-4C77-BBC9-A6F7DBD66CA3}" type="presParOf" srcId="{55AC2896-46DB-4E39-A6B6-6501194BEE4F}" destId="{E4672D8B-C834-4BF9-96ED-276E4BB5469A}" srcOrd="1" destOrd="0" presId="urn:microsoft.com/office/officeart/2009/layout/CirclePictureHierarchy"/>
    <dgm:cxn modelId="{B0A903FD-BD2D-4AF6-8A3A-D6C01351AB76}" type="presParOf" srcId="{69350874-AD96-43DC-9A06-11398967C4D0}" destId="{6DEDF6FD-E3F3-4270-8C6A-D6B7E8DD3E28}" srcOrd="1" destOrd="0" presId="urn:microsoft.com/office/officeart/2009/layout/CirclePictureHierarchy"/>
  </dgm:cxnLst>
  <dgm:bg/>
  <dgm:whole/>
  <dgm:extLst>
    <a:ext uri="http://schemas.microsoft.com/office/drawing/2008/diagram">
      <dsp:dataModelExt xmlns:dsp="http://schemas.microsoft.com/office/drawing/2008/diagram" xmlns="" relId="rId1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509F9FA-D4D9-4A75-8CFC-234DEBDEF35E}" type="doc">
      <dgm:prSet loTypeId="urn:microsoft.com/office/officeart/2008/layout/CaptionedPictures" loCatId="picture" qsTypeId="urn:microsoft.com/office/officeart/2005/8/quickstyle/simple1" qsCatId="simple" csTypeId="urn:microsoft.com/office/officeart/2005/8/colors/accent1_2" csCatId="accent1" phldr="1"/>
      <dgm:spPr/>
    </dgm:pt>
    <dgm:pt modelId="{CE971D29-042F-4C32-B9DF-1710884EA11C}">
      <dgm:prSet phldrT="[Text]"/>
      <dgm:spPr/>
      <dgm:t>
        <a:bodyPr/>
        <a:lstStyle/>
        <a:p>
          <a:r>
            <a:rPr lang="en-US" dirty="0" smtClean="0"/>
            <a:t>Rama</a:t>
          </a:r>
          <a:endParaRPr lang="en-US" dirty="0"/>
        </a:p>
      </dgm:t>
    </dgm:pt>
    <dgm:pt modelId="{5BBA3346-1B4E-4677-B387-B015E8B82AC9}" type="parTrans" cxnId="{1D40FD6E-8553-4B40-A613-74A012BAE095}">
      <dgm:prSet/>
      <dgm:spPr/>
      <dgm:t>
        <a:bodyPr/>
        <a:lstStyle/>
        <a:p>
          <a:endParaRPr lang="en-US"/>
        </a:p>
      </dgm:t>
    </dgm:pt>
    <dgm:pt modelId="{9B853F07-5A13-41FF-9CF1-C7C5811722EF}" type="sibTrans" cxnId="{1D40FD6E-8553-4B40-A613-74A012BAE095}">
      <dgm:prSet/>
      <dgm:spPr/>
      <dgm:t>
        <a:bodyPr/>
        <a:lstStyle/>
        <a:p>
          <a:endParaRPr lang="en-US"/>
        </a:p>
      </dgm:t>
    </dgm:pt>
    <dgm:pt modelId="{980B76F5-2811-4C23-A63D-70A9181BB32F}">
      <dgm:prSet phldrT="[Text]"/>
      <dgm:spPr/>
      <dgm:t>
        <a:bodyPr/>
        <a:lstStyle/>
        <a:p>
          <a:r>
            <a:rPr lang="en-US" dirty="0" smtClean="0"/>
            <a:t>Hanuman</a:t>
          </a:r>
          <a:endParaRPr lang="en-US" dirty="0"/>
        </a:p>
      </dgm:t>
    </dgm:pt>
    <dgm:pt modelId="{FA1D1769-ECE0-45CB-98CE-0158AE52E127}" type="parTrans" cxnId="{ADF0E824-B2B7-4030-BAC3-DC599335A398}">
      <dgm:prSet/>
      <dgm:spPr/>
      <dgm:t>
        <a:bodyPr/>
        <a:lstStyle/>
        <a:p>
          <a:endParaRPr lang="en-US"/>
        </a:p>
      </dgm:t>
    </dgm:pt>
    <dgm:pt modelId="{0770155E-B1AE-4ED4-85DD-AEFF059B3F98}" type="sibTrans" cxnId="{ADF0E824-B2B7-4030-BAC3-DC599335A398}">
      <dgm:prSet/>
      <dgm:spPr/>
      <dgm:t>
        <a:bodyPr/>
        <a:lstStyle/>
        <a:p>
          <a:endParaRPr lang="en-US"/>
        </a:p>
      </dgm:t>
    </dgm:pt>
    <dgm:pt modelId="{BD558E2F-E274-413A-939E-7214DA2EAD6E}">
      <dgm:prSet phldrT="[Text]"/>
      <dgm:spPr/>
      <dgm:t>
        <a:bodyPr/>
        <a:lstStyle/>
        <a:p>
          <a:r>
            <a:rPr lang="en-US" dirty="0" err="1" smtClean="0"/>
            <a:t>Jamvant</a:t>
          </a:r>
          <a:endParaRPr lang="en-US" dirty="0"/>
        </a:p>
      </dgm:t>
    </dgm:pt>
    <dgm:pt modelId="{F0F8EBC5-2DAF-4C32-873E-218779267C53}" type="parTrans" cxnId="{0C7A9A66-2A77-46E5-A37B-707B64CF1AC2}">
      <dgm:prSet/>
      <dgm:spPr/>
      <dgm:t>
        <a:bodyPr/>
        <a:lstStyle/>
        <a:p>
          <a:endParaRPr lang="en-US"/>
        </a:p>
      </dgm:t>
    </dgm:pt>
    <dgm:pt modelId="{8C4EF90F-10B9-4A01-B5B1-D177A8732486}" type="sibTrans" cxnId="{0C7A9A66-2A77-46E5-A37B-707B64CF1AC2}">
      <dgm:prSet/>
      <dgm:spPr/>
      <dgm:t>
        <a:bodyPr/>
        <a:lstStyle/>
        <a:p>
          <a:endParaRPr lang="en-US"/>
        </a:p>
      </dgm:t>
    </dgm:pt>
    <dgm:pt modelId="{10912ACC-0E89-4F6D-87C4-FFED85C60FE1}" type="pres">
      <dgm:prSet presAssocID="{5509F9FA-D4D9-4A75-8CFC-234DEBDEF35E}" presName="Name0" presStyleCnt="0">
        <dgm:presLayoutVars>
          <dgm:chMax/>
          <dgm:chPref/>
          <dgm:dir/>
        </dgm:presLayoutVars>
      </dgm:prSet>
      <dgm:spPr/>
    </dgm:pt>
    <dgm:pt modelId="{D5937E94-D80B-436E-B915-A3311D4B571D}" type="pres">
      <dgm:prSet presAssocID="{CE971D29-042F-4C32-B9DF-1710884EA11C}" presName="composite" presStyleCnt="0">
        <dgm:presLayoutVars>
          <dgm:chMax val="1"/>
          <dgm:chPref val="1"/>
        </dgm:presLayoutVars>
      </dgm:prSet>
      <dgm:spPr/>
    </dgm:pt>
    <dgm:pt modelId="{6560AFB6-BD43-43F5-9CE7-A222354330E9}" type="pres">
      <dgm:prSet presAssocID="{CE971D29-042F-4C32-B9DF-1710884EA11C}" presName="Accent" presStyleLbl="trAlignAcc1" presStyleIdx="0" presStyleCnt="3">
        <dgm:presLayoutVars>
          <dgm:chMax val="0"/>
          <dgm:chPref val="0"/>
        </dgm:presLayoutVars>
      </dgm:prSet>
      <dgm:spPr/>
    </dgm:pt>
    <dgm:pt modelId="{3A7ADFFA-C8FD-42DB-9171-F25BABB782FC}" type="pres">
      <dgm:prSet presAssocID="{CE971D29-042F-4C32-B9DF-1710884EA11C}" presName="Image" presStyleLbl="alignImgPlace1" presStyleIdx="0" presStyleCnt="3">
        <dgm:presLayoutVars>
          <dgm:chMax val="0"/>
          <dgm:chPref val="0"/>
        </dgm:presLayoutVars>
      </dgm:prSet>
      <dgm:spPr>
        <a:blipFill>
          <a:blip xmlns:r="http://schemas.openxmlformats.org/officeDocument/2006/relationships" r:embed="rId1">
            <a:extLst>
              <a:ext uri="{28A0092B-C50C-407E-A947-70E740481C1C}">
                <a14:useLocalDpi xmlns="" xmlns:a14="http://schemas.microsoft.com/office/drawing/2010/main" val="0"/>
              </a:ext>
            </a:extLst>
          </a:blip>
          <a:srcRect/>
          <a:stretch>
            <a:fillRect t="-3000" b="-3000"/>
          </a:stretch>
        </a:blipFill>
      </dgm:spPr>
    </dgm:pt>
    <dgm:pt modelId="{BC89794D-5123-4065-A7AA-6544AD8CAA43}" type="pres">
      <dgm:prSet presAssocID="{CE971D29-042F-4C32-B9DF-1710884EA11C}" presName="ChildComposite" presStyleCnt="0"/>
      <dgm:spPr/>
    </dgm:pt>
    <dgm:pt modelId="{B5F143EC-9F4B-4B89-9766-78ACC30B5AA4}" type="pres">
      <dgm:prSet presAssocID="{CE971D29-042F-4C32-B9DF-1710884EA11C}" presName="Child" presStyleLbl="node1" presStyleIdx="0" presStyleCnt="0">
        <dgm:presLayoutVars>
          <dgm:chMax val="0"/>
          <dgm:chPref val="0"/>
          <dgm:bulletEnabled val="1"/>
        </dgm:presLayoutVars>
      </dgm:prSet>
      <dgm:spPr/>
    </dgm:pt>
    <dgm:pt modelId="{F5E69D83-F860-4371-9F4E-A94C5804F1AA}" type="pres">
      <dgm:prSet presAssocID="{CE971D29-042F-4C32-B9DF-1710884EA11C}" presName="Parent" presStyleLbl="revTx" presStyleIdx="0" presStyleCnt="3">
        <dgm:presLayoutVars>
          <dgm:chMax val="1"/>
          <dgm:chPref val="0"/>
          <dgm:bulletEnabled val="1"/>
        </dgm:presLayoutVars>
      </dgm:prSet>
      <dgm:spPr/>
      <dgm:t>
        <a:bodyPr/>
        <a:lstStyle/>
        <a:p>
          <a:endParaRPr lang="en-US"/>
        </a:p>
      </dgm:t>
    </dgm:pt>
    <dgm:pt modelId="{BFB27D7F-6DE9-463A-AD41-A070E9FD6E46}" type="pres">
      <dgm:prSet presAssocID="{9B853F07-5A13-41FF-9CF1-C7C5811722EF}" presName="sibTrans" presStyleCnt="0"/>
      <dgm:spPr/>
    </dgm:pt>
    <dgm:pt modelId="{6CC506A4-5E78-4C36-B896-81F9FEC2F375}" type="pres">
      <dgm:prSet presAssocID="{980B76F5-2811-4C23-A63D-70A9181BB32F}" presName="composite" presStyleCnt="0">
        <dgm:presLayoutVars>
          <dgm:chMax val="1"/>
          <dgm:chPref val="1"/>
        </dgm:presLayoutVars>
      </dgm:prSet>
      <dgm:spPr/>
    </dgm:pt>
    <dgm:pt modelId="{F1E7624A-F196-4406-B580-5D9144C3889F}" type="pres">
      <dgm:prSet presAssocID="{980B76F5-2811-4C23-A63D-70A9181BB32F}" presName="Accent" presStyleLbl="trAlignAcc1" presStyleIdx="1" presStyleCnt="3">
        <dgm:presLayoutVars>
          <dgm:chMax val="0"/>
          <dgm:chPref val="0"/>
        </dgm:presLayoutVars>
      </dgm:prSet>
      <dgm:spPr/>
    </dgm:pt>
    <dgm:pt modelId="{87FA1624-EAF5-4E77-A578-8D8C2E0964D6}" type="pres">
      <dgm:prSet presAssocID="{980B76F5-2811-4C23-A63D-70A9181BB32F}" presName="Image" presStyleLbl="alignImgPlace1" presStyleIdx="1" presStyleCnt="3">
        <dgm:presLayoutVars>
          <dgm:chMax val="0"/>
          <dgm:chPref val="0"/>
        </dgm:presLayoutVars>
      </dgm:prSet>
      <dgm:spPr>
        <a:blipFill>
          <a:blip xmlns:r="http://schemas.openxmlformats.org/officeDocument/2006/relationships" r:embed="rId2">
            <a:extLst>
              <a:ext uri="{28A0092B-C50C-407E-A947-70E740481C1C}">
                <a14:useLocalDpi xmlns="" xmlns:a14="http://schemas.microsoft.com/office/drawing/2010/main" val="0"/>
              </a:ext>
            </a:extLst>
          </a:blip>
          <a:srcRect/>
          <a:stretch>
            <a:fillRect/>
          </a:stretch>
        </a:blipFill>
      </dgm:spPr>
    </dgm:pt>
    <dgm:pt modelId="{F4420473-BFD7-4FB5-BA8B-57903A38F03F}" type="pres">
      <dgm:prSet presAssocID="{980B76F5-2811-4C23-A63D-70A9181BB32F}" presName="ChildComposite" presStyleCnt="0"/>
      <dgm:spPr/>
    </dgm:pt>
    <dgm:pt modelId="{2B4DE31B-1F89-4F47-A2C7-FB2655BE8AB8}" type="pres">
      <dgm:prSet presAssocID="{980B76F5-2811-4C23-A63D-70A9181BB32F}" presName="Child" presStyleLbl="node1" presStyleIdx="0" presStyleCnt="0">
        <dgm:presLayoutVars>
          <dgm:chMax val="0"/>
          <dgm:chPref val="0"/>
          <dgm:bulletEnabled val="1"/>
        </dgm:presLayoutVars>
      </dgm:prSet>
      <dgm:spPr/>
    </dgm:pt>
    <dgm:pt modelId="{425DE753-FB67-4E7C-B702-4784E6620569}" type="pres">
      <dgm:prSet presAssocID="{980B76F5-2811-4C23-A63D-70A9181BB32F}" presName="Parent" presStyleLbl="revTx" presStyleIdx="1" presStyleCnt="3">
        <dgm:presLayoutVars>
          <dgm:chMax val="1"/>
          <dgm:chPref val="0"/>
          <dgm:bulletEnabled val="1"/>
        </dgm:presLayoutVars>
      </dgm:prSet>
      <dgm:spPr/>
      <dgm:t>
        <a:bodyPr/>
        <a:lstStyle/>
        <a:p>
          <a:endParaRPr lang="en-US"/>
        </a:p>
      </dgm:t>
    </dgm:pt>
    <dgm:pt modelId="{0542C4F6-E9E9-404A-A29F-B0ABA6BF7CF1}" type="pres">
      <dgm:prSet presAssocID="{0770155E-B1AE-4ED4-85DD-AEFF059B3F98}" presName="sibTrans" presStyleCnt="0"/>
      <dgm:spPr/>
    </dgm:pt>
    <dgm:pt modelId="{E8C9D278-5B68-4DE3-8AF2-9C1FAA230197}" type="pres">
      <dgm:prSet presAssocID="{BD558E2F-E274-413A-939E-7214DA2EAD6E}" presName="composite" presStyleCnt="0">
        <dgm:presLayoutVars>
          <dgm:chMax val="1"/>
          <dgm:chPref val="1"/>
        </dgm:presLayoutVars>
      </dgm:prSet>
      <dgm:spPr/>
    </dgm:pt>
    <dgm:pt modelId="{DE2051FB-C8A5-47F7-8AF6-1D84922F32DC}" type="pres">
      <dgm:prSet presAssocID="{BD558E2F-E274-413A-939E-7214DA2EAD6E}" presName="Accent" presStyleLbl="trAlignAcc1" presStyleIdx="2" presStyleCnt="3">
        <dgm:presLayoutVars>
          <dgm:chMax val="0"/>
          <dgm:chPref val="0"/>
        </dgm:presLayoutVars>
      </dgm:prSet>
      <dgm:spPr/>
    </dgm:pt>
    <dgm:pt modelId="{E8CB1CBF-0541-4F46-BFD8-538009A1FDE0}" type="pres">
      <dgm:prSet presAssocID="{BD558E2F-E274-413A-939E-7214DA2EAD6E}" presName="Image" presStyleLbl="alignImgPlace1" presStyleIdx="2" presStyleCnt="3">
        <dgm:presLayoutVars>
          <dgm:chMax val="0"/>
          <dgm:chPref val="0"/>
        </dgm:presLayoutVars>
      </dgm:prSet>
      <dgm:spPr>
        <a:blipFill>
          <a:blip xmlns:r="http://schemas.openxmlformats.org/officeDocument/2006/relationships" r:embed="rId3">
            <a:extLst>
              <a:ext uri="{28A0092B-C50C-407E-A947-70E740481C1C}">
                <a14:useLocalDpi xmlns="" xmlns:a14="http://schemas.microsoft.com/office/drawing/2010/main" val="0"/>
              </a:ext>
            </a:extLst>
          </a:blip>
          <a:srcRect/>
          <a:stretch>
            <a:fillRect t="-45000" b="-45000"/>
          </a:stretch>
        </a:blipFill>
      </dgm:spPr>
    </dgm:pt>
    <dgm:pt modelId="{BB1C0597-C207-486D-ADFB-DF7B9840DD91}" type="pres">
      <dgm:prSet presAssocID="{BD558E2F-E274-413A-939E-7214DA2EAD6E}" presName="ChildComposite" presStyleCnt="0"/>
      <dgm:spPr/>
    </dgm:pt>
    <dgm:pt modelId="{530346D5-B11A-4843-B82F-932C9D30D11B}" type="pres">
      <dgm:prSet presAssocID="{BD558E2F-E274-413A-939E-7214DA2EAD6E}" presName="Child" presStyleLbl="node1" presStyleIdx="0" presStyleCnt="0">
        <dgm:presLayoutVars>
          <dgm:chMax val="0"/>
          <dgm:chPref val="0"/>
          <dgm:bulletEnabled val="1"/>
        </dgm:presLayoutVars>
      </dgm:prSet>
      <dgm:spPr/>
    </dgm:pt>
    <dgm:pt modelId="{160F531A-ED55-4DE5-8508-5BB782D7BC7D}" type="pres">
      <dgm:prSet presAssocID="{BD558E2F-E274-413A-939E-7214DA2EAD6E}" presName="Parent" presStyleLbl="revTx" presStyleIdx="2" presStyleCnt="3">
        <dgm:presLayoutVars>
          <dgm:chMax val="1"/>
          <dgm:chPref val="0"/>
          <dgm:bulletEnabled val="1"/>
        </dgm:presLayoutVars>
      </dgm:prSet>
      <dgm:spPr/>
      <dgm:t>
        <a:bodyPr/>
        <a:lstStyle/>
        <a:p>
          <a:endParaRPr lang="en-US"/>
        </a:p>
      </dgm:t>
    </dgm:pt>
  </dgm:ptLst>
  <dgm:cxnLst>
    <dgm:cxn modelId="{DE2C81BE-AE98-40C3-87CF-EE6E852C2251}" type="presOf" srcId="{CE971D29-042F-4C32-B9DF-1710884EA11C}" destId="{F5E69D83-F860-4371-9F4E-A94C5804F1AA}" srcOrd="0" destOrd="0" presId="urn:microsoft.com/office/officeart/2008/layout/CaptionedPictures"/>
    <dgm:cxn modelId="{BC075059-F9C4-4900-85AB-72D9F23343BC}" type="presOf" srcId="{980B76F5-2811-4C23-A63D-70A9181BB32F}" destId="{425DE753-FB67-4E7C-B702-4784E6620569}" srcOrd="0" destOrd="0" presId="urn:microsoft.com/office/officeart/2008/layout/CaptionedPictures"/>
    <dgm:cxn modelId="{0C7A9A66-2A77-46E5-A37B-707B64CF1AC2}" srcId="{5509F9FA-D4D9-4A75-8CFC-234DEBDEF35E}" destId="{BD558E2F-E274-413A-939E-7214DA2EAD6E}" srcOrd="2" destOrd="0" parTransId="{F0F8EBC5-2DAF-4C32-873E-218779267C53}" sibTransId="{8C4EF90F-10B9-4A01-B5B1-D177A8732486}"/>
    <dgm:cxn modelId="{ADF0E824-B2B7-4030-BAC3-DC599335A398}" srcId="{5509F9FA-D4D9-4A75-8CFC-234DEBDEF35E}" destId="{980B76F5-2811-4C23-A63D-70A9181BB32F}" srcOrd="1" destOrd="0" parTransId="{FA1D1769-ECE0-45CB-98CE-0158AE52E127}" sibTransId="{0770155E-B1AE-4ED4-85DD-AEFF059B3F98}"/>
    <dgm:cxn modelId="{7DC97E43-ECE6-42D3-A669-A06A363B8DEF}" type="presOf" srcId="{5509F9FA-D4D9-4A75-8CFC-234DEBDEF35E}" destId="{10912ACC-0E89-4F6D-87C4-FFED85C60FE1}" srcOrd="0" destOrd="0" presId="urn:microsoft.com/office/officeart/2008/layout/CaptionedPictures"/>
    <dgm:cxn modelId="{1D40FD6E-8553-4B40-A613-74A012BAE095}" srcId="{5509F9FA-D4D9-4A75-8CFC-234DEBDEF35E}" destId="{CE971D29-042F-4C32-B9DF-1710884EA11C}" srcOrd="0" destOrd="0" parTransId="{5BBA3346-1B4E-4677-B387-B015E8B82AC9}" sibTransId="{9B853F07-5A13-41FF-9CF1-C7C5811722EF}"/>
    <dgm:cxn modelId="{8B2CC985-78F3-4BF8-A28B-91D8AF5F025E}" type="presOf" srcId="{BD558E2F-E274-413A-939E-7214DA2EAD6E}" destId="{160F531A-ED55-4DE5-8508-5BB782D7BC7D}" srcOrd="0" destOrd="0" presId="urn:microsoft.com/office/officeart/2008/layout/CaptionedPictures"/>
    <dgm:cxn modelId="{7B0C9F5B-9F75-4DDD-ABBB-F0DB75C5F130}" type="presParOf" srcId="{10912ACC-0E89-4F6D-87C4-FFED85C60FE1}" destId="{D5937E94-D80B-436E-B915-A3311D4B571D}" srcOrd="0" destOrd="0" presId="urn:microsoft.com/office/officeart/2008/layout/CaptionedPictures"/>
    <dgm:cxn modelId="{7ED070A4-A76B-40C0-BE51-371372319176}" type="presParOf" srcId="{D5937E94-D80B-436E-B915-A3311D4B571D}" destId="{6560AFB6-BD43-43F5-9CE7-A222354330E9}" srcOrd="0" destOrd="0" presId="urn:microsoft.com/office/officeart/2008/layout/CaptionedPictures"/>
    <dgm:cxn modelId="{00D84B6D-BF4F-4A79-B57D-5F4232FDF526}" type="presParOf" srcId="{D5937E94-D80B-436E-B915-A3311D4B571D}" destId="{3A7ADFFA-C8FD-42DB-9171-F25BABB782FC}" srcOrd="1" destOrd="0" presId="urn:microsoft.com/office/officeart/2008/layout/CaptionedPictures"/>
    <dgm:cxn modelId="{EB232DAF-D5D7-4C5B-86EC-37B23A846DF3}" type="presParOf" srcId="{D5937E94-D80B-436E-B915-A3311D4B571D}" destId="{BC89794D-5123-4065-A7AA-6544AD8CAA43}" srcOrd="2" destOrd="0" presId="urn:microsoft.com/office/officeart/2008/layout/CaptionedPictures"/>
    <dgm:cxn modelId="{F366A8E2-3302-41C9-A3DE-18E81442C5DF}" type="presParOf" srcId="{BC89794D-5123-4065-A7AA-6544AD8CAA43}" destId="{B5F143EC-9F4B-4B89-9766-78ACC30B5AA4}" srcOrd="0" destOrd="0" presId="urn:microsoft.com/office/officeart/2008/layout/CaptionedPictures"/>
    <dgm:cxn modelId="{45061CE3-66F6-43EE-BB9F-461086AC916D}" type="presParOf" srcId="{BC89794D-5123-4065-A7AA-6544AD8CAA43}" destId="{F5E69D83-F860-4371-9F4E-A94C5804F1AA}" srcOrd="1" destOrd="0" presId="urn:microsoft.com/office/officeart/2008/layout/CaptionedPictures"/>
    <dgm:cxn modelId="{E79FF58C-39C0-45C6-A85A-77DD9151A7BC}" type="presParOf" srcId="{10912ACC-0E89-4F6D-87C4-FFED85C60FE1}" destId="{BFB27D7F-6DE9-463A-AD41-A070E9FD6E46}" srcOrd="1" destOrd="0" presId="urn:microsoft.com/office/officeart/2008/layout/CaptionedPictures"/>
    <dgm:cxn modelId="{D0067C6E-10C4-43B8-8F47-77157C6F9EC3}" type="presParOf" srcId="{10912ACC-0E89-4F6D-87C4-FFED85C60FE1}" destId="{6CC506A4-5E78-4C36-B896-81F9FEC2F375}" srcOrd="2" destOrd="0" presId="urn:microsoft.com/office/officeart/2008/layout/CaptionedPictures"/>
    <dgm:cxn modelId="{B54C0FF5-981A-471A-99F3-6C50AF8998C9}" type="presParOf" srcId="{6CC506A4-5E78-4C36-B896-81F9FEC2F375}" destId="{F1E7624A-F196-4406-B580-5D9144C3889F}" srcOrd="0" destOrd="0" presId="urn:microsoft.com/office/officeart/2008/layout/CaptionedPictures"/>
    <dgm:cxn modelId="{BE710707-7F1E-4106-B051-BF5465ADB439}" type="presParOf" srcId="{6CC506A4-5E78-4C36-B896-81F9FEC2F375}" destId="{87FA1624-EAF5-4E77-A578-8D8C2E0964D6}" srcOrd="1" destOrd="0" presId="urn:microsoft.com/office/officeart/2008/layout/CaptionedPictures"/>
    <dgm:cxn modelId="{0105CA20-D275-4411-92E2-9C297830C21C}" type="presParOf" srcId="{6CC506A4-5E78-4C36-B896-81F9FEC2F375}" destId="{F4420473-BFD7-4FB5-BA8B-57903A38F03F}" srcOrd="2" destOrd="0" presId="urn:microsoft.com/office/officeart/2008/layout/CaptionedPictures"/>
    <dgm:cxn modelId="{4C639DE1-5B9A-4EBF-8922-223A4045F355}" type="presParOf" srcId="{F4420473-BFD7-4FB5-BA8B-57903A38F03F}" destId="{2B4DE31B-1F89-4F47-A2C7-FB2655BE8AB8}" srcOrd="0" destOrd="0" presId="urn:microsoft.com/office/officeart/2008/layout/CaptionedPictures"/>
    <dgm:cxn modelId="{7C2602A1-326F-47D9-A167-F8AC39309EA0}" type="presParOf" srcId="{F4420473-BFD7-4FB5-BA8B-57903A38F03F}" destId="{425DE753-FB67-4E7C-B702-4784E6620569}" srcOrd="1" destOrd="0" presId="urn:microsoft.com/office/officeart/2008/layout/CaptionedPictures"/>
    <dgm:cxn modelId="{05B0C770-CA11-411E-9AAE-F406EFBD33AE}" type="presParOf" srcId="{10912ACC-0E89-4F6D-87C4-FFED85C60FE1}" destId="{0542C4F6-E9E9-404A-A29F-B0ABA6BF7CF1}" srcOrd="3" destOrd="0" presId="urn:microsoft.com/office/officeart/2008/layout/CaptionedPictures"/>
    <dgm:cxn modelId="{17B7C5D1-1327-4FC3-A51D-EE07EB176BE5}" type="presParOf" srcId="{10912ACC-0E89-4F6D-87C4-FFED85C60FE1}" destId="{E8C9D278-5B68-4DE3-8AF2-9C1FAA230197}" srcOrd="4" destOrd="0" presId="urn:microsoft.com/office/officeart/2008/layout/CaptionedPictures"/>
    <dgm:cxn modelId="{9CFA6410-A40A-4A84-A1DC-F7F2AC26E1E8}" type="presParOf" srcId="{E8C9D278-5B68-4DE3-8AF2-9C1FAA230197}" destId="{DE2051FB-C8A5-47F7-8AF6-1D84922F32DC}" srcOrd="0" destOrd="0" presId="urn:microsoft.com/office/officeart/2008/layout/CaptionedPictures"/>
    <dgm:cxn modelId="{EA09380F-4E3F-4665-BBB5-CD830B1CBD0E}" type="presParOf" srcId="{E8C9D278-5B68-4DE3-8AF2-9C1FAA230197}" destId="{E8CB1CBF-0541-4F46-BFD8-538009A1FDE0}" srcOrd="1" destOrd="0" presId="urn:microsoft.com/office/officeart/2008/layout/CaptionedPictures"/>
    <dgm:cxn modelId="{E0F14B98-B458-4C4C-830C-E9B40D315136}" type="presParOf" srcId="{E8C9D278-5B68-4DE3-8AF2-9C1FAA230197}" destId="{BB1C0597-C207-486D-ADFB-DF7B9840DD91}" srcOrd="2" destOrd="0" presId="urn:microsoft.com/office/officeart/2008/layout/CaptionedPictures"/>
    <dgm:cxn modelId="{3883213B-B825-4B9B-9A17-9F56E8A1B4A2}" type="presParOf" srcId="{BB1C0597-C207-486D-ADFB-DF7B9840DD91}" destId="{530346D5-B11A-4843-B82F-932C9D30D11B}" srcOrd="0" destOrd="0" presId="urn:microsoft.com/office/officeart/2008/layout/CaptionedPictures"/>
    <dgm:cxn modelId="{1C98FF48-0568-4E15-A09A-E14CDD173E26}" type="presParOf" srcId="{BB1C0597-C207-486D-ADFB-DF7B9840DD91}" destId="{160F531A-ED55-4DE5-8508-5BB782D7BC7D}" srcOrd="1" destOrd="0" presId="urn:microsoft.com/office/officeart/2008/layout/CaptionedPictures"/>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B73F6EB-7247-45C7-8613-50F64FF16B1C}">
      <dsp:nvSpPr>
        <dsp:cNvPr id="0" name=""/>
        <dsp:cNvSpPr/>
      </dsp:nvSpPr>
      <dsp:spPr>
        <a:xfrm>
          <a:off x="3745706" y="2501962"/>
          <a:ext cx="3169443" cy="363045"/>
        </a:xfrm>
        <a:custGeom>
          <a:avLst/>
          <a:gdLst/>
          <a:ahLst/>
          <a:cxnLst/>
          <a:rect l="0" t="0" r="0" b="0"/>
          <a:pathLst>
            <a:path>
              <a:moveTo>
                <a:pt x="0" y="0"/>
              </a:moveTo>
              <a:lnTo>
                <a:pt x="0" y="182963"/>
              </a:lnTo>
              <a:lnTo>
                <a:pt x="3169443" y="182963"/>
              </a:lnTo>
              <a:lnTo>
                <a:pt x="3169443" y="36304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49A7DBA-424B-40D9-9D5F-784F0AEA92A2}">
      <dsp:nvSpPr>
        <dsp:cNvPr id="0" name=""/>
        <dsp:cNvSpPr/>
      </dsp:nvSpPr>
      <dsp:spPr>
        <a:xfrm>
          <a:off x="3699986" y="2501962"/>
          <a:ext cx="91440" cy="363045"/>
        </a:xfrm>
        <a:custGeom>
          <a:avLst/>
          <a:gdLst/>
          <a:ahLst/>
          <a:cxnLst/>
          <a:rect l="0" t="0" r="0" b="0"/>
          <a:pathLst>
            <a:path>
              <a:moveTo>
                <a:pt x="45720" y="0"/>
              </a:moveTo>
              <a:lnTo>
                <a:pt x="45720" y="36304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6735ED-433E-4096-8774-A9FE2470DD03}">
      <dsp:nvSpPr>
        <dsp:cNvPr id="0" name=""/>
        <dsp:cNvSpPr/>
      </dsp:nvSpPr>
      <dsp:spPr>
        <a:xfrm>
          <a:off x="576262" y="2501962"/>
          <a:ext cx="3169443" cy="363045"/>
        </a:xfrm>
        <a:custGeom>
          <a:avLst/>
          <a:gdLst/>
          <a:ahLst/>
          <a:cxnLst/>
          <a:rect l="0" t="0" r="0" b="0"/>
          <a:pathLst>
            <a:path>
              <a:moveTo>
                <a:pt x="3169443" y="0"/>
              </a:moveTo>
              <a:lnTo>
                <a:pt x="3169443" y="182963"/>
              </a:lnTo>
              <a:lnTo>
                <a:pt x="0" y="182963"/>
              </a:lnTo>
              <a:lnTo>
                <a:pt x="0" y="36304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822870-06D2-4D0D-92D9-37BFC3328093}">
      <dsp:nvSpPr>
        <dsp:cNvPr id="0" name=""/>
        <dsp:cNvSpPr/>
      </dsp:nvSpPr>
      <dsp:spPr>
        <a:xfrm>
          <a:off x="3169443" y="1349437"/>
          <a:ext cx="1152524" cy="1152524"/>
        </a:xfrm>
        <a:prstGeom prst="ellipse">
          <a:avLst/>
        </a:prstGeom>
        <a:blipFill>
          <a:blip xmlns:r="http://schemas.openxmlformats.org/officeDocument/2006/relationships" r:embed="rId1">
            <a:extLst>
              <a:ext uri="{28A0092B-C50C-407E-A947-70E740481C1C}">
                <a14:useLocalDpi xmlns=""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32E63E-93F0-4057-9C80-FE3CDA4E04BA}">
      <dsp:nvSpPr>
        <dsp:cNvPr id="0" name=""/>
        <dsp:cNvSpPr/>
      </dsp:nvSpPr>
      <dsp:spPr>
        <a:xfrm>
          <a:off x="4321968" y="1346556"/>
          <a:ext cx="1728787" cy="11525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t>Precession</a:t>
          </a:r>
        </a:p>
      </dsp:txBody>
      <dsp:txXfrm>
        <a:off x="4321968" y="1346556"/>
        <a:ext cx="1728787" cy="1152524"/>
      </dsp:txXfrm>
    </dsp:sp>
    <dsp:sp modelId="{C31E7720-E95B-405D-A57F-660EB56369B5}">
      <dsp:nvSpPr>
        <dsp:cNvPr id="0" name=""/>
        <dsp:cNvSpPr/>
      </dsp:nvSpPr>
      <dsp:spPr>
        <a:xfrm>
          <a:off x="0" y="2865007"/>
          <a:ext cx="1152524" cy="1152524"/>
        </a:xfrm>
        <a:prstGeom prst="ellipse">
          <a:avLst/>
        </a:prstGeom>
        <a:blipFill>
          <a:blip xmlns:r="http://schemas.openxmlformats.org/officeDocument/2006/relationships" r:embed="rId2">
            <a:extLst>
              <a:ext uri="{28A0092B-C50C-407E-A947-70E740481C1C}">
                <a14:useLocalDpi xmlns=""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850687-DFBD-4A3B-8D54-3DA5C56434E4}">
      <dsp:nvSpPr>
        <dsp:cNvPr id="0" name=""/>
        <dsp:cNvSpPr/>
      </dsp:nvSpPr>
      <dsp:spPr>
        <a:xfrm>
          <a:off x="1152524" y="2862126"/>
          <a:ext cx="1728787" cy="11525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t>Proper Motion</a:t>
          </a:r>
          <a:endParaRPr lang="en-US" sz="1600" kern="1200" dirty="0"/>
        </a:p>
      </dsp:txBody>
      <dsp:txXfrm>
        <a:off x="1152524" y="2862126"/>
        <a:ext cx="1728787" cy="1152524"/>
      </dsp:txXfrm>
    </dsp:sp>
    <dsp:sp modelId="{E66C83FE-8EE5-4C7A-A622-20E001747748}">
      <dsp:nvSpPr>
        <dsp:cNvPr id="0" name=""/>
        <dsp:cNvSpPr/>
      </dsp:nvSpPr>
      <dsp:spPr>
        <a:xfrm>
          <a:off x="3169443" y="2865007"/>
          <a:ext cx="1152524" cy="1152524"/>
        </a:xfrm>
        <a:prstGeom prst="ellipse">
          <a:avLst/>
        </a:prstGeom>
        <a:blipFill>
          <a:blip xmlns:r="http://schemas.openxmlformats.org/officeDocument/2006/relationships" r:embed="rId3" cstate="print">
            <a:extLst>
              <a:ext uri="{28A0092B-C50C-407E-A947-70E740481C1C}">
                <a14:useLocalDpi xmlns="" xmlns:a14="http://schemas.microsoft.com/office/drawing/2010/main" val="0"/>
              </a:ext>
            </a:extLst>
          </a:blip>
          <a:srcRect/>
          <a:stretch>
            <a:fillRect l="-10000" r="-1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404775-C054-44F1-A72C-E0303F619847}">
      <dsp:nvSpPr>
        <dsp:cNvPr id="0" name=""/>
        <dsp:cNvSpPr/>
      </dsp:nvSpPr>
      <dsp:spPr>
        <a:xfrm>
          <a:off x="4321968" y="2862126"/>
          <a:ext cx="1728787" cy="11525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t>Perihelion </a:t>
          </a:r>
          <a:endParaRPr lang="en-US" sz="2000" kern="1200" dirty="0"/>
        </a:p>
      </dsp:txBody>
      <dsp:txXfrm>
        <a:off x="4321968" y="2862126"/>
        <a:ext cx="1728787" cy="1152524"/>
      </dsp:txXfrm>
    </dsp:sp>
    <dsp:sp modelId="{D95B2490-5876-49F2-86F5-8940CF07617C}">
      <dsp:nvSpPr>
        <dsp:cNvPr id="0" name=""/>
        <dsp:cNvSpPr/>
      </dsp:nvSpPr>
      <dsp:spPr>
        <a:xfrm>
          <a:off x="6338887" y="2865007"/>
          <a:ext cx="1152524" cy="1152524"/>
        </a:xfrm>
        <a:prstGeom prst="ellipse">
          <a:avLst/>
        </a:prstGeom>
        <a:blipFill>
          <a:blip xmlns:r="http://schemas.openxmlformats.org/officeDocument/2006/relationships" r:embed="rId4" cstate="print">
            <a:extLst>
              <a:ext uri="{28A0092B-C50C-407E-A947-70E740481C1C}">
                <a14:useLocalDpi xmlns="" xmlns:a14="http://schemas.microsoft.com/office/drawing/2010/main" val="0"/>
              </a:ext>
            </a:extLst>
          </a:blip>
          <a:srcRect/>
          <a:stretch>
            <a:fillRect l="-16000" r="-1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672D8B-C834-4BF9-96ED-276E4BB5469A}">
      <dsp:nvSpPr>
        <dsp:cNvPr id="0" name=""/>
        <dsp:cNvSpPr/>
      </dsp:nvSpPr>
      <dsp:spPr>
        <a:xfrm>
          <a:off x="7491412" y="2862126"/>
          <a:ext cx="1728787" cy="11525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b="0" u="none" kern="1200" dirty="0" smtClean="0">
              <a:solidFill>
                <a:schemeClr val="tx1"/>
              </a:solidFill>
            </a:rPr>
            <a:t>Tropical Year</a:t>
          </a:r>
          <a:r>
            <a:rPr lang="en-US" sz="2000" kern="1200" dirty="0" smtClean="0"/>
            <a:t/>
          </a:r>
          <a:br>
            <a:rPr lang="en-US" sz="2000" kern="1200" dirty="0" smtClean="0"/>
          </a:br>
          <a:endParaRPr lang="en-US" sz="2000" kern="1200" dirty="0"/>
        </a:p>
      </dsp:txBody>
      <dsp:txXfrm>
        <a:off x="7491412" y="2862126"/>
        <a:ext cx="1728787" cy="1152524"/>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560AFB6-BD43-43F5-9CE7-A222354330E9}">
      <dsp:nvSpPr>
        <dsp:cNvPr id="0" name=""/>
        <dsp:cNvSpPr/>
      </dsp:nvSpPr>
      <dsp:spPr>
        <a:xfrm>
          <a:off x="483795" y="24262"/>
          <a:ext cx="1875167" cy="2206079"/>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A7ADFFA-C8FD-42DB-9171-F25BABB782FC}">
      <dsp:nvSpPr>
        <dsp:cNvPr id="0" name=""/>
        <dsp:cNvSpPr/>
      </dsp:nvSpPr>
      <dsp:spPr>
        <a:xfrm>
          <a:off x="577553" y="112505"/>
          <a:ext cx="1687650" cy="1433951"/>
        </a:xfrm>
        <a:prstGeom prst="rect">
          <a:avLst/>
        </a:prstGeom>
        <a:blipFill>
          <a:blip xmlns:r="http://schemas.openxmlformats.org/officeDocument/2006/relationships" r:embed="rId1">
            <a:extLst>
              <a:ext uri="{28A0092B-C50C-407E-A947-70E740481C1C}">
                <a14:useLocalDpi xmlns="" xmlns:a14="http://schemas.microsoft.com/office/drawing/2010/main" val="0"/>
              </a:ext>
            </a:extLst>
          </a:blip>
          <a:srcRect/>
          <a:stretch>
            <a:fillRect t="-3000" b="-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5E69D83-F860-4371-9F4E-A94C5804F1AA}">
      <dsp:nvSpPr>
        <dsp:cNvPr id="0" name=""/>
        <dsp:cNvSpPr/>
      </dsp:nvSpPr>
      <dsp:spPr>
        <a:xfrm>
          <a:off x="577553" y="1546457"/>
          <a:ext cx="1687650" cy="5956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Rama</a:t>
          </a:r>
          <a:endParaRPr lang="en-US" sz="2600" kern="1200" dirty="0"/>
        </a:p>
      </dsp:txBody>
      <dsp:txXfrm>
        <a:off x="577553" y="1546457"/>
        <a:ext cx="1687650" cy="595641"/>
      </dsp:txXfrm>
    </dsp:sp>
    <dsp:sp modelId="{F1E7624A-F196-4406-B580-5D9144C3889F}">
      <dsp:nvSpPr>
        <dsp:cNvPr id="0" name=""/>
        <dsp:cNvSpPr/>
      </dsp:nvSpPr>
      <dsp:spPr>
        <a:xfrm>
          <a:off x="2594037" y="24262"/>
          <a:ext cx="1875167" cy="2206079"/>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7FA1624-EAF5-4E77-A578-8D8C2E0964D6}">
      <dsp:nvSpPr>
        <dsp:cNvPr id="0" name=""/>
        <dsp:cNvSpPr/>
      </dsp:nvSpPr>
      <dsp:spPr>
        <a:xfrm>
          <a:off x="2687795" y="112505"/>
          <a:ext cx="1687650" cy="1433951"/>
        </a:xfrm>
        <a:prstGeom prst="rect">
          <a:avLst/>
        </a:prstGeom>
        <a:blipFill>
          <a:blip xmlns:r="http://schemas.openxmlformats.org/officeDocument/2006/relationships" r:embed="rId2">
            <a:extLst>
              <a:ext uri="{28A0092B-C50C-407E-A947-70E740481C1C}">
                <a14:useLocalDpi xmlns=""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25DE753-FB67-4E7C-B702-4784E6620569}">
      <dsp:nvSpPr>
        <dsp:cNvPr id="0" name=""/>
        <dsp:cNvSpPr/>
      </dsp:nvSpPr>
      <dsp:spPr>
        <a:xfrm>
          <a:off x="2687795" y="1546457"/>
          <a:ext cx="1687650" cy="5956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Hanuman</a:t>
          </a:r>
          <a:endParaRPr lang="en-US" sz="2600" kern="1200" dirty="0"/>
        </a:p>
      </dsp:txBody>
      <dsp:txXfrm>
        <a:off x="2687795" y="1546457"/>
        <a:ext cx="1687650" cy="595641"/>
      </dsp:txXfrm>
    </dsp:sp>
    <dsp:sp modelId="{DE2051FB-C8A5-47F7-8AF6-1D84922F32DC}">
      <dsp:nvSpPr>
        <dsp:cNvPr id="0" name=""/>
        <dsp:cNvSpPr/>
      </dsp:nvSpPr>
      <dsp:spPr>
        <a:xfrm>
          <a:off x="1538916" y="2417858"/>
          <a:ext cx="1875167" cy="2206079"/>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8CB1CBF-0541-4F46-BFD8-538009A1FDE0}">
      <dsp:nvSpPr>
        <dsp:cNvPr id="0" name=""/>
        <dsp:cNvSpPr/>
      </dsp:nvSpPr>
      <dsp:spPr>
        <a:xfrm>
          <a:off x="1632674" y="2506101"/>
          <a:ext cx="1687650" cy="1433951"/>
        </a:xfrm>
        <a:prstGeom prst="rect">
          <a:avLst/>
        </a:prstGeom>
        <a:blipFill>
          <a:blip xmlns:r="http://schemas.openxmlformats.org/officeDocument/2006/relationships" r:embed="rId3">
            <a:extLst>
              <a:ext uri="{28A0092B-C50C-407E-A947-70E740481C1C}">
                <a14:useLocalDpi xmlns="" xmlns:a14="http://schemas.microsoft.com/office/drawing/2010/main" val="0"/>
              </a:ext>
            </a:extLst>
          </a:blip>
          <a:srcRect/>
          <a:stretch>
            <a:fillRect t="-45000" b="-4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60F531A-ED55-4DE5-8508-5BB782D7BC7D}">
      <dsp:nvSpPr>
        <dsp:cNvPr id="0" name=""/>
        <dsp:cNvSpPr/>
      </dsp:nvSpPr>
      <dsp:spPr>
        <a:xfrm>
          <a:off x="1632674" y="3940053"/>
          <a:ext cx="1687650" cy="5956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err="1" smtClean="0"/>
            <a:t>Jamvant</a:t>
          </a:r>
          <a:endParaRPr lang="en-US" sz="2600" kern="1200" dirty="0"/>
        </a:p>
      </dsp:txBody>
      <dsp:txXfrm>
        <a:off x="1632674" y="3940053"/>
        <a:ext cx="1687650" cy="595641"/>
      </dsp:txXfrm>
    </dsp:sp>
  </dsp:spTree>
</dsp:drawing>
</file>

<file path=ppt/diagrams/layout1.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4B543A-04A6-4003-8EAE-8F876FF629E6}" type="datetimeFigureOut">
              <a:rPr lang="en-US" smtClean="0"/>
              <a:pPr/>
              <a:t>8/31/2012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1825BE-335A-4400-9935-BF8F1868620F}" type="slidenum">
              <a:rPr lang="en-US" smtClean="0"/>
              <a:pPr/>
              <a:t>‹#›</a:t>
            </a:fld>
            <a:endParaRPr lang="en-US"/>
          </a:p>
        </p:txBody>
      </p:sp>
    </p:spTree>
    <p:extLst>
      <p:ext uri="{BB962C8B-B14F-4D97-AF65-F5344CB8AC3E}">
        <p14:creationId xmlns="" xmlns:p14="http://schemas.microsoft.com/office/powerpoint/2010/main" val="1229999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cienceworld.wolfram.com/astronomy/TropicalYear.html"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content.answcdn.com/main/content/img/McGrawHill/Aviation/f0663-02.gif" TargetMode="Externa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www.new.dli.ernet.in/rawdataupload/upload/insa/INSA_1/20005b5d_183.pdf" TargetMode="External"/><Relationship Id="rId3" Type="http://schemas.openxmlformats.org/officeDocument/2006/relationships/hyperlink" Target="http://earthobservatory.nasa.gov/Features/Milankovitch/milankovitch_2.php" TargetMode="External"/><Relationship Id="rId7" Type="http://schemas.openxmlformats.org/officeDocument/2006/relationships/hyperlink" Target="http://upload.wikimedia.org/wikipedia/commons/9/90/Sirius_proper_motion.gif"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http://religionnerd.net/wp-content/uploads/2010/03/vernal-equinox12.jpg" TargetMode="External"/><Relationship Id="rId5" Type="http://schemas.openxmlformats.org/officeDocument/2006/relationships/hyperlink" Target="http://www.daviddarling.info/images/perihelion_advance.jpg" TargetMode="External"/><Relationship Id="rId4" Type="http://schemas.openxmlformats.org/officeDocument/2006/relationships/hyperlink" Target="http://www.imsc.res.in/~rahul/articles/calendar.html"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hindupedia.com/en/Yuga"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anskrit.safire.com/pdf/ORIGINS.PDF" TargetMode="External"/><Relationship Id="rId2" Type="http://schemas.openxmlformats.org/officeDocument/2006/relationships/slide" Target="../slides/slide23.xml"/><Relationship Id="rId1" Type="http://schemas.openxmlformats.org/officeDocument/2006/relationships/notesMaster" Target="../notesMasters/notesMaster1.xml"/><Relationship Id="rId5" Type="http://schemas.openxmlformats.org/officeDocument/2006/relationships/hyperlink" Target="http://books.google.com/books?id=DM58BhuR2KwC&amp;pg=PA185&amp;lpg=PA185&amp;dq=vernal+equinox+in+the+rig+veda&amp;source=bl&amp;ots=CB1_IrpLtn&amp;sig=F9p-px5NAih4gM2V1rnVTcb-qqw&amp;hl=en&amp;ei=E2d9TL7CBoL58AaJ1pmZCA&amp;sa=X&amp;oi=book_result&amp;ct=result&amp;resnum=8&amp;ved=0CDAQ6AEwBw" TargetMode="External"/><Relationship Id="rId4" Type="http://schemas.openxmlformats.org/officeDocument/2006/relationships/hyperlink" Target="http://www.vedah.com/org/literature/rigVeda/wrrv/date.asp"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1.bp.blogspot.com/_g4zJ-O_EKdQ/Szocr-dp_vI/AAAAAAAAAwg/ZRnjcObNduA/s320/Bhagwan+Rama.jpg" TargetMode="External"/><Relationship Id="rId2" Type="http://schemas.openxmlformats.org/officeDocument/2006/relationships/slide" Target="../slides/slide25.xml"/><Relationship Id="rId1" Type="http://schemas.openxmlformats.org/officeDocument/2006/relationships/notesMaster" Target="../notesMasters/notesMaster1.xml"/><Relationship Id="rId5" Type="http://schemas.openxmlformats.org/officeDocument/2006/relationships/hyperlink" Target="http://i46.tinypic.com/eumplc.jpg" TargetMode="External"/><Relationship Id="rId4" Type="http://schemas.openxmlformats.org/officeDocument/2006/relationships/hyperlink" Target="http://srirammandirdwarka.org/yahoo_site_admin/assets/images/lord-hanuman_2.229221900.jpg"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hindunet.org/hindu_history/ancient/mahabharat/mahab_vartak.html"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files.myopera.com/Weatherlawyer/albums/643041/Solar%20System.jpg"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files.myopera.com/Weatherlawyer/albums/643041/Solar%20System.jpg"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hinduwisdom.info/Advanced_Concepts.htm"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allamericanpatriots.com/photos/mushroom-cloud"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anskrit.safire.com/pdf/ORIGINS.PDF"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hindupedia.com/en/Origin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stephen-knapp.com/recent_research_on_the_sarasvati_river.htm"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www.eshiusa.org/Articles/Saraswati%20in%20Hindu%20Civilizational%20History%20and%20Culture.pdf" TargetMode="External"/><Relationship Id="rId5" Type="http://schemas.openxmlformats.org/officeDocument/2006/relationships/hyperlink" Target="http://sanskrit.safire.com/pdf/ORIGINS.PDF" TargetMode="External"/><Relationship Id="rId4" Type="http://schemas.openxmlformats.org/officeDocument/2006/relationships/hyperlink" Target="http://www.gisdevelopment.net/application/archaeology/site/archs0001.htm"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reference.indianetzone.com/1/town_planning.htm"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timesofindia.indiatimes.com/cms.dll/html/uncomp/articleshow?msid=782649"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1825BE-335A-4400-9935-BF8F1868620F}" type="slidenum">
              <a:rPr lang="en-US" smtClean="0"/>
              <a:pPr/>
              <a:t>2</a:t>
            </a:fld>
            <a:endParaRPr lang="en-US"/>
          </a:p>
        </p:txBody>
      </p:sp>
    </p:spTree>
    <p:extLst>
      <p:ext uri="{BB962C8B-B14F-4D97-AF65-F5344CB8AC3E}">
        <p14:creationId xmlns:p14="http://schemas.microsoft.com/office/powerpoint/2010/main" xmlns="" val="21351055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don’t have any evidence</a:t>
            </a:r>
            <a:r>
              <a:rPr lang="en-US" baseline="0" dirty="0" smtClean="0"/>
              <a:t> of telescopes until much later (</a:t>
            </a:r>
            <a:r>
              <a:rPr lang="en-US" baseline="0" dirty="0" err="1" smtClean="0"/>
              <a:t>jantar</a:t>
            </a:r>
            <a:r>
              <a:rPr lang="en-US" baseline="0" dirty="0" smtClean="0"/>
              <a:t> </a:t>
            </a:r>
            <a:r>
              <a:rPr lang="en-US" baseline="0" dirty="0" err="1" smtClean="0"/>
              <a:t>mantar</a:t>
            </a:r>
            <a:r>
              <a:rPr lang="en-US" baseline="0" dirty="0" smtClean="0"/>
              <a:t>, </a:t>
            </a:r>
            <a:r>
              <a:rPr lang="en-US" baseline="0" dirty="0" err="1" smtClean="0"/>
              <a:t>etc</a:t>
            </a:r>
            <a:r>
              <a:rPr lang="en-US" baseline="0" dirty="0" smtClean="0"/>
              <a:t>)</a:t>
            </a:r>
          </a:p>
          <a:p>
            <a:r>
              <a:rPr lang="en-US" baseline="0" dirty="0" smtClean="0"/>
              <a:t>Assume Rishi’s didn’t get any insight through </a:t>
            </a:r>
            <a:r>
              <a:rPr lang="en-US" baseline="0" dirty="0" err="1" smtClean="0"/>
              <a:t>samadhi</a:t>
            </a:r>
            <a:r>
              <a:rPr lang="en-US" baseline="0" dirty="0" smtClean="0"/>
              <a:t>, </a:t>
            </a:r>
            <a:r>
              <a:rPr lang="en-US" baseline="0" dirty="0" err="1" smtClean="0"/>
              <a:t>etc</a:t>
            </a:r>
            <a:r>
              <a:rPr lang="en-US" baseline="0" dirty="0" smtClean="0"/>
              <a:t> for the moment</a:t>
            </a:r>
          </a:p>
          <a:p>
            <a:endParaRPr lang="en-US" dirty="0"/>
          </a:p>
        </p:txBody>
      </p:sp>
      <p:sp>
        <p:nvSpPr>
          <p:cNvPr id="4" name="Slide Number Placeholder 3"/>
          <p:cNvSpPr>
            <a:spLocks noGrp="1"/>
          </p:cNvSpPr>
          <p:nvPr>
            <p:ph type="sldNum" sz="quarter" idx="10"/>
          </p:nvPr>
        </p:nvSpPr>
        <p:spPr/>
        <p:txBody>
          <a:bodyPr/>
          <a:lstStyle/>
          <a:p>
            <a:fld id="{6F1825BE-335A-4400-9935-BF8F1868620F}" type="slidenum">
              <a:rPr lang="en-US" smtClean="0"/>
              <a:pPr/>
              <a:t>18</a:t>
            </a:fld>
            <a:endParaRPr lang="en-US"/>
          </a:p>
        </p:txBody>
      </p:sp>
    </p:spTree>
    <p:extLst>
      <p:ext uri="{BB962C8B-B14F-4D97-AF65-F5344CB8AC3E}">
        <p14:creationId xmlns="" xmlns:p14="http://schemas.microsoft.com/office/powerpoint/2010/main" val="39438165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tropical period of the Sun changes over time…</a:t>
            </a:r>
            <a:r>
              <a:rPr lang="en-US" dirty="0" err="1" smtClean="0"/>
              <a:t>ie</a:t>
            </a:r>
            <a:r>
              <a:rPr lang="en-US" dirty="0" smtClean="0"/>
              <a:t> the Surya </a:t>
            </a:r>
            <a:r>
              <a:rPr lang="en-US" dirty="0" err="1" smtClean="0"/>
              <a:t>Siddhantha</a:t>
            </a:r>
            <a:r>
              <a:rPr lang="en-US" dirty="0" smtClean="0"/>
              <a:t> could have been 100% accurate at the time it was written.  We have not calculated</a:t>
            </a:r>
            <a:r>
              <a:rPr lang="en-US" baseline="0" dirty="0" smtClean="0"/>
              <a:t> the period of the tropical year in the ancient past.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If 100% accurate, </a:t>
            </a:r>
            <a:r>
              <a:rPr lang="en-US" baseline="0" dirty="0" err="1" smtClean="0"/>
              <a:t>Suryasiddhanta</a:t>
            </a:r>
            <a:r>
              <a:rPr lang="en-US" baseline="0" dirty="0" smtClean="0"/>
              <a:t> could be dated to 21,592 years ago or 19,592 BC.</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dirty="0" smtClean="0">
                <a:hlinkClick r:id="rId3"/>
              </a:rPr>
              <a:t>http://scienceworld.wolfram.com/astronomy/TropicalYear.html</a:t>
            </a:r>
            <a:endParaRPr lang="en-US" dirty="0" smtClean="0"/>
          </a:p>
          <a:p>
            <a:r>
              <a:rPr lang="en-US" dirty="0" smtClean="0"/>
              <a:t>Image source: </a:t>
            </a:r>
            <a:r>
              <a:rPr lang="en-US" dirty="0" smtClean="0">
                <a:hlinkClick r:id="rId4"/>
              </a:rPr>
              <a:t>http://content.answcdn.com/main/content/img/McGrawHill/Aviation/f0663-02.gif</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6F1825BE-335A-4400-9935-BF8F1868620F}" type="slidenum">
              <a:rPr lang="en-US" smtClean="0"/>
              <a:pPr/>
              <a:t>19</a:t>
            </a:fld>
            <a:endParaRPr lang="en-US"/>
          </a:p>
        </p:txBody>
      </p:sp>
    </p:spTree>
    <p:extLst>
      <p:ext uri="{BB962C8B-B14F-4D97-AF65-F5344CB8AC3E}">
        <p14:creationId xmlns:p14="http://schemas.microsoft.com/office/powerpoint/2010/main" xmlns="" val="38484818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smtClean="0">
                <a:hlinkClick r:id="rId3"/>
              </a:rPr>
              <a:t>Perihelion:</a:t>
            </a:r>
            <a:r>
              <a:rPr lang="en-US" u="none" baseline="0" dirty="0" smtClean="0">
                <a:hlinkClick r:id="rId3"/>
              </a:rPr>
              <a:t> point where earth is closest to the sun</a:t>
            </a:r>
          </a:p>
          <a:p>
            <a:r>
              <a:rPr lang="en-US" u="none" baseline="0" dirty="0" smtClean="0">
                <a:hlinkClick r:id="rId3"/>
              </a:rPr>
              <a:t>Proper motion of stars: how the stars travel through the night sky</a:t>
            </a:r>
          </a:p>
          <a:p>
            <a:r>
              <a:rPr lang="en-US" u="none" baseline="0" dirty="0" smtClean="0">
                <a:hlinkClick r:id="rId3"/>
              </a:rPr>
              <a:t>Precision of Equinoxes: equinox is when the earth is tilted towards/away from the sun maximally.  Precision of equinoxes refers to where this happens changes over a period of time</a:t>
            </a:r>
            <a:endParaRPr lang="en-US" u="none" dirty="0" smtClean="0">
              <a:hlinkClick r:id="rId3"/>
            </a:endParaRPr>
          </a:p>
          <a:p>
            <a:endParaRPr lang="en-US" dirty="0" smtClean="0">
              <a:hlinkClick r:id="rId3"/>
            </a:endParaRPr>
          </a:p>
          <a:p>
            <a:r>
              <a:rPr lang="en-US" dirty="0" smtClean="0">
                <a:hlinkClick r:id="rId3"/>
              </a:rPr>
              <a:t>Equinoxes: Difference from modern calculations</a:t>
            </a:r>
          </a:p>
          <a:p>
            <a:endParaRPr lang="en-US" dirty="0" smtClean="0">
              <a:hlinkClick r:id="rId3"/>
            </a:endParaRPr>
          </a:p>
          <a:p>
            <a:r>
              <a:rPr lang="en-US" dirty="0" smtClean="0">
                <a:hlinkClick r:id="rId3"/>
              </a:rPr>
              <a:t>Image source: http://earthobservatory.nasa.gov/Features/Milankovitch/milankovitch_2.php</a:t>
            </a:r>
            <a:endParaRPr lang="en-US" dirty="0" smtClean="0"/>
          </a:p>
          <a:p>
            <a:r>
              <a:rPr lang="en-US" dirty="0" smtClean="0"/>
              <a:t>Image source:</a:t>
            </a:r>
            <a:r>
              <a:rPr lang="en-US" baseline="0" dirty="0" smtClean="0"/>
              <a:t> </a:t>
            </a:r>
            <a:r>
              <a:rPr lang="en-US" dirty="0" smtClean="0">
                <a:hlinkClick r:id="rId4"/>
              </a:rPr>
              <a:t>http://www.imsc.res.in/~rahul/articles/calendar.html</a:t>
            </a:r>
            <a:endParaRPr lang="en-US" dirty="0" smtClean="0"/>
          </a:p>
          <a:p>
            <a:r>
              <a:rPr lang="en-US" dirty="0" smtClean="0">
                <a:hlinkClick r:id="rId5"/>
              </a:rPr>
              <a:t>http://www.daviddarling.info/images/perihelion_advance.jpg</a:t>
            </a:r>
            <a:endParaRPr lang="en-US" dirty="0" smtClean="0"/>
          </a:p>
          <a:p>
            <a:r>
              <a:rPr lang="en-US" dirty="0" smtClean="0">
                <a:hlinkClick r:id="rId6"/>
              </a:rPr>
              <a:t>http://religionnerd.net/wp-content/uploads/2010/03/vernal-equinox12.jpg</a:t>
            </a:r>
            <a:endParaRPr lang="en-US" dirty="0" smtClean="0"/>
          </a:p>
          <a:p>
            <a:r>
              <a:rPr lang="en-US" dirty="0" smtClean="0">
                <a:hlinkClick r:id="rId7"/>
              </a:rPr>
              <a:t>http://upload.wikimedia.org/wikipedia/commons/9/90/Sirius_proper_motion.gif</a:t>
            </a:r>
            <a:endParaRPr lang="en-US" dirty="0" smtClean="0"/>
          </a:p>
          <a:p>
            <a:r>
              <a:rPr lang="en-US" dirty="0" smtClean="0"/>
              <a:t>http://www.hindupedia.com/en/Astronomy</a:t>
            </a:r>
          </a:p>
          <a:p>
            <a:r>
              <a:rPr lang="en-US" dirty="0" smtClean="0">
                <a:hlinkClick r:id="rId8"/>
              </a:rPr>
              <a:t>http://www.new.dli.ernet.in/rawdataupload/upload/insa/INSA_1/20005b5d_183.pdf</a:t>
            </a:r>
            <a:endParaRPr lang="en-US" dirty="0"/>
          </a:p>
        </p:txBody>
      </p:sp>
      <p:sp>
        <p:nvSpPr>
          <p:cNvPr id="4" name="Slide Number Placeholder 3"/>
          <p:cNvSpPr>
            <a:spLocks noGrp="1"/>
          </p:cNvSpPr>
          <p:nvPr>
            <p:ph type="sldNum" sz="quarter" idx="10"/>
          </p:nvPr>
        </p:nvSpPr>
        <p:spPr/>
        <p:txBody>
          <a:bodyPr/>
          <a:lstStyle/>
          <a:p>
            <a:fld id="{6F1825BE-335A-4400-9935-BF8F1868620F}" type="slidenum">
              <a:rPr lang="en-US" smtClean="0"/>
              <a:pPr/>
              <a:t>20</a:t>
            </a:fld>
            <a:endParaRPr lang="en-US"/>
          </a:p>
        </p:txBody>
      </p:sp>
    </p:spTree>
    <p:extLst>
      <p:ext uri="{BB962C8B-B14F-4D97-AF65-F5344CB8AC3E}">
        <p14:creationId xmlns="" xmlns:p14="http://schemas.microsoft.com/office/powerpoint/2010/main" val="16363881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Surya </a:t>
            </a:r>
            <a:r>
              <a:rPr lang="en-US" dirty="0" err="1" smtClean="0"/>
              <a:t>Siddhanta</a:t>
            </a:r>
            <a:r>
              <a:rPr lang="en-US" dirty="0" smtClean="0"/>
              <a:t> (in the 23rd verse of the 1st chapter) dates itself as having been given by Lord Surya at the end of </a:t>
            </a:r>
            <a:r>
              <a:rPr lang="en-US" dirty="0" err="1" smtClean="0"/>
              <a:t>krita</a:t>
            </a:r>
            <a:r>
              <a:rPr lang="en-US" dirty="0" smtClean="0"/>
              <a:t> </a:t>
            </a:r>
            <a:r>
              <a:rPr lang="en-US" dirty="0" smtClean="0">
                <a:hlinkClick r:id="rId3" tooltip="Yuga"/>
              </a:rPr>
              <a:t>yuga</a:t>
            </a:r>
            <a:r>
              <a:rPr lang="en-US" dirty="0" smtClean="0"/>
              <a:t>. The preceding verse says that </a:t>
            </a:r>
            <a:r>
              <a:rPr lang="en-US" dirty="0" err="1" smtClean="0"/>
              <a:t>Suryasiddhanta</a:t>
            </a:r>
            <a:r>
              <a:rPr lang="en-US" dirty="0" smtClean="0"/>
              <a:t> was given to sages in previous </a:t>
            </a:r>
            <a:r>
              <a:rPr lang="en-US" dirty="0" err="1" smtClean="0"/>
              <a:t>yugas</a:t>
            </a:r>
            <a:r>
              <a:rPr lang="en-US" dirty="0" smtClean="0"/>
              <a:t> too, </a:t>
            </a:r>
            <a:r>
              <a:rPr lang="en-US" dirty="0" err="1" smtClean="0"/>
              <a:t>ie</a:t>
            </a:r>
            <a:r>
              <a:rPr lang="en-US" dirty="0" smtClean="0"/>
              <a:t> in previous </a:t>
            </a:r>
            <a:r>
              <a:rPr lang="en-US" dirty="0" err="1" smtClean="0"/>
              <a:t>krita</a:t>
            </a:r>
            <a:r>
              <a:rPr lang="en-US" dirty="0" smtClean="0"/>
              <a:t> </a:t>
            </a:r>
            <a:r>
              <a:rPr lang="en-US" dirty="0" err="1" smtClean="0"/>
              <a:t>yugas</a:t>
            </a:r>
            <a:r>
              <a:rPr lang="en-US" dirty="0" smtClean="0"/>
              <a:t>. </a:t>
            </a:r>
            <a:endParaRPr lang="en-US" dirty="0"/>
          </a:p>
        </p:txBody>
      </p:sp>
      <p:sp>
        <p:nvSpPr>
          <p:cNvPr id="4" name="Slide Number Placeholder 3"/>
          <p:cNvSpPr>
            <a:spLocks noGrp="1"/>
          </p:cNvSpPr>
          <p:nvPr>
            <p:ph type="sldNum" sz="quarter" idx="10"/>
          </p:nvPr>
        </p:nvSpPr>
        <p:spPr/>
        <p:txBody>
          <a:bodyPr/>
          <a:lstStyle/>
          <a:p>
            <a:fld id="{6F1825BE-335A-4400-9935-BF8F1868620F}" type="slidenum">
              <a:rPr lang="en-US" smtClean="0"/>
              <a:pPr/>
              <a:t>21</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hlinkClick r:id="rId3"/>
              </a:rPr>
              <a:t>http://sanskrit.safire.com/pdf/ORIGINS.PDF</a:t>
            </a:r>
            <a:endParaRPr lang="en-US" dirty="0" smtClean="0"/>
          </a:p>
          <a:p>
            <a:r>
              <a:rPr lang="en-US" dirty="0" smtClean="0">
                <a:hlinkClick r:id="rId4"/>
              </a:rPr>
              <a:t>http://www.vedah.com/org/literature/rigVeda/wrrv/date.asp</a:t>
            </a:r>
            <a:endParaRPr lang="en-US" dirty="0" smtClean="0"/>
          </a:p>
          <a:p>
            <a:r>
              <a:rPr lang="en-US" dirty="0" smtClean="0"/>
              <a:t>http://www.vedah.com/essays-on-veda-upanishad-etc/elementary-topics/50-why-read-rig-veda/338-date-of-the-rigveda</a:t>
            </a:r>
          </a:p>
          <a:p>
            <a:r>
              <a:rPr lang="en-US" dirty="0" smtClean="0">
                <a:hlinkClick r:id="rId5"/>
              </a:rPr>
              <a:t>http://books.google.com/books?id=DM58BhuR2KwC&amp;pg=PA185&amp;lpg=PA185&amp;dq=vernal+equinox+in+the+rig+veda&amp;source=bl&amp;ots=CB1_IrpLtn&amp;sig=F9p-px5NAih4gM2V1rnVTcb-qqw&amp;hl=en&amp;ei=E2d9TL7CBoL58AaJ1pmZCA&amp;sa=X&amp;oi=book_result&amp;ct=result&amp;resnum=8&amp;ved=0CDAQ6AEwBw#v=onepage&amp;q=vernal%20equinox%20in%20the%20rig%20veda&amp;f=false</a:t>
            </a:r>
            <a:endParaRPr lang="en-US" dirty="0" smtClean="0"/>
          </a:p>
          <a:p>
            <a:pPr rtl="0"/>
            <a:r>
              <a:rPr lang="en-US" sz="1200" b="1" i="0" kern="1200" dirty="0" smtClean="0">
                <a:solidFill>
                  <a:schemeClr val="tx1"/>
                </a:solidFill>
                <a:effectLst/>
                <a:latin typeface="+mn-lt"/>
                <a:ea typeface="+mn-ea"/>
                <a:cs typeface="+mn-cs"/>
              </a:rPr>
              <a:t>Gods, Sages and Kings: Vedic Secrets of Ancient Civilization </a:t>
            </a:r>
            <a:r>
              <a:rPr lang="en-US" sz="1200" b="0" i="0" kern="1200" dirty="0" smtClean="0">
                <a:solidFill>
                  <a:schemeClr val="tx1"/>
                </a:solidFill>
                <a:effectLst/>
                <a:latin typeface="+mn-lt"/>
                <a:ea typeface="+mn-ea"/>
                <a:cs typeface="+mn-cs"/>
              </a:rPr>
              <a:t> By David </a:t>
            </a:r>
            <a:r>
              <a:rPr lang="en-US" sz="1200" b="0" i="0" kern="1200" dirty="0" err="1" smtClean="0">
                <a:solidFill>
                  <a:schemeClr val="tx1"/>
                </a:solidFill>
                <a:effectLst/>
                <a:latin typeface="+mn-lt"/>
                <a:ea typeface="+mn-ea"/>
                <a:cs typeface="+mn-cs"/>
              </a:rPr>
              <a:t>Frawley</a:t>
            </a:r>
            <a:endParaRPr lang="en-US" sz="1200" b="0" i="0" kern="1200" dirty="0" smtClean="0">
              <a:solidFill>
                <a:schemeClr val="tx1"/>
              </a:solidFill>
              <a:effectLst/>
              <a:latin typeface="+mn-lt"/>
              <a:ea typeface="+mn-ea"/>
              <a:cs typeface="+mn-cs"/>
            </a:endParaRPr>
          </a:p>
          <a:p>
            <a:pPr rtl="0"/>
            <a:endParaRPr lang="en-US" dirty="0"/>
          </a:p>
        </p:txBody>
      </p:sp>
      <p:sp>
        <p:nvSpPr>
          <p:cNvPr id="4" name="Slide Number Placeholder 3"/>
          <p:cNvSpPr>
            <a:spLocks noGrp="1"/>
          </p:cNvSpPr>
          <p:nvPr>
            <p:ph type="sldNum" sz="quarter" idx="10"/>
          </p:nvPr>
        </p:nvSpPr>
        <p:spPr/>
        <p:txBody>
          <a:bodyPr/>
          <a:lstStyle/>
          <a:p>
            <a:fld id="{6F1825BE-335A-4400-9935-BF8F1868620F}" type="slidenum">
              <a:rPr lang="en-US" smtClean="0"/>
              <a:pPr/>
              <a:t>23</a:t>
            </a:fld>
            <a:endParaRPr lang="en-US"/>
          </a:p>
        </p:txBody>
      </p:sp>
    </p:spTree>
    <p:extLst>
      <p:ext uri="{BB962C8B-B14F-4D97-AF65-F5344CB8AC3E}">
        <p14:creationId xmlns="" xmlns:p14="http://schemas.microsoft.com/office/powerpoint/2010/main" val="18579477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err="1" smtClean="0">
                <a:solidFill>
                  <a:schemeClr val="tx1"/>
                </a:solidFill>
                <a:effectLst/>
                <a:latin typeface="+mn-lt"/>
                <a:ea typeface="+mn-ea"/>
                <a:cs typeface="+mn-cs"/>
              </a:rPr>
              <a:t>Dvapara</a:t>
            </a:r>
            <a:r>
              <a:rPr lang="en-US" sz="1200" b="0" i="0" kern="1200" dirty="0" smtClean="0">
                <a:solidFill>
                  <a:schemeClr val="tx1"/>
                </a:solidFill>
                <a:effectLst/>
                <a:latin typeface="+mn-lt"/>
                <a:ea typeface="+mn-ea"/>
                <a:cs typeface="+mn-cs"/>
              </a:rPr>
              <a:t>-Yuga: 864,000 (http://www.hindupedia.com/en/Astronomy)</a:t>
            </a:r>
          </a:p>
          <a:p>
            <a:r>
              <a:rPr lang="en-US" sz="1200" b="0" i="0" kern="1200" dirty="0" smtClean="0">
                <a:solidFill>
                  <a:schemeClr val="tx1"/>
                </a:solidFill>
                <a:effectLst/>
                <a:latin typeface="+mn-lt"/>
                <a:ea typeface="+mn-ea"/>
                <a:cs typeface="+mn-cs"/>
              </a:rPr>
              <a:t>Thus </a:t>
            </a:r>
            <a:r>
              <a:rPr lang="en-US" sz="1200" b="0" i="0" kern="1200" dirty="0" err="1" smtClean="0">
                <a:solidFill>
                  <a:schemeClr val="tx1"/>
                </a:solidFill>
                <a:effectLst/>
                <a:latin typeface="+mn-lt"/>
                <a:ea typeface="+mn-ea"/>
                <a:cs typeface="+mn-cs"/>
              </a:rPr>
              <a:t>Treta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yuga</a:t>
            </a:r>
            <a:r>
              <a:rPr lang="en-US" sz="1200" b="0" i="0" kern="1200" dirty="0" smtClean="0">
                <a:solidFill>
                  <a:schemeClr val="tx1"/>
                </a:solidFill>
                <a:effectLst/>
                <a:latin typeface="+mn-lt"/>
                <a:ea typeface="+mn-ea"/>
                <a:cs typeface="+mn-cs"/>
              </a:rPr>
              <a:t> ended roughly</a:t>
            </a:r>
            <a:r>
              <a:rPr lang="en-US" sz="1200" b="0" i="0" kern="1200" baseline="0" dirty="0" smtClean="0">
                <a:solidFill>
                  <a:schemeClr val="tx1"/>
                </a:solidFill>
                <a:effectLst/>
                <a:latin typeface="+mn-lt"/>
                <a:ea typeface="+mn-ea"/>
                <a:cs typeface="+mn-cs"/>
              </a:rPr>
              <a:t> .8M years ago (Kali began ~3000 BC) and lasted </a:t>
            </a:r>
            <a:r>
              <a:rPr lang="en-US" sz="1200" b="0" i="0" kern="1200" dirty="0" smtClean="0">
                <a:solidFill>
                  <a:schemeClr val="tx1"/>
                </a:solidFill>
                <a:effectLst/>
                <a:latin typeface="+mn-lt"/>
                <a:ea typeface="+mn-ea"/>
                <a:cs typeface="+mn-cs"/>
              </a:rPr>
              <a:t>1,296,000 years.  If we look</a:t>
            </a:r>
            <a:r>
              <a:rPr lang="en-US" sz="1200" b="0" i="0" kern="1200" baseline="0" dirty="0" smtClean="0">
                <a:solidFill>
                  <a:schemeClr val="tx1"/>
                </a:solidFill>
                <a:effectLst/>
                <a:latin typeface="+mn-lt"/>
                <a:ea typeface="+mn-ea"/>
                <a:cs typeface="+mn-cs"/>
              </a:rPr>
              <a:t> at </a:t>
            </a:r>
            <a:r>
              <a:rPr lang="en-US" sz="1200" b="0" i="0" kern="1200" baseline="0" dirty="0" err="1" smtClean="0">
                <a:solidFill>
                  <a:schemeClr val="tx1"/>
                </a:solidFill>
                <a:effectLst/>
                <a:latin typeface="+mn-lt"/>
                <a:ea typeface="+mn-ea"/>
                <a:cs typeface="+mn-cs"/>
              </a:rPr>
              <a:t>treta</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yuga</a:t>
            </a:r>
            <a:r>
              <a:rPr lang="en-US" sz="1200" b="0" i="0" kern="1200" baseline="0" dirty="0" smtClean="0">
                <a:solidFill>
                  <a:schemeClr val="tx1"/>
                </a:solidFill>
                <a:effectLst/>
                <a:latin typeface="+mn-lt"/>
                <a:ea typeface="+mn-ea"/>
                <a:cs typeface="+mn-cs"/>
              </a:rPr>
              <a:t> properly (which is when the </a:t>
            </a:r>
            <a:r>
              <a:rPr lang="en-US" sz="1200" b="0" i="0" kern="1200" baseline="0" dirty="0" err="1" smtClean="0">
                <a:solidFill>
                  <a:schemeClr val="tx1"/>
                </a:solidFill>
                <a:effectLst/>
                <a:latin typeface="+mn-lt"/>
                <a:ea typeface="+mn-ea"/>
                <a:cs typeface="+mn-cs"/>
              </a:rPr>
              <a:t>ramayana</a:t>
            </a:r>
            <a:r>
              <a:rPr lang="en-US" sz="1200" b="0" i="0" kern="1200" baseline="0" dirty="0" smtClean="0">
                <a:solidFill>
                  <a:schemeClr val="tx1"/>
                </a:solidFill>
                <a:effectLst/>
                <a:latin typeface="+mn-lt"/>
                <a:ea typeface="+mn-ea"/>
                <a:cs typeface="+mn-cs"/>
              </a:rPr>
              <a:t> took place), than that is roughly 1M years ago.</a:t>
            </a:r>
          </a:p>
          <a:p>
            <a:endParaRPr lang="en-US" sz="1200" b="0" i="0" kern="1200" baseline="0" dirty="0" smtClean="0">
              <a:solidFill>
                <a:schemeClr val="tx1"/>
              </a:solidFill>
              <a:effectLst/>
              <a:latin typeface="+mn-lt"/>
              <a:ea typeface="+mn-ea"/>
              <a:cs typeface="+mn-cs"/>
              <a:hlinkClick r:id="rId3"/>
            </a:endParaRPr>
          </a:p>
          <a:p>
            <a:r>
              <a:rPr lang="en-US" dirty="0" smtClean="0">
                <a:hlinkClick r:id="rId3"/>
              </a:rPr>
              <a:t>Rama picture: http://1.bp.blogspot.com/_g4zJ-O_EKdQ/Szocr-dp_vI/AAAAAAAAAwg/ZRnjcObNduA/s320/Bhagwan+Rama.jpg</a:t>
            </a:r>
            <a:endParaRPr lang="en-US" dirty="0" smtClean="0"/>
          </a:p>
          <a:p>
            <a:r>
              <a:rPr lang="en-US" dirty="0" smtClean="0"/>
              <a:t>Hanuman </a:t>
            </a:r>
            <a:r>
              <a:rPr lang="en-US" dirty="0" err="1" smtClean="0"/>
              <a:t>picture:</a:t>
            </a:r>
            <a:r>
              <a:rPr lang="en-US" dirty="0" err="1" smtClean="0">
                <a:hlinkClick r:id="rId4"/>
              </a:rPr>
              <a:t>http</a:t>
            </a:r>
            <a:r>
              <a:rPr lang="en-US" dirty="0" smtClean="0">
                <a:hlinkClick r:id="rId4"/>
              </a:rPr>
              <a:t>://srirammandirdwarka.org/</a:t>
            </a:r>
            <a:r>
              <a:rPr lang="en-US" dirty="0" err="1" smtClean="0">
                <a:hlinkClick r:id="rId4"/>
              </a:rPr>
              <a:t>yahoo_site_admin</a:t>
            </a:r>
            <a:r>
              <a:rPr lang="en-US" dirty="0" smtClean="0">
                <a:hlinkClick r:id="rId4"/>
              </a:rPr>
              <a:t>/assets/images/lord-hanuman_2.229221900.jpg</a:t>
            </a:r>
            <a:endParaRPr lang="en-US" dirty="0" smtClean="0"/>
          </a:p>
          <a:p>
            <a:r>
              <a:rPr lang="en-US" dirty="0" err="1" smtClean="0"/>
              <a:t>Jamvant</a:t>
            </a:r>
            <a:r>
              <a:rPr lang="en-US" dirty="0" smtClean="0"/>
              <a:t> picture:</a:t>
            </a:r>
            <a:r>
              <a:rPr lang="en-US" baseline="0" dirty="0" smtClean="0"/>
              <a:t> </a:t>
            </a:r>
            <a:r>
              <a:rPr lang="en-US" dirty="0" smtClean="0">
                <a:hlinkClick r:id="rId5"/>
              </a:rPr>
              <a:t>http://i46.tinypic.com/eumplc.jpg</a:t>
            </a:r>
            <a:endParaRPr lang="en-US" dirty="0" smtClean="0"/>
          </a:p>
          <a:p>
            <a:r>
              <a:rPr lang="en-US" dirty="0" smtClean="0"/>
              <a:t/>
            </a:r>
            <a:br>
              <a:rPr lang="en-US" dirty="0" smtClean="0"/>
            </a:br>
            <a:r>
              <a:rPr lang="en-US" dirty="0" err="1" smtClean="0"/>
              <a:t>Valmiki</a:t>
            </a:r>
            <a:r>
              <a:rPr lang="en-US" dirty="0" smtClean="0"/>
              <a:t> referred to in the </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Taittiriya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Brahmana</a:t>
            </a:r>
            <a:r>
              <a:rPr lang="en-US" sz="1200" b="0" i="0" kern="1200" dirty="0" smtClean="0">
                <a:solidFill>
                  <a:schemeClr val="tx1"/>
                </a:solidFill>
                <a:effectLst/>
                <a:latin typeface="+mn-lt"/>
                <a:ea typeface="+mn-ea"/>
                <a:cs typeface="+mn-cs"/>
              </a:rPr>
              <a:t> in the</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Yajurveda</a:t>
            </a:r>
            <a:endParaRPr lang="en-US" dirty="0" smtClean="0"/>
          </a:p>
          <a:p>
            <a:endParaRPr lang="en-US" dirty="0"/>
          </a:p>
        </p:txBody>
      </p:sp>
      <p:sp>
        <p:nvSpPr>
          <p:cNvPr id="4" name="Slide Number Placeholder 3"/>
          <p:cNvSpPr>
            <a:spLocks noGrp="1"/>
          </p:cNvSpPr>
          <p:nvPr>
            <p:ph type="sldNum" sz="quarter" idx="10"/>
          </p:nvPr>
        </p:nvSpPr>
        <p:spPr/>
        <p:txBody>
          <a:bodyPr/>
          <a:lstStyle/>
          <a:p>
            <a:fld id="{6F1825BE-335A-4400-9935-BF8F1868620F}" type="slidenum">
              <a:rPr lang="en-US" smtClean="0"/>
              <a:pPr/>
              <a:t>25</a:t>
            </a:fld>
            <a:endParaRPr lang="en-US"/>
          </a:p>
        </p:txBody>
      </p:sp>
    </p:spTree>
    <p:extLst>
      <p:ext uri="{BB962C8B-B14F-4D97-AF65-F5344CB8AC3E}">
        <p14:creationId xmlns="" xmlns:p14="http://schemas.microsoft.com/office/powerpoint/2010/main" val="40515476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speculate for a moment…</a:t>
            </a:r>
            <a:endParaRPr lang="en-US" dirty="0"/>
          </a:p>
        </p:txBody>
      </p:sp>
      <p:sp>
        <p:nvSpPr>
          <p:cNvPr id="4" name="Slide Number Placeholder 3"/>
          <p:cNvSpPr>
            <a:spLocks noGrp="1"/>
          </p:cNvSpPr>
          <p:nvPr>
            <p:ph type="sldNum" sz="quarter" idx="10"/>
          </p:nvPr>
        </p:nvSpPr>
        <p:spPr/>
        <p:txBody>
          <a:bodyPr/>
          <a:lstStyle/>
          <a:p>
            <a:fld id="{6F1825BE-335A-4400-9935-BF8F1868620F}" type="slidenum">
              <a:rPr lang="en-US" smtClean="0"/>
              <a:pPr/>
              <a:t>26</a:t>
            </a:fld>
            <a:endParaRPr lang="en-US"/>
          </a:p>
        </p:txBody>
      </p:sp>
    </p:spTree>
    <p:extLst>
      <p:ext uri="{BB962C8B-B14F-4D97-AF65-F5344CB8AC3E}">
        <p14:creationId xmlns="" xmlns:p14="http://schemas.microsoft.com/office/powerpoint/2010/main" val="40891435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http://www.hindunet.org/hindu_history/ancient/mahabharat/mahab_vartak.html</a:t>
            </a:r>
            <a:endParaRPr lang="en-US" dirty="0" smtClean="0"/>
          </a:p>
          <a:p>
            <a:r>
              <a:rPr lang="en-US" dirty="0" smtClean="0"/>
              <a:t>Bet </a:t>
            </a:r>
            <a:r>
              <a:rPr lang="en-US" dirty="0" err="1" smtClean="0"/>
              <a:t>Dwarka</a:t>
            </a:r>
            <a:r>
              <a:rPr lang="en-US" dirty="0" smtClean="0"/>
              <a:t> is one of 6/7</a:t>
            </a:r>
            <a:r>
              <a:rPr lang="en-US" baseline="0" dirty="0" smtClean="0"/>
              <a:t> </a:t>
            </a:r>
            <a:r>
              <a:rPr lang="en-US" baseline="0" dirty="0" err="1" smtClean="0"/>
              <a:t>Dwarka’s</a:t>
            </a:r>
            <a:r>
              <a:rPr lang="en-US" baseline="0" dirty="0" smtClean="0"/>
              <a:t> that got flooded.  We have yet to discover the others…so don’t know if that is Lord Krishna’s city or not.  </a:t>
            </a:r>
          </a:p>
          <a:p>
            <a:r>
              <a:rPr lang="en-US" baseline="0" dirty="0" smtClean="0"/>
              <a:t>Dating is based on astronomical occurrences that happened within the defined date range of 5500 BC and 1100BC…no one has thought to look at older occurrences…</a:t>
            </a:r>
            <a:endParaRPr lang="en-US" dirty="0"/>
          </a:p>
        </p:txBody>
      </p:sp>
      <p:sp>
        <p:nvSpPr>
          <p:cNvPr id="4" name="Slide Number Placeholder 3"/>
          <p:cNvSpPr>
            <a:spLocks noGrp="1"/>
          </p:cNvSpPr>
          <p:nvPr>
            <p:ph type="sldNum" sz="quarter" idx="10"/>
          </p:nvPr>
        </p:nvSpPr>
        <p:spPr/>
        <p:txBody>
          <a:bodyPr/>
          <a:lstStyle/>
          <a:p>
            <a:fld id="{6F1825BE-335A-4400-9935-BF8F1868620F}" type="slidenum">
              <a:rPr lang="en-US" smtClean="0"/>
              <a:pPr/>
              <a:t>27</a:t>
            </a:fld>
            <a:endParaRPr lang="en-US"/>
          </a:p>
        </p:txBody>
      </p:sp>
    </p:spTree>
    <p:extLst>
      <p:ext uri="{BB962C8B-B14F-4D97-AF65-F5344CB8AC3E}">
        <p14:creationId xmlns:p14="http://schemas.microsoft.com/office/powerpoint/2010/main" xmlns="" val="14467443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Rig Veda 6.58.3: </a:t>
            </a:r>
            <a:r>
              <a:rPr lang="en-US" dirty="0" err="1" smtClean="0"/>
              <a:t>Jalayan</a:t>
            </a:r>
            <a:endParaRPr lang="en-US" dirty="0" smtClean="0"/>
          </a:p>
          <a:p>
            <a:r>
              <a:rPr lang="en-US" dirty="0" smtClean="0"/>
              <a:t>Rig Veda 9.14.1:</a:t>
            </a:r>
            <a:r>
              <a:rPr lang="en-US" baseline="0" dirty="0" smtClean="0"/>
              <a:t> </a:t>
            </a:r>
            <a:r>
              <a:rPr lang="en-US" dirty="0" err="1" smtClean="0"/>
              <a:t>Kaara-Kaara</a:t>
            </a:r>
            <a:r>
              <a:rPr lang="en-US" dirty="0" smtClean="0"/>
              <a:t>…</a:t>
            </a:r>
          </a:p>
          <a:p>
            <a:r>
              <a:rPr lang="en-US" dirty="0" smtClean="0"/>
              <a:t>Rig Veda 3.14.1: </a:t>
            </a:r>
            <a:r>
              <a:rPr lang="en-US" dirty="0" err="1" smtClean="0"/>
              <a:t>Tritala</a:t>
            </a:r>
            <a:r>
              <a:rPr lang="en-US" dirty="0" smtClean="0"/>
              <a:t>…</a:t>
            </a:r>
          </a:p>
          <a:p>
            <a:r>
              <a:rPr lang="en-US" dirty="0" smtClean="0"/>
              <a:t>Rig Veda 4.36.1: </a:t>
            </a:r>
            <a:r>
              <a:rPr lang="en-US" dirty="0" err="1" smtClean="0"/>
              <a:t>Trichakra</a:t>
            </a:r>
            <a:r>
              <a:rPr lang="en-US" dirty="0" smtClean="0"/>
              <a:t> </a:t>
            </a:r>
            <a:r>
              <a:rPr lang="en-US" dirty="0" err="1" smtClean="0"/>
              <a:t>Ratha</a:t>
            </a:r>
            <a:endParaRPr lang="en-US" dirty="0" smtClean="0"/>
          </a:p>
          <a:p>
            <a:r>
              <a:rPr lang="en-US" dirty="0" smtClean="0"/>
              <a:t>Rig Veda 5.41.6:</a:t>
            </a:r>
            <a:r>
              <a:rPr lang="en-US" baseline="0" dirty="0" smtClean="0"/>
              <a:t> </a:t>
            </a:r>
            <a:r>
              <a:rPr lang="en-US" baseline="0" dirty="0" err="1" smtClean="0"/>
              <a:t>Vaayu</a:t>
            </a:r>
            <a:r>
              <a:rPr lang="en-US" baseline="0" dirty="0" smtClean="0"/>
              <a:t> </a:t>
            </a:r>
            <a:r>
              <a:rPr lang="en-US" baseline="0" dirty="0" err="1" smtClean="0"/>
              <a:t>Ratha</a:t>
            </a:r>
            <a:endParaRPr lang="en-US" baseline="0" dirty="0" smtClean="0"/>
          </a:p>
          <a:p>
            <a:r>
              <a:rPr lang="en-US" baseline="0" dirty="0" smtClean="0"/>
              <a:t>Rig Veda 3.14.1: </a:t>
            </a:r>
            <a:r>
              <a:rPr lang="en-US" baseline="0" dirty="0" err="1" smtClean="0"/>
              <a:t>Vidyut</a:t>
            </a:r>
            <a:r>
              <a:rPr lang="en-US" baseline="0" dirty="0" smtClean="0"/>
              <a:t> </a:t>
            </a:r>
            <a:r>
              <a:rPr lang="en-US" baseline="0" dirty="0" err="1" smtClean="0"/>
              <a:t>Ratha</a:t>
            </a:r>
            <a:endParaRPr lang="en-US" baseline="0" dirty="0" smtClean="0"/>
          </a:p>
          <a:p>
            <a:r>
              <a:rPr lang="en-US" dirty="0" err="1" smtClean="0"/>
              <a:t>Aitareya</a:t>
            </a:r>
            <a:r>
              <a:rPr lang="en-US" dirty="0" smtClean="0"/>
              <a:t> </a:t>
            </a:r>
            <a:r>
              <a:rPr lang="en-US" dirty="0" err="1" smtClean="0"/>
              <a:t>brahmana</a:t>
            </a:r>
            <a:r>
              <a:rPr lang="en-US" dirty="0" smtClean="0"/>
              <a:t> 3.44 (Rig Veda):</a:t>
            </a:r>
            <a:r>
              <a:rPr lang="en-US" baseline="0" dirty="0" smtClean="0"/>
              <a:t> Sun rise/</a:t>
            </a:r>
            <a:r>
              <a:rPr lang="en-US" baseline="0" dirty="0" err="1" smtClean="0"/>
              <a:t>etc</a:t>
            </a:r>
            <a:endParaRPr lang="en-US" baseline="0" dirty="0" smtClean="0"/>
          </a:p>
          <a:p>
            <a:endParaRPr lang="en-US" baseline="0" dirty="0" smtClean="0"/>
          </a:p>
          <a:p>
            <a:endParaRPr lang="en-US" baseline="0" dirty="0" smtClean="0"/>
          </a:p>
          <a:p>
            <a:r>
              <a:rPr lang="en-US" baseline="0" dirty="0" smtClean="0"/>
              <a:t>Image: </a:t>
            </a:r>
            <a:r>
              <a:rPr lang="en-US" dirty="0" smtClean="0">
                <a:hlinkClick r:id="rId3"/>
              </a:rPr>
              <a:t>http://files.myopera.com/Weatherlawyer/albums/643041/Solar%20System.jpg</a:t>
            </a:r>
            <a:endParaRPr lang="en-US" dirty="0"/>
          </a:p>
        </p:txBody>
      </p:sp>
      <p:sp>
        <p:nvSpPr>
          <p:cNvPr id="4" name="Slide Number Placeholder 3"/>
          <p:cNvSpPr>
            <a:spLocks noGrp="1"/>
          </p:cNvSpPr>
          <p:nvPr>
            <p:ph type="sldNum" sz="quarter" idx="10"/>
          </p:nvPr>
        </p:nvSpPr>
        <p:spPr/>
        <p:txBody>
          <a:bodyPr/>
          <a:lstStyle/>
          <a:p>
            <a:fld id="{6F1825BE-335A-4400-9935-BF8F1868620F}" type="slidenum">
              <a:rPr lang="en-US" smtClean="0"/>
              <a:pPr/>
              <a:t>31</a:t>
            </a:fld>
            <a:endParaRPr lang="en-US"/>
          </a:p>
        </p:txBody>
      </p:sp>
    </p:spTree>
    <p:extLst>
      <p:ext uri="{BB962C8B-B14F-4D97-AF65-F5344CB8AC3E}">
        <p14:creationId xmlns:p14="http://schemas.microsoft.com/office/powerpoint/2010/main" xmlns="" val="6911886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Rig Veda 6.58.3: </a:t>
            </a:r>
            <a:r>
              <a:rPr lang="en-US" dirty="0" err="1" smtClean="0"/>
              <a:t>Jalayan</a:t>
            </a:r>
            <a:endParaRPr lang="en-US" dirty="0" smtClean="0"/>
          </a:p>
          <a:p>
            <a:r>
              <a:rPr lang="en-US" dirty="0" smtClean="0"/>
              <a:t>Rig Veda 9.14.1:</a:t>
            </a:r>
            <a:r>
              <a:rPr lang="en-US" baseline="0" dirty="0" smtClean="0"/>
              <a:t> </a:t>
            </a:r>
            <a:r>
              <a:rPr lang="en-US" dirty="0" err="1" smtClean="0"/>
              <a:t>Kaara-Kaara</a:t>
            </a:r>
            <a:r>
              <a:rPr lang="en-US" dirty="0" smtClean="0"/>
              <a:t>…</a:t>
            </a:r>
          </a:p>
          <a:p>
            <a:r>
              <a:rPr lang="en-US" dirty="0" smtClean="0"/>
              <a:t>Rig Veda 3.14.1: </a:t>
            </a:r>
            <a:r>
              <a:rPr lang="en-US" dirty="0" err="1" smtClean="0"/>
              <a:t>Tritala</a:t>
            </a:r>
            <a:r>
              <a:rPr lang="en-US" dirty="0" smtClean="0"/>
              <a:t>…</a:t>
            </a:r>
          </a:p>
          <a:p>
            <a:r>
              <a:rPr lang="en-US" dirty="0" smtClean="0"/>
              <a:t>Rig Veda 4.36.1: </a:t>
            </a:r>
            <a:r>
              <a:rPr lang="en-US" dirty="0" err="1" smtClean="0"/>
              <a:t>Trichakra</a:t>
            </a:r>
            <a:r>
              <a:rPr lang="en-US" dirty="0" smtClean="0"/>
              <a:t> </a:t>
            </a:r>
            <a:r>
              <a:rPr lang="en-US" dirty="0" err="1" smtClean="0"/>
              <a:t>Ratha</a:t>
            </a:r>
            <a:endParaRPr lang="en-US" dirty="0" smtClean="0"/>
          </a:p>
          <a:p>
            <a:r>
              <a:rPr lang="en-US" dirty="0" smtClean="0"/>
              <a:t>Rig Veda 5.41.6:</a:t>
            </a:r>
            <a:r>
              <a:rPr lang="en-US" baseline="0" dirty="0" smtClean="0"/>
              <a:t> </a:t>
            </a:r>
            <a:r>
              <a:rPr lang="en-US" baseline="0" dirty="0" err="1" smtClean="0"/>
              <a:t>Vaayu</a:t>
            </a:r>
            <a:r>
              <a:rPr lang="en-US" baseline="0" dirty="0" smtClean="0"/>
              <a:t> </a:t>
            </a:r>
            <a:r>
              <a:rPr lang="en-US" baseline="0" dirty="0" err="1" smtClean="0"/>
              <a:t>Ratha</a:t>
            </a:r>
            <a:endParaRPr lang="en-US" baseline="0" dirty="0" smtClean="0"/>
          </a:p>
          <a:p>
            <a:r>
              <a:rPr lang="en-US" baseline="0" dirty="0" smtClean="0"/>
              <a:t>Rig Veda 3.14.1: </a:t>
            </a:r>
            <a:r>
              <a:rPr lang="en-US" baseline="0" dirty="0" err="1" smtClean="0"/>
              <a:t>Vidyut</a:t>
            </a:r>
            <a:r>
              <a:rPr lang="en-US" baseline="0" dirty="0" smtClean="0"/>
              <a:t> </a:t>
            </a:r>
            <a:r>
              <a:rPr lang="en-US" baseline="0" dirty="0" err="1" smtClean="0"/>
              <a:t>Ratha</a:t>
            </a:r>
            <a:endParaRPr lang="en-US" baseline="0" dirty="0" smtClean="0"/>
          </a:p>
          <a:p>
            <a:r>
              <a:rPr lang="en-US" dirty="0" err="1" smtClean="0"/>
              <a:t>Aitareya</a:t>
            </a:r>
            <a:r>
              <a:rPr lang="en-US" dirty="0" smtClean="0"/>
              <a:t> </a:t>
            </a:r>
            <a:r>
              <a:rPr lang="en-US" dirty="0" err="1" smtClean="0"/>
              <a:t>brahmana</a:t>
            </a:r>
            <a:r>
              <a:rPr lang="en-US" dirty="0" smtClean="0"/>
              <a:t> 3.44 (Rig Veda):</a:t>
            </a:r>
            <a:r>
              <a:rPr lang="en-US" baseline="0" dirty="0" smtClean="0"/>
              <a:t> Sun rise/</a:t>
            </a:r>
            <a:r>
              <a:rPr lang="en-US" baseline="0" dirty="0" err="1" smtClean="0"/>
              <a:t>etc</a:t>
            </a:r>
            <a:endParaRPr lang="en-US" baseline="0" dirty="0" smtClean="0"/>
          </a:p>
          <a:p>
            <a:endParaRPr lang="en-US" baseline="0" dirty="0" smtClean="0"/>
          </a:p>
          <a:p>
            <a:endParaRPr lang="en-US" baseline="0" dirty="0" smtClean="0"/>
          </a:p>
          <a:p>
            <a:r>
              <a:rPr lang="en-US" baseline="0" dirty="0" smtClean="0"/>
              <a:t>Image: </a:t>
            </a:r>
            <a:r>
              <a:rPr lang="en-US" dirty="0" smtClean="0">
                <a:hlinkClick r:id="rId3"/>
              </a:rPr>
              <a:t>http://files.myopera.com/Weatherlawyer/albums/643041/Solar%20System.jpg</a:t>
            </a:r>
            <a:endParaRPr lang="en-US" dirty="0"/>
          </a:p>
        </p:txBody>
      </p:sp>
      <p:sp>
        <p:nvSpPr>
          <p:cNvPr id="4" name="Slide Number Placeholder 3"/>
          <p:cNvSpPr>
            <a:spLocks noGrp="1"/>
          </p:cNvSpPr>
          <p:nvPr>
            <p:ph type="sldNum" sz="quarter" idx="10"/>
          </p:nvPr>
        </p:nvSpPr>
        <p:spPr/>
        <p:txBody>
          <a:bodyPr/>
          <a:lstStyle/>
          <a:p>
            <a:fld id="{6F1825BE-335A-4400-9935-BF8F1868620F}" type="slidenum">
              <a:rPr lang="en-US" smtClean="0"/>
              <a:pPr/>
              <a:t>32</a:t>
            </a:fld>
            <a:endParaRPr lang="en-US"/>
          </a:p>
        </p:txBody>
      </p:sp>
    </p:spTree>
    <p:extLst>
      <p:ext uri="{BB962C8B-B14F-4D97-AF65-F5344CB8AC3E}">
        <p14:creationId xmlns:p14="http://schemas.microsoft.com/office/powerpoint/2010/main" xmlns="" val="691188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quick check to baseline the </a:t>
            </a:r>
            <a:r>
              <a:rPr lang="en-US" dirty="0" err="1" smtClean="0"/>
              <a:t>audiance</a:t>
            </a:r>
            <a:endParaRPr lang="en-US" dirty="0"/>
          </a:p>
        </p:txBody>
      </p:sp>
      <p:sp>
        <p:nvSpPr>
          <p:cNvPr id="4" name="Slide Number Placeholder 3"/>
          <p:cNvSpPr>
            <a:spLocks noGrp="1"/>
          </p:cNvSpPr>
          <p:nvPr>
            <p:ph type="sldNum" sz="quarter" idx="10"/>
          </p:nvPr>
        </p:nvSpPr>
        <p:spPr/>
        <p:txBody>
          <a:bodyPr/>
          <a:lstStyle/>
          <a:p>
            <a:fld id="{6F1825BE-335A-4400-9935-BF8F1868620F}" type="slidenum">
              <a:rPr lang="en-US" smtClean="0"/>
              <a:pPr/>
              <a:t>4</a:t>
            </a:fld>
            <a:endParaRPr lang="en-US"/>
          </a:p>
        </p:txBody>
      </p:sp>
    </p:spTree>
    <p:extLst>
      <p:ext uri="{BB962C8B-B14F-4D97-AF65-F5344CB8AC3E}">
        <p14:creationId xmlns="" xmlns:p14="http://schemas.microsoft.com/office/powerpoint/2010/main" val="36454854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http://hinduwisdom.info/Advanced_Concepts.htm</a:t>
            </a:r>
            <a:endParaRPr lang="en-US" dirty="0"/>
          </a:p>
        </p:txBody>
      </p:sp>
      <p:sp>
        <p:nvSpPr>
          <p:cNvPr id="4" name="Slide Number Placeholder 3"/>
          <p:cNvSpPr>
            <a:spLocks noGrp="1"/>
          </p:cNvSpPr>
          <p:nvPr>
            <p:ph type="sldNum" sz="quarter" idx="10"/>
          </p:nvPr>
        </p:nvSpPr>
        <p:spPr/>
        <p:txBody>
          <a:bodyPr/>
          <a:lstStyle/>
          <a:p>
            <a:fld id="{6F1825BE-335A-4400-9935-BF8F1868620F}" type="slidenum">
              <a:rPr lang="en-US" smtClean="0"/>
              <a:pPr/>
              <a:t>33</a:t>
            </a:fld>
            <a:endParaRPr lang="en-US"/>
          </a:p>
        </p:txBody>
      </p:sp>
    </p:spTree>
    <p:extLst>
      <p:ext uri="{BB962C8B-B14F-4D97-AF65-F5344CB8AC3E}">
        <p14:creationId xmlns:p14="http://schemas.microsoft.com/office/powerpoint/2010/main" xmlns="" val="31015275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Mahabharata,</a:t>
            </a:r>
            <a:r>
              <a:rPr lang="en-US" baseline="0" dirty="0" smtClean="0"/>
              <a:t> </a:t>
            </a:r>
            <a:r>
              <a:rPr lang="en-US" baseline="0" dirty="0" err="1" smtClean="0"/>
              <a:t>Drona</a:t>
            </a:r>
            <a:r>
              <a:rPr lang="en-US" baseline="0" dirty="0" smtClean="0"/>
              <a:t> </a:t>
            </a:r>
            <a:r>
              <a:rPr lang="en-US" baseline="0" dirty="0" err="1" smtClean="0"/>
              <a:t>Parva</a:t>
            </a:r>
            <a:r>
              <a:rPr lang="en-US" baseline="0" dirty="0" smtClean="0"/>
              <a:t>, CCI (</a:t>
            </a:r>
            <a:r>
              <a:rPr lang="en-US" baseline="0" dirty="0" err="1" smtClean="0"/>
              <a:t>Agneya</a:t>
            </a:r>
            <a:r>
              <a:rPr lang="en-US" baseline="0" dirty="0" smtClean="0"/>
              <a:t>) </a:t>
            </a:r>
            <a:endParaRPr lang="en-US" dirty="0" smtClean="0"/>
          </a:p>
          <a:p>
            <a:endParaRPr lang="en-US" dirty="0" smtClean="0"/>
          </a:p>
          <a:p>
            <a:r>
              <a:rPr lang="en-US" sz="1200" b="0" i="0" kern="1200" dirty="0" smtClean="0">
                <a:solidFill>
                  <a:schemeClr val="tx1"/>
                </a:solidFill>
                <a:effectLst/>
                <a:latin typeface="+mn-lt"/>
                <a:ea typeface="+mn-ea"/>
                <a:cs typeface="+mn-cs"/>
              </a:rPr>
              <a:t>Translation of Mahabharata into English published 1883 to 1896 by </a:t>
            </a:r>
            <a:r>
              <a:rPr lang="en-US" sz="1200" b="1" i="0" kern="1200" dirty="0" err="1" smtClean="0">
                <a:solidFill>
                  <a:schemeClr val="tx1"/>
                </a:solidFill>
                <a:effectLst/>
                <a:latin typeface="+mn-lt"/>
                <a:ea typeface="+mn-ea"/>
                <a:cs typeface="+mn-cs"/>
              </a:rPr>
              <a:t>Kisari</a:t>
            </a:r>
            <a:r>
              <a:rPr lang="en-US" sz="1200" b="1" i="0" kern="1200" dirty="0" smtClean="0">
                <a:solidFill>
                  <a:schemeClr val="tx1"/>
                </a:solidFill>
                <a:effectLst/>
                <a:latin typeface="+mn-lt"/>
                <a:ea typeface="+mn-ea"/>
                <a:cs typeface="+mn-cs"/>
              </a:rPr>
              <a:t> Mohan </a:t>
            </a:r>
            <a:r>
              <a:rPr lang="en-US" sz="1200" b="1" i="0" kern="1200" dirty="0" err="1" smtClean="0">
                <a:solidFill>
                  <a:schemeClr val="tx1"/>
                </a:solidFill>
                <a:effectLst/>
                <a:latin typeface="+mn-lt"/>
                <a:ea typeface="+mn-ea"/>
                <a:cs typeface="+mn-cs"/>
              </a:rPr>
              <a:t>Ganguli</a:t>
            </a:r>
            <a:r>
              <a:rPr lang="en-US" sz="1200" b="0" i="0" kern="1200" dirty="0" smtClean="0">
                <a:solidFill>
                  <a:schemeClr val="tx1"/>
                </a:solidFill>
                <a:effectLst/>
                <a:latin typeface="+mn-lt"/>
                <a:ea typeface="+mn-ea"/>
                <a:cs typeface="+mn-cs"/>
              </a:rPr>
              <a:t> (1842-1895)</a:t>
            </a:r>
          </a:p>
          <a:p>
            <a:endParaRPr lang="en-US" dirty="0" smtClean="0"/>
          </a:p>
          <a:p>
            <a:r>
              <a:rPr lang="en-US" dirty="0" err="1" smtClean="0"/>
              <a:t>Agneya</a:t>
            </a:r>
            <a:r>
              <a:rPr lang="en-US" dirty="0" smtClean="0"/>
              <a:t>:</a:t>
            </a:r>
          </a:p>
          <a:p>
            <a:r>
              <a:rPr lang="en-US" dirty="0" smtClean="0"/>
              <a:t>The valiant </a:t>
            </a:r>
            <a:r>
              <a:rPr lang="en-US" dirty="0" err="1" smtClean="0"/>
              <a:t>Aswatthaman</a:t>
            </a:r>
            <a:r>
              <a:rPr lang="en-US" dirty="0" smtClean="0"/>
              <a:t>,</a:t>
            </a:r>
          </a:p>
          <a:p>
            <a:r>
              <a:rPr lang="en-US" dirty="0" smtClean="0"/>
              <a:t>then, staying resolutely on his car, touched water and invoked the </a:t>
            </a:r>
            <a:r>
              <a:rPr lang="en-US" dirty="0" err="1" smtClean="0"/>
              <a:t>Agneya</a:t>
            </a:r>
            <a:endParaRPr lang="en-US" dirty="0" smtClean="0"/>
          </a:p>
          <a:p>
            <a:r>
              <a:rPr lang="en-US" dirty="0" smtClean="0"/>
              <a:t>weapon incapable of being resisted by the very gods. Aiming at all his</a:t>
            </a:r>
          </a:p>
          <a:p>
            <a:r>
              <a:rPr lang="en-US" dirty="0" smtClean="0"/>
              <a:t>visible and invisible foes, the preceptor's son, that slayer of hostile</a:t>
            </a:r>
          </a:p>
          <a:p>
            <a:r>
              <a:rPr lang="en-US" dirty="0" smtClean="0"/>
              <a:t>heroes, inspired with mantras a blazing shaft possessed of the effulgence</a:t>
            </a:r>
          </a:p>
          <a:p>
            <a:r>
              <a:rPr lang="en-US" dirty="0" smtClean="0"/>
              <a:t>of a smokeless fire, and let it off on all sides, filled with rage. Dense</a:t>
            </a:r>
          </a:p>
          <a:p>
            <a:r>
              <a:rPr lang="en-US" dirty="0" smtClean="0"/>
              <a:t>showers of arrows then issued from it in the welkin. Endued with fiery</a:t>
            </a:r>
          </a:p>
          <a:p>
            <a:r>
              <a:rPr lang="en-US" dirty="0" smtClean="0"/>
              <a:t>flames, those arrows encompassed </a:t>
            </a:r>
            <a:r>
              <a:rPr lang="en-US" dirty="0" err="1" smtClean="0"/>
              <a:t>Partha</a:t>
            </a:r>
            <a:r>
              <a:rPr lang="en-US" dirty="0" smtClean="0"/>
              <a:t> on all sides. Meteors flashed</a:t>
            </a:r>
          </a:p>
          <a:p>
            <a:r>
              <a:rPr lang="en-US" dirty="0" smtClean="0"/>
              <a:t>down from the firmament. A thick gloom suddenly shrouded the (</a:t>
            </a:r>
            <a:r>
              <a:rPr lang="en-US" dirty="0" err="1" smtClean="0"/>
              <a:t>Pandava</a:t>
            </a:r>
            <a:r>
              <a:rPr lang="en-US" dirty="0" smtClean="0"/>
              <a:t>)</a:t>
            </a:r>
          </a:p>
          <a:p>
            <a:r>
              <a:rPr lang="en-US" dirty="0" smtClean="0"/>
              <a:t>host. All the points of the compass also were enveloped by that darkness.</a:t>
            </a:r>
          </a:p>
          <a:p>
            <a:r>
              <a:rPr lang="en-US" dirty="0" err="1" smtClean="0"/>
              <a:t>Rakshasas</a:t>
            </a:r>
            <a:r>
              <a:rPr lang="en-US" dirty="0" smtClean="0"/>
              <a:t> and </a:t>
            </a:r>
            <a:r>
              <a:rPr lang="en-US" dirty="0" err="1" smtClean="0"/>
              <a:t>Pisachas</a:t>
            </a:r>
            <a:r>
              <a:rPr lang="en-US" dirty="0" smtClean="0"/>
              <a:t>, crowding together, uttered fierce cries.</a:t>
            </a:r>
          </a:p>
          <a:p>
            <a:r>
              <a:rPr lang="en-US" dirty="0" smtClean="0"/>
              <a:t>Inauspicious winds began to blow. The sun himself no longer gave any</a:t>
            </a:r>
          </a:p>
          <a:p>
            <a:r>
              <a:rPr lang="en-US" dirty="0" smtClean="0"/>
              <a:t>heat. Ravens fiercely croaked on all sides. Clouds roared in the welkin,</a:t>
            </a:r>
          </a:p>
          <a:p>
            <a:r>
              <a:rPr lang="en-US" dirty="0" smtClean="0"/>
              <a:t>showering blood. Birds and beasts and </a:t>
            </a:r>
            <a:r>
              <a:rPr lang="en-US" dirty="0" err="1" smtClean="0"/>
              <a:t>kine</a:t>
            </a:r>
            <a:r>
              <a:rPr lang="en-US" dirty="0" smtClean="0"/>
              <a:t>, and </a:t>
            </a:r>
            <a:r>
              <a:rPr lang="en-US" dirty="0" err="1" smtClean="0"/>
              <a:t>Munis</a:t>
            </a:r>
            <a:r>
              <a:rPr lang="en-US" dirty="0" smtClean="0"/>
              <a:t> of high vows and</a:t>
            </a:r>
          </a:p>
          <a:p>
            <a:r>
              <a:rPr lang="en-US" dirty="0" smtClean="0"/>
              <a:t>souls under complete control, became exceedingly uneasy. The very</a:t>
            </a:r>
          </a:p>
          <a:p>
            <a:r>
              <a:rPr lang="en-US" dirty="0" smtClean="0"/>
              <a:t>elements seemed to be perturbed. The sun seemed to turn. The universe,</a:t>
            </a:r>
          </a:p>
          <a:p>
            <a:r>
              <a:rPr lang="en-US" dirty="0" smtClean="0"/>
              <a:t>scorched with heat, seemed to be in a fever. The elephants and other</a:t>
            </a:r>
          </a:p>
          <a:p>
            <a:r>
              <a:rPr lang="en-US" dirty="0" smtClean="0"/>
              <a:t>creatures of the land, scorched by the energy of that weapon, ran in</a:t>
            </a:r>
          </a:p>
          <a:p>
            <a:r>
              <a:rPr lang="en-US" dirty="0" smtClean="0"/>
              <a:t>fright, breathing heavily and desirous of protection against that</a:t>
            </a:r>
          </a:p>
          <a:p>
            <a:r>
              <a:rPr lang="en-US" dirty="0" smtClean="0"/>
              <a:t>terrible force. The very waters heated, the creatures residing in that</a:t>
            </a:r>
          </a:p>
          <a:p>
            <a:r>
              <a:rPr lang="en-US" dirty="0" smtClean="0"/>
              <a:t>element, O </a:t>
            </a:r>
            <a:r>
              <a:rPr lang="en-US" dirty="0" err="1" smtClean="0"/>
              <a:t>Bharata</a:t>
            </a:r>
            <a:r>
              <a:rPr lang="en-US" dirty="0" smtClean="0"/>
              <a:t>, became exceedingly uneasy and seemed to burn. From</a:t>
            </a:r>
          </a:p>
          <a:p>
            <a:r>
              <a:rPr lang="en-US" dirty="0" smtClean="0"/>
              <a:t>all the points of the compass, cardinal and subsidiary, from the</a:t>
            </a:r>
          </a:p>
          <a:p>
            <a:r>
              <a:rPr lang="en-US" dirty="0" smtClean="0"/>
              <a:t>firmament and the very earth, showers of sharp and fierce arrows fell and</a:t>
            </a:r>
          </a:p>
          <a:p>
            <a:r>
              <a:rPr lang="en-US" dirty="0" smtClean="0"/>
              <a:t>issued with the impetuosity of Garuda or the wind. Struck and burnt by</a:t>
            </a:r>
          </a:p>
          <a:p>
            <a:r>
              <a:rPr lang="en-US" dirty="0" smtClean="0"/>
              <a:t>those shafts of </a:t>
            </a:r>
            <a:r>
              <a:rPr lang="en-US" dirty="0" err="1" smtClean="0"/>
              <a:t>Aswatthaman</a:t>
            </a:r>
            <a:r>
              <a:rPr lang="en-US" dirty="0" smtClean="0"/>
              <a:t> that were all endued with the impetuosity of</a:t>
            </a:r>
          </a:p>
          <a:p>
            <a:r>
              <a:rPr lang="en-US" dirty="0" smtClean="0"/>
              <a:t>the thunder, the hostile warriors fell down like trees burnt down by a</a:t>
            </a:r>
          </a:p>
          <a:p>
            <a:r>
              <a:rPr lang="en-US" dirty="0" smtClean="0"/>
              <a:t>raging fire. Huge elephants, burnt by that weapon, fell down on the earth</a:t>
            </a:r>
          </a:p>
          <a:p>
            <a:r>
              <a:rPr lang="en-US" dirty="0" smtClean="0"/>
              <a:t>all around, uttering fierce cries loud as the rumblings of the clouds.</a:t>
            </a:r>
          </a:p>
          <a:p>
            <a:r>
              <a:rPr lang="en-US" dirty="0" smtClean="0"/>
              <a:t>Other huge elephants, scorched by that fire, ran hither and thither, and</a:t>
            </a:r>
          </a:p>
          <a:p>
            <a:r>
              <a:rPr lang="en-US" dirty="0" smtClean="0"/>
              <a:t>roared aloud in fear, as if in the midst of a forest conflagration. The</a:t>
            </a:r>
          </a:p>
          <a:p>
            <a:r>
              <a:rPr lang="en-US" dirty="0" smtClean="0"/>
              <a:t>steeds, O king, and the cars also, burnt by the energy of that weapon,</a:t>
            </a:r>
          </a:p>
          <a:p>
            <a:r>
              <a:rPr lang="en-US" dirty="0" smtClean="0"/>
              <a:t>looked, O sire, like the tops of trees burnt in a forest-fire. Thousands</a:t>
            </a:r>
          </a:p>
          <a:p>
            <a:r>
              <a:rPr lang="en-US" dirty="0" smtClean="0"/>
              <a:t>of cars fell down on all sides. Indeed, O </a:t>
            </a:r>
            <a:r>
              <a:rPr lang="en-US" dirty="0" err="1" smtClean="0"/>
              <a:t>Bharata</a:t>
            </a:r>
            <a:r>
              <a:rPr lang="en-US" dirty="0" smtClean="0"/>
              <a:t>, it seemed that the</a:t>
            </a:r>
          </a:p>
          <a:p>
            <a:r>
              <a:rPr lang="en-US" dirty="0" smtClean="0"/>
              <a:t>divine lord Agni burnt the (</a:t>
            </a:r>
            <a:r>
              <a:rPr lang="en-US" dirty="0" err="1" smtClean="0"/>
              <a:t>Pandava</a:t>
            </a:r>
            <a:r>
              <a:rPr lang="en-US" dirty="0" smtClean="0"/>
              <a:t>) host in that battle, like the</a:t>
            </a:r>
          </a:p>
          <a:p>
            <a:r>
              <a:rPr lang="en-US" dirty="0" err="1" smtClean="0"/>
              <a:t>Samvarta</a:t>
            </a:r>
            <a:r>
              <a:rPr lang="en-US" dirty="0" smtClean="0"/>
              <a:t> fire consuming everything at the end of the Yuga.</a:t>
            </a:r>
          </a:p>
          <a:p>
            <a:endParaRPr lang="en-US" dirty="0" smtClean="0"/>
          </a:p>
          <a:p>
            <a:r>
              <a:rPr lang="en-US" dirty="0" smtClean="0"/>
              <a:t>Then </a:t>
            </a:r>
            <a:r>
              <a:rPr lang="en-US" dirty="0" err="1" smtClean="0"/>
              <a:t>Arjuna</a:t>
            </a:r>
            <a:r>
              <a:rPr lang="en-US" dirty="0" smtClean="0"/>
              <a:t>, O king, invoked into</a:t>
            </a:r>
          </a:p>
          <a:p>
            <a:r>
              <a:rPr lang="en-US" dirty="0" smtClean="0"/>
              <a:t>existence the Brahma weapon, capable of baffling every other weapon, as</a:t>
            </a:r>
          </a:p>
          <a:p>
            <a:r>
              <a:rPr lang="en-US" dirty="0" smtClean="0"/>
              <a:t>ordained by the Lotus-born (Brahma) himself. Within a moment that</a:t>
            </a:r>
          </a:p>
          <a:p>
            <a:r>
              <a:rPr lang="en-US" dirty="0" smtClean="0"/>
              <a:t>darkness was dispelled, cool winds began to blow, and all the points of</a:t>
            </a:r>
          </a:p>
          <a:p>
            <a:r>
              <a:rPr lang="en-US" dirty="0" smtClean="0"/>
              <a:t>the compass became clear and bright. </a:t>
            </a:r>
          </a:p>
          <a:p>
            <a:endParaRPr lang="en-US" dirty="0" smtClean="0"/>
          </a:p>
          <a:p>
            <a:r>
              <a:rPr lang="en-US" dirty="0" smtClean="0"/>
              <a:t>We then beheld a wonderful sight,</a:t>
            </a:r>
          </a:p>
          <a:p>
            <a:r>
              <a:rPr lang="en-US" dirty="0" smtClean="0"/>
              <a:t>a full </a:t>
            </a:r>
            <a:r>
              <a:rPr lang="en-US" dirty="0" err="1" smtClean="0"/>
              <a:t>Akshauhini</a:t>
            </a:r>
            <a:r>
              <a:rPr lang="en-US" dirty="0" smtClean="0"/>
              <a:t> (of the </a:t>
            </a:r>
            <a:r>
              <a:rPr lang="en-US" dirty="0" err="1" smtClean="0"/>
              <a:t>Pandava</a:t>
            </a:r>
            <a:r>
              <a:rPr lang="en-US" dirty="0" smtClean="0"/>
              <a:t> troops) laid low. Burnt by the</a:t>
            </a:r>
          </a:p>
          <a:p>
            <a:r>
              <a:rPr lang="en-US" dirty="0" smtClean="0"/>
              <a:t>energy of </a:t>
            </a:r>
            <a:r>
              <a:rPr lang="en-US" dirty="0" err="1" smtClean="0"/>
              <a:t>Aswatthaman's</a:t>
            </a:r>
            <a:r>
              <a:rPr lang="en-US" dirty="0" smtClean="0"/>
              <a:t> weapon, the forms of the slain could not be</a:t>
            </a:r>
          </a:p>
          <a:p>
            <a:r>
              <a:rPr lang="en-US" dirty="0" smtClean="0"/>
              <a:t>distinguished. </a:t>
            </a:r>
          </a:p>
          <a:p>
            <a:endParaRPr lang="en-US" dirty="0" smtClean="0"/>
          </a:p>
          <a:p>
            <a:r>
              <a:rPr lang="en-US" dirty="0" smtClean="0"/>
              <a:t>Then those two heroic and mighty bowmen, viz., </a:t>
            </a:r>
            <a:r>
              <a:rPr lang="en-US" dirty="0" err="1" smtClean="0"/>
              <a:t>Kesava</a:t>
            </a:r>
            <a:r>
              <a:rPr lang="en-US" dirty="0" smtClean="0"/>
              <a:t> and</a:t>
            </a:r>
          </a:p>
          <a:p>
            <a:r>
              <a:rPr lang="en-US" dirty="0" err="1" smtClean="0"/>
              <a:t>Arjuna</a:t>
            </a:r>
            <a:r>
              <a:rPr lang="en-US" dirty="0" smtClean="0"/>
              <a:t>, freed from that darkness, were seen together, like the sun and</a:t>
            </a:r>
          </a:p>
          <a:p>
            <a:r>
              <a:rPr lang="en-US" dirty="0" smtClean="0"/>
              <a:t>the moon in the firmament. </a:t>
            </a:r>
          </a:p>
          <a:p>
            <a:endParaRPr lang="en-US" dirty="0" smtClean="0"/>
          </a:p>
          <a:p>
            <a:r>
              <a:rPr lang="en-US" dirty="0" smtClean="0"/>
              <a:t>Indeed, the wielder of </a:t>
            </a:r>
            <a:r>
              <a:rPr lang="en-US" dirty="0" err="1" smtClean="0"/>
              <a:t>Gandiva</a:t>
            </a:r>
            <a:r>
              <a:rPr lang="en-US" dirty="0" smtClean="0"/>
              <a:t> and </a:t>
            </a:r>
            <a:r>
              <a:rPr lang="en-US" dirty="0" err="1" smtClean="0"/>
              <a:t>Kesava</a:t>
            </a:r>
            <a:r>
              <a:rPr lang="en-US" dirty="0" smtClean="0"/>
              <a:t> were</a:t>
            </a:r>
          </a:p>
          <a:p>
            <a:r>
              <a:rPr lang="en-US" dirty="0" smtClean="0"/>
              <a:t>both unwounded. Equipped with its banners and standards and steeds, with</a:t>
            </a:r>
          </a:p>
          <a:p>
            <a:r>
              <a:rPr lang="en-US" dirty="0" smtClean="0"/>
              <a:t>the </a:t>
            </a:r>
            <a:r>
              <a:rPr lang="en-US" dirty="0" err="1" smtClean="0"/>
              <a:t>Anukarsa</a:t>
            </a:r>
            <a:r>
              <a:rPr lang="en-US" dirty="0" smtClean="0"/>
              <a:t> </a:t>
            </a:r>
            <a:r>
              <a:rPr lang="en-US" dirty="0" err="1" smtClean="0"/>
              <a:t>unjoined</a:t>
            </a:r>
            <a:r>
              <a:rPr lang="en-US" dirty="0" smtClean="0"/>
              <a:t>; and with all the mighty weapons stored on it</a:t>
            </a:r>
          </a:p>
          <a:p>
            <a:r>
              <a:rPr lang="en-US" dirty="0" smtClean="0"/>
              <a:t>remaining uninjured, that car, so terrible to thy warriors, freed from</a:t>
            </a:r>
          </a:p>
          <a:p>
            <a:r>
              <a:rPr lang="en-US" dirty="0" smtClean="0"/>
              <a:t>that darkness, shone resplendent on the field. </a:t>
            </a:r>
          </a:p>
          <a:p>
            <a:endParaRPr lang="en-US" dirty="0"/>
          </a:p>
        </p:txBody>
      </p:sp>
      <p:sp>
        <p:nvSpPr>
          <p:cNvPr id="4" name="Slide Number Placeholder 3"/>
          <p:cNvSpPr>
            <a:spLocks noGrp="1"/>
          </p:cNvSpPr>
          <p:nvPr>
            <p:ph type="sldNum" sz="quarter" idx="10"/>
          </p:nvPr>
        </p:nvSpPr>
        <p:spPr/>
        <p:txBody>
          <a:bodyPr/>
          <a:lstStyle/>
          <a:p>
            <a:fld id="{6F1825BE-335A-4400-9935-BF8F1868620F}" type="slidenum">
              <a:rPr lang="en-US" smtClean="0"/>
              <a:pPr/>
              <a:t>34</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Image: </a:t>
            </a:r>
            <a:r>
              <a:rPr lang="en-US" dirty="0" smtClean="0">
                <a:hlinkClick r:id="rId3"/>
              </a:rPr>
              <a:t>http://www.allamericanpatriots.com/photos/mushroom-cloud</a:t>
            </a:r>
            <a:endParaRPr lang="en-US" dirty="0" smtClean="0"/>
          </a:p>
          <a:p>
            <a:endParaRPr lang="en-US" dirty="0"/>
          </a:p>
        </p:txBody>
      </p:sp>
      <p:sp>
        <p:nvSpPr>
          <p:cNvPr id="4" name="Slide Number Placeholder 3"/>
          <p:cNvSpPr>
            <a:spLocks noGrp="1"/>
          </p:cNvSpPr>
          <p:nvPr>
            <p:ph type="sldNum" sz="quarter" idx="10"/>
          </p:nvPr>
        </p:nvSpPr>
        <p:spPr/>
        <p:txBody>
          <a:bodyPr/>
          <a:lstStyle/>
          <a:p>
            <a:fld id="{6F1825BE-335A-4400-9935-BF8F1868620F}" type="slidenum">
              <a:rPr lang="en-US" smtClean="0"/>
              <a:pPr/>
              <a:t>35</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Siva </a:t>
            </a:r>
            <a:r>
              <a:rPr lang="en-US" sz="1200" b="0" i="0" kern="1200" dirty="0" err="1" smtClean="0">
                <a:solidFill>
                  <a:schemeClr val="tx1"/>
                </a:solidFill>
                <a:effectLst/>
                <a:latin typeface="+mn-lt"/>
                <a:ea typeface="+mn-ea"/>
                <a:cs typeface="+mn-cs"/>
              </a:rPr>
              <a:t>Senani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Nori</a:t>
            </a:r>
            <a:r>
              <a:rPr lang="en-US" sz="1200" b="0" i="0" kern="1200" dirty="0" smtClean="0">
                <a:solidFill>
                  <a:schemeClr val="tx1"/>
                </a:solidFill>
                <a:effectLst/>
                <a:latin typeface="+mn-lt"/>
                <a:ea typeface="+mn-ea"/>
                <a:cs typeface="+mn-cs"/>
              </a:rPr>
              <a:t> – email discussion</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hlinkClick r:id="rId3"/>
              </a:rPr>
              <a:t>http://sanskrit.safire.com/pdf/ORIGINS.PDF</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1900+</a:t>
            </a:r>
            <a:r>
              <a:rPr lang="en-US" baseline="0" dirty="0" smtClean="0"/>
              <a:t> years to develop if assumed to be human thought</a:t>
            </a:r>
            <a:endParaRPr lang="en-US" dirty="0" smtClean="0"/>
          </a:p>
        </p:txBody>
      </p:sp>
      <p:sp>
        <p:nvSpPr>
          <p:cNvPr id="4" name="Slide Number Placeholder 3"/>
          <p:cNvSpPr>
            <a:spLocks noGrp="1"/>
          </p:cNvSpPr>
          <p:nvPr>
            <p:ph type="sldNum" sz="quarter" idx="10"/>
          </p:nvPr>
        </p:nvSpPr>
        <p:spPr/>
        <p:txBody>
          <a:bodyPr/>
          <a:lstStyle/>
          <a:p>
            <a:fld id="{6F1825BE-335A-4400-9935-BF8F1868620F}" type="slidenum">
              <a:rPr lang="en-US" smtClean="0"/>
              <a:pPr/>
              <a:t>37</a:t>
            </a:fld>
            <a:endParaRPr lang="en-US"/>
          </a:p>
        </p:txBody>
      </p:sp>
    </p:spTree>
    <p:extLst>
      <p:ext uri="{BB962C8B-B14F-4D97-AF65-F5344CB8AC3E}">
        <p14:creationId xmlns="" xmlns:p14="http://schemas.microsoft.com/office/powerpoint/2010/main" val="3121618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Surya </a:t>
            </a:r>
            <a:r>
              <a:rPr lang="en-US" dirty="0" err="1" smtClean="0"/>
              <a:t>Siddhanta</a:t>
            </a:r>
            <a:r>
              <a:rPr lang="en-US" dirty="0" smtClean="0"/>
              <a:t>: in the 23rd verse of the 1st chapter</a:t>
            </a:r>
            <a:endParaRPr lang="en-US" dirty="0"/>
          </a:p>
        </p:txBody>
      </p:sp>
      <p:sp>
        <p:nvSpPr>
          <p:cNvPr id="4" name="Slide Number Placeholder 3"/>
          <p:cNvSpPr>
            <a:spLocks noGrp="1"/>
          </p:cNvSpPr>
          <p:nvPr>
            <p:ph type="sldNum" sz="quarter" idx="10"/>
          </p:nvPr>
        </p:nvSpPr>
        <p:spPr/>
        <p:txBody>
          <a:bodyPr/>
          <a:lstStyle/>
          <a:p>
            <a:fld id="{6F1825BE-335A-4400-9935-BF8F1868620F}" type="slidenum">
              <a:rPr lang="en-US" smtClean="0"/>
              <a:pPr/>
              <a:t>38</a:t>
            </a:fld>
            <a:endParaRPr lang="en-US"/>
          </a:p>
        </p:txBody>
      </p:sp>
    </p:spTree>
    <p:extLst>
      <p:ext uri="{BB962C8B-B14F-4D97-AF65-F5344CB8AC3E}">
        <p14:creationId xmlns:p14="http://schemas.microsoft.com/office/powerpoint/2010/main" xmlns="" val="2808807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1825BE-335A-4400-9935-BF8F1868620F}" type="slidenum">
              <a:rPr lang="en-US" smtClean="0"/>
              <a:pPr/>
              <a:t>42</a:t>
            </a:fld>
            <a:endParaRPr lang="en-US"/>
          </a:p>
        </p:txBody>
      </p:sp>
    </p:spTree>
    <p:extLst>
      <p:ext uri="{BB962C8B-B14F-4D97-AF65-F5344CB8AC3E}">
        <p14:creationId xmlns="" xmlns:p14="http://schemas.microsoft.com/office/powerpoint/2010/main" val="19386645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Left to Right: </a:t>
            </a:r>
          </a:p>
          <a:p>
            <a:r>
              <a:rPr lang="en-US" dirty="0" smtClean="0"/>
              <a:t>Swami </a:t>
            </a:r>
            <a:r>
              <a:rPr lang="en-US" dirty="0" err="1" smtClean="0"/>
              <a:t>Avdheshananda</a:t>
            </a:r>
            <a:r>
              <a:rPr lang="en-US" dirty="0" smtClean="0"/>
              <a:t> </a:t>
            </a:r>
            <a:r>
              <a:rPr lang="en-US" dirty="0" err="1" smtClean="0"/>
              <a:t>Giri</a:t>
            </a:r>
            <a:r>
              <a:rPr lang="en-US" dirty="0" smtClean="0"/>
              <a:t> – Head </a:t>
            </a:r>
            <a:r>
              <a:rPr lang="en-US" dirty="0" err="1" smtClean="0"/>
              <a:t>acharya</a:t>
            </a:r>
            <a:r>
              <a:rPr lang="en-US" dirty="0" smtClean="0"/>
              <a:t>,</a:t>
            </a:r>
            <a:r>
              <a:rPr lang="en-US" baseline="0" dirty="0" smtClean="0"/>
              <a:t> </a:t>
            </a:r>
            <a:r>
              <a:rPr lang="en-US" baseline="0" dirty="0" err="1" smtClean="0"/>
              <a:t>mahamandaleshvar</a:t>
            </a:r>
            <a:r>
              <a:rPr lang="en-US" baseline="0" dirty="0" smtClean="0"/>
              <a:t> of </a:t>
            </a:r>
            <a:r>
              <a:rPr lang="en-US" baseline="0" dirty="0" err="1" smtClean="0"/>
              <a:t>Juna</a:t>
            </a:r>
            <a:r>
              <a:rPr lang="en-US" baseline="0" dirty="0" smtClean="0"/>
              <a:t> </a:t>
            </a:r>
            <a:r>
              <a:rPr lang="en-US" baseline="0" dirty="0" err="1" smtClean="0"/>
              <a:t>Akahada</a:t>
            </a:r>
            <a:r>
              <a:rPr lang="en-US" baseline="0" dirty="0" smtClean="0"/>
              <a:t>, On </a:t>
            </a:r>
            <a:r>
              <a:rPr lang="en-US" baseline="0" dirty="0" err="1" smtClean="0"/>
              <a:t>Astha</a:t>
            </a:r>
            <a:r>
              <a:rPr lang="en-US" baseline="0" dirty="0" smtClean="0"/>
              <a:t>, </a:t>
            </a:r>
            <a:r>
              <a:rPr lang="en-US" baseline="0" dirty="0" err="1" smtClean="0"/>
              <a:t>Sanskar</a:t>
            </a:r>
            <a:r>
              <a:rPr lang="en-US" baseline="0" dirty="0" smtClean="0"/>
              <a:t> every day with his Bhagavad Katha, and the first person to bathe during the </a:t>
            </a:r>
            <a:r>
              <a:rPr lang="en-US" baseline="0" dirty="0" err="1" smtClean="0"/>
              <a:t>Kumbha</a:t>
            </a:r>
            <a:r>
              <a:rPr lang="en-US" baseline="0" dirty="0" smtClean="0"/>
              <a:t> </a:t>
            </a:r>
            <a:r>
              <a:rPr lang="en-US" baseline="0" dirty="0" err="1" smtClean="0"/>
              <a:t>Mela</a:t>
            </a:r>
            <a:endParaRPr lang="en-US" baseline="0" dirty="0" smtClean="0"/>
          </a:p>
          <a:p>
            <a:r>
              <a:rPr lang="en-US" baseline="0" dirty="0" smtClean="0"/>
              <a:t>Swami </a:t>
            </a:r>
            <a:r>
              <a:rPr lang="en-US" baseline="0" dirty="0" err="1" smtClean="0"/>
              <a:t>Dayananda</a:t>
            </a:r>
            <a:r>
              <a:rPr lang="en-US" baseline="0" dirty="0" smtClean="0"/>
              <a:t> </a:t>
            </a:r>
            <a:r>
              <a:rPr lang="en-US" baseline="0" dirty="0" err="1" smtClean="0"/>
              <a:t>Saraswati</a:t>
            </a:r>
            <a:r>
              <a:rPr lang="en-US" baseline="0" dirty="0" smtClean="0"/>
              <a:t> – founder of </a:t>
            </a:r>
            <a:r>
              <a:rPr lang="en-US" baseline="0" dirty="0" err="1" smtClean="0"/>
              <a:t>Acharya</a:t>
            </a:r>
            <a:r>
              <a:rPr lang="en-US" baseline="0" dirty="0" smtClean="0"/>
              <a:t> </a:t>
            </a:r>
            <a:r>
              <a:rPr lang="en-US" baseline="0" dirty="0" err="1" smtClean="0"/>
              <a:t>Sabha</a:t>
            </a:r>
            <a:r>
              <a:rPr lang="en-US" baseline="0" dirty="0" smtClean="0"/>
              <a:t> (and first attempt to unify all sects of our dharma)</a:t>
            </a:r>
          </a:p>
          <a:p>
            <a:r>
              <a:rPr lang="en-US" baseline="0" dirty="0" smtClean="0"/>
              <a:t>Dr. David </a:t>
            </a:r>
            <a:r>
              <a:rPr lang="en-US" baseline="0" dirty="0" err="1" smtClean="0"/>
              <a:t>Frawley</a:t>
            </a:r>
            <a:r>
              <a:rPr lang="en-US" baseline="0" dirty="0" smtClean="0"/>
              <a:t> – </a:t>
            </a:r>
            <a:r>
              <a:rPr lang="en-US" baseline="0" dirty="0" err="1" smtClean="0"/>
              <a:t>reknowned</a:t>
            </a:r>
            <a:r>
              <a:rPr lang="en-US" baseline="0" dirty="0" smtClean="0"/>
              <a:t> </a:t>
            </a:r>
            <a:r>
              <a:rPr lang="en-US" baseline="0" dirty="0" err="1" smtClean="0"/>
              <a:t>jyothish</a:t>
            </a:r>
            <a:r>
              <a:rPr lang="en-US" baseline="0" dirty="0" smtClean="0"/>
              <a:t> and </a:t>
            </a:r>
            <a:r>
              <a:rPr lang="en-US" baseline="0" dirty="0" err="1" smtClean="0"/>
              <a:t>ayurvedic</a:t>
            </a:r>
            <a:r>
              <a:rPr lang="en-US" baseline="0" dirty="0" smtClean="0"/>
              <a:t> doctor.  He is also the first westerner to get a title ‘</a:t>
            </a:r>
            <a:r>
              <a:rPr lang="en-US" baseline="0" dirty="0" err="1" smtClean="0"/>
              <a:t>Shastri</a:t>
            </a:r>
            <a:r>
              <a:rPr lang="en-US" baseline="0" dirty="0" smtClean="0"/>
              <a:t>’ from a reputed institute in India</a:t>
            </a:r>
          </a:p>
          <a:p>
            <a:r>
              <a:rPr lang="en-US" baseline="0" dirty="0" err="1" smtClean="0"/>
              <a:t>Swamini</a:t>
            </a:r>
            <a:r>
              <a:rPr lang="en-US" baseline="0" dirty="0" smtClean="0"/>
              <a:t> </a:t>
            </a:r>
            <a:r>
              <a:rPr lang="en-US" baseline="0" dirty="0" err="1" smtClean="0"/>
              <a:t>Sadvidyananda</a:t>
            </a:r>
            <a:r>
              <a:rPr lang="en-US" baseline="0" dirty="0" smtClean="0"/>
              <a:t> </a:t>
            </a:r>
            <a:r>
              <a:rPr lang="en-US" baseline="0" dirty="0" err="1" smtClean="0"/>
              <a:t>Saraswati</a:t>
            </a:r>
            <a:r>
              <a:rPr lang="en-US" baseline="0" dirty="0" smtClean="0"/>
              <a:t> – expert Vedanta lecturer, </a:t>
            </a:r>
            <a:r>
              <a:rPr lang="en-US" baseline="0" dirty="0" err="1" smtClean="0"/>
              <a:t>desciple</a:t>
            </a:r>
            <a:r>
              <a:rPr lang="en-US" baseline="0" dirty="0" smtClean="0"/>
              <a:t> of Swami </a:t>
            </a:r>
            <a:r>
              <a:rPr lang="en-US" baseline="0" dirty="0" err="1" smtClean="0"/>
              <a:t>Dayanandaji</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6F1825BE-335A-4400-9935-BF8F1868620F}" type="slidenum">
              <a:rPr lang="en-US" smtClean="0"/>
              <a:pPr/>
              <a:t>44</a:t>
            </a:fld>
            <a:endParaRPr lang="en-US"/>
          </a:p>
        </p:txBody>
      </p:sp>
    </p:spTree>
    <p:extLst>
      <p:ext uri="{BB962C8B-B14F-4D97-AF65-F5344CB8AC3E}">
        <p14:creationId xmlns="" xmlns:p14="http://schemas.microsoft.com/office/powerpoint/2010/main" val="13613267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1825BE-335A-4400-9935-BF8F1868620F}" type="slidenum">
              <a:rPr lang="en-US" smtClean="0"/>
              <a:pPr/>
              <a:t>45</a:t>
            </a:fld>
            <a:endParaRPr lang="en-US"/>
          </a:p>
        </p:txBody>
      </p:sp>
    </p:spTree>
    <p:extLst>
      <p:ext uri="{BB962C8B-B14F-4D97-AF65-F5344CB8AC3E}">
        <p14:creationId xmlns="" xmlns:p14="http://schemas.microsoft.com/office/powerpoint/2010/main" val="4122255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http://www.hindupedia.com/en/Origins</a:t>
            </a:r>
          </a:p>
          <a:p>
            <a:endParaRPr lang="en-US" dirty="0" smtClean="0"/>
          </a:p>
          <a:p>
            <a:r>
              <a:rPr lang="en-US" dirty="0" smtClean="0"/>
              <a:t>Flood myths</a:t>
            </a:r>
          </a:p>
          <a:p>
            <a:r>
              <a:rPr lang="en-US" dirty="0" smtClean="0"/>
              <a:t>Similarities</a:t>
            </a:r>
            <a:r>
              <a:rPr lang="en-US" baseline="0" dirty="0" smtClean="0"/>
              <a:t> in other aspects, stories, knowledge</a:t>
            </a:r>
          </a:p>
          <a:p>
            <a:endParaRPr lang="en-US" baseline="0" dirty="0" smtClean="0"/>
          </a:p>
          <a:p>
            <a:r>
              <a:rPr lang="en-US" baseline="0" dirty="0" smtClean="0"/>
              <a:t>We expect (</a:t>
            </a:r>
            <a:r>
              <a:rPr lang="en-US" baseline="0" dirty="0" err="1" smtClean="0"/>
              <a:t>atleast</a:t>
            </a:r>
            <a:r>
              <a:rPr lang="en-US" baseline="0" dirty="0" smtClean="0"/>
              <a:t> until after the development (and reaching of maturity) of the other religions) that there will be a one-way transfer of knowledge/stories/etc (from Hindu dharma to the others)</a:t>
            </a:r>
          </a:p>
          <a:p>
            <a:endParaRPr lang="en-US" baseline="0" dirty="0" smtClean="0"/>
          </a:p>
          <a:p>
            <a:r>
              <a:rPr lang="en-US" dirty="0" smtClean="0"/>
              <a:t>eighty years old—the white-bearded grandfather of living spirituality on this planet</a:t>
            </a:r>
            <a:endParaRPr lang="en-US" dirty="0"/>
          </a:p>
        </p:txBody>
      </p:sp>
      <p:sp>
        <p:nvSpPr>
          <p:cNvPr id="4" name="Slide Number Placeholder 3"/>
          <p:cNvSpPr>
            <a:spLocks noGrp="1"/>
          </p:cNvSpPr>
          <p:nvPr>
            <p:ph type="sldNum" sz="quarter" idx="10"/>
          </p:nvPr>
        </p:nvSpPr>
        <p:spPr/>
        <p:txBody>
          <a:bodyPr/>
          <a:lstStyle/>
          <a:p>
            <a:fld id="{6F1825BE-335A-4400-9935-BF8F1868620F}" type="slidenum">
              <a:rPr lang="en-US" smtClean="0"/>
              <a:pPr/>
              <a:t>6</a:t>
            </a:fld>
            <a:endParaRPr lang="en-US"/>
          </a:p>
        </p:txBody>
      </p:sp>
    </p:spTree>
    <p:extLst>
      <p:ext uri="{BB962C8B-B14F-4D97-AF65-F5344CB8AC3E}">
        <p14:creationId xmlns="" xmlns:p14="http://schemas.microsoft.com/office/powerpoint/2010/main" val="2200645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 see </a:t>
            </a:r>
            <a:r>
              <a:rPr lang="en-US" dirty="0" err="1" smtClean="0"/>
              <a:t>indus</a:t>
            </a:r>
            <a:r>
              <a:rPr lang="en-US" dirty="0" smtClean="0"/>
              <a:t> impact on other civilizations at their origins, but not vice</a:t>
            </a:r>
            <a:r>
              <a:rPr lang="en-US" baseline="0" dirty="0" smtClean="0"/>
              <a:t> versa until much later when they are more developed.</a:t>
            </a:r>
          </a:p>
          <a:p>
            <a:endParaRPr lang="en-US" dirty="0"/>
          </a:p>
        </p:txBody>
      </p:sp>
      <p:sp>
        <p:nvSpPr>
          <p:cNvPr id="4" name="Slide Number Placeholder 3"/>
          <p:cNvSpPr>
            <a:spLocks noGrp="1"/>
          </p:cNvSpPr>
          <p:nvPr>
            <p:ph type="sldNum" sz="quarter" idx="10"/>
          </p:nvPr>
        </p:nvSpPr>
        <p:spPr/>
        <p:txBody>
          <a:bodyPr/>
          <a:lstStyle/>
          <a:p>
            <a:fld id="{6F1825BE-335A-4400-9935-BF8F1868620F}" type="slidenum">
              <a:rPr lang="en-US" smtClean="0"/>
              <a:pPr/>
              <a:t>7</a:t>
            </a:fld>
            <a:endParaRPr lang="en-US"/>
          </a:p>
        </p:txBody>
      </p:sp>
    </p:spTree>
    <p:extLst>
      <p:ext uri="{BB962C8B-B14F-4D97-AF65-F5344CB8AC3E}">
        <p14:creationId xmlns="" xmlns:p14="http://schemas.microsoft.com/office/powerpoint/2010/main" val="4059571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http://www.stephen-knapp.com/recent_research_on_the_sarasvati_river.htm</a:t>
            </a:r>
            <a:endParaRPr lang="en-US" dirty="0" smtClean="0"/>
          </a:p>
          <a:p>
            <a:r>
              <a:rPr lang="en-US" dirty="0" smtClean="0">
                <a:hlinkClick r:id="rId4"/>
              </a:rPr>
              <a:t>http://www.gisdevelopment.net/application/archaeology/site/archs0001.htm</a:t>
            </a:r>
            <a:endParaRPr lang="en-US" dirty="0" smtClean="0"/>
          </a:p>
          <a:p>
            <a:r>
              <a:rPr lang="en-US" dirty="0" smtClean="0">
                <a:hlinkClick r:id="rId5"/>
              </a:rPr>
              <a:t>http://sanskrit.safire.com/pdf/ORIGINS.PDF</a:t>
            </a:r>
            <a:endParaRPr lang="en-US" dirty="0" smtClean="0"/>
          </a:p>
          <a:p>
            <a:r>
              <a:rPr lang="en-US" dirty="0" smtClean="0">
                <a:hlinkClick r:id="rId6"/>
              </a:rPr>
              <a:t>http://www.eshiusa.org/Articles/Saraswati%20in%20Hindu%20Civilizational%20History%20and%20Culture.pdf</a:t>
            </a:r>
            <a:endParaRPr lang="en-US" dirty="0" smtClean="0"/>
          </a:p>
          <a:p>
            <a:r>
              <a:rPr lang="en-US" dirty="0" smtClean="0"/>
              <a:t>http://www.archaeologyonline.net/artifacts/vedic-civilzation.html</a:t>
            </a:r>
          </a:p>
          <a:p>
            <a:r>
              <a:rPr lang="en-US" dirty="0" smtClean="0"/>
              <a:t>http://www.ias.ac.in/currsci/oct25/articles20.htm</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Largest of 7 major river systems mentioned in Vedas</a:t>
            </a:r>
          </a:p>
          <a:p>
            <a:endParaRPr lang="en-US" dirty="0" smtClean="0"/>
          </a:p>
          <a:p>
            <a:r>
              <a:rPr lang="en-US" b="1" dirty="0" smtClean="0"/>
              <a:t>"</a:t>
            </a:r>
            <a:r>
              <a:rPr lang="en-US" b="1" dirty="0" err="1" smtClean="0"/>
              <a:t>Ganga</a:t>
            </a:r>
            <a:r>
              <a:rPr lang="en-US" b="1" dirty="0" smtClean="0"/>
              <a:t> Cha Yamuna </a:t>
            </a:r>
            <a:r>
              <a:rPr lang="en-US" b="1" dirty="0" err="1" smtClean="0"/>
              <a:t>Chaiva</a:t>
            </a:r>
            <a:r>
              <a:rPr lang="en-US" b="1" dirty="0" smtClean="0"/>
              <a:t> Godavari </a:t>
            </a:r>
            <a:r>
              <a:rPr lang="en-US" b="1" dirty="0" err="1" smtClean="0"/>
              <a:t>Saraswati</a:t>
            </a:r>
            <a:r>
              <a:rPr lang="en-US" b="1" dirty="0" smtClean="0"/>
              <a:t>,</a:t>
            </a:r>
            <a:r>
              <a:rPr lang="en-US" dirty="0" smtClean="0"/>
              <a:t/>
            </a:r>
            <a:br>
              <a:rPr lang="en-US" dirty="0" smtClean="0"/>
            </a:br>
            <a:r>
              <a:rPr lang="en-US" b="1" dirty="0" smtClean="0"/>
              <a:t>Narmada </a:t>
            </a:r>
            <a:r>
              <a:rPr lang="en-US" b="1" dirty="0" err="1" smtClean="0"/>
              <a:t>Sindhu</a:t>
            </a:r>
            <a:r>
              <a:rPr lang="en-US" b="1" dirty="0" smtClean="0"/>
              <a:t> </a:t>
            </a:r>
            <a:r>
              <a:rPr lang="en-US" b="1" dirty="0" err="1" smtClean="0"/>
              <a:t>Kaveri</a:t>
            </a:r>
            <a:r>
              <a:rPr lang="en-US" b="1" dirty="0" smtClean="0"/>
              <a:t> </a:t>
            </a:r>
            <a:r>
              <a:rPr lang="en-US" b="1" dirty="0" err="1" smtClean="0"/>
              <a:t>Jalesmin</a:t>
            </a:r>
            <a:r>
              <a:rPr lang="en-US" b="1" dirty="0" smtClean="0"/>
              <a:t> </a:t>
            </a:r>
            <a:r>
              <a:rPr lang="en-US" b="1" dirty="0" err="1" smtClean="0"/>
              <a:t>Sannidhim</a:t>
            </a:r>
            <a:r>
              <a:rPr lang="en-US" b="1" dirty="0" smtClean="0"/>
              <a:t> </a:t>
            </a:r>
            <a:r>
              <a:rPr lang="en-US" b="1" dirty="0" err="1" smtClean="0"/>
              <a:t>Kuru</a:t>
            </a:r>
            <a:r>
              <a:rPr lang="en-US" b="1" dirty="0" smtClean="0"/>
              <a:t>"</a:t>
            </a:r>
            <a:r>
              <a:rPr lang="en-US" dirty="0" smtClean="0"/>
              <a:t> </a:t>
            </a:r>
          </a:p>
          <a:p>
            <a:endParaRPr lang="en-US" dirty="0" smtClean="0"/>
          </a:p>
          <a:p>
            <a:r>
              <a:rPr lang="en-US" b="1" dirty="0" smtClean="0"/>
              <a:t>Meaning:</a:t>
            </a:r>
            <a:r>
              <a:rPr lang="en-US" dirty="0" smtClean="0"/>
              <a:t> The literal meaning of this mantra is: "In this water, I invoke the presence of divine waters from the rivers </a:t>
            </a:r>
            <a:r>
              <a:rPr lang="en-US" dirty="0" err="1" smtClean="0"/>
              <a:t>Ganga</a:t>
            </a:r>
            <a:r>
              <a:rPr lang="en-US" dirty="0" smtClean="0"/>
              <a:t>, Yamuna, Godavari, </a:t>
            </a:r>
            <a:r>
              <a:rPr lang="en-US" dirty="0" err="1" smtClean="0"/>
              <a:t>Saraswati</a:t>
            </a:r>
            <a:r>
              <a:rPr lang="en-US" dirty="0" smtClean="0"/>
              <a:t>, Narmada, </a:t>
            </a:r>
            <a:r>
              <a:rPr lang="en-US" dirty="0" err="1" smtClean="0"/>
              <a:t>Sindhu</a:t>
            </a:r>
            <a:r>
              <a:rPr lang="en-US" dirty="0" smtClean="0"/>
              <a:t> and </a:t>
            </a:r>
            <a:r>
              <a:rPr lang="en-US" dirty="0" err="1" smtClean="0"/>
              <a:t>Kaveri</a:t>
            </a:r>
            <a:r>
              <a:rPr lang="en-US" dirty="0" smtClean="0"/>
              <a:t>. These rivers are considered as goddesses and I pray to them for considering me for their blessings. </a:t>
            </a:r>
            <a:br>
              <a:rPr lang="en-US" dirty="0" smtClean="0"/>
            </a:br>
            <a:endParaRPr lang="en-US" dirty="0" smtClean="0"/>
          </a:p>
          <a:p>
            <a:r>
              <a:rPr lang="en-US" i="1" dirty="0" smtClean="0"/>
              <a:t>Rig </a:t>
            </a:r>
            <a:r>
              <a:rPr lang="en-US" i="1" dirty="0" err="1" smtClean="0"/>
              <a:t>veda</a:t>
            </a:r>
            <a:r>
              <a:rPr lang="en-US" i="1" dirty="0" smtClean="0"/>
              <a:t> </a:t>
            </a:r>
            <a:r>
              <a:rPr lang="en-US" dirty="0" smtClean="0"/>
              <a:t>describes it as one of seven major rivers of Vedic times, the others being, </a:t>
            </a:r>
            <a:r>
              <a:rPr lang="en-US" dirty="0" err="1" smtClean="0"/>
              <a:t>Shatadru</a:t>
            </a:r>
            <a:r>
              <a:rPr lang="en-US" dirty="0" smtClean="0"/>
              <a:t> (Sutlej), </a:t>
            </a:r>
            <a:r>
              <a:rPr lang="en-US" dirty="0" err="1" smtClean="0"/>
              <a:t>Vipasa</a:t>
            </a:r>
            <a:r>
              <a:rPr lang="en-US" dirty="0" smtClean="0"/>
              <a:t> (Beas), </a:t>
            </a:r>
            <a:r>
              <a:rPr lang="en-US" dirty="0" err="1" smtClean="0"/>
              <a:t>Askini</a:t>
            </a:r>
            <a:r>
              <a:rPr lang="en-US" dirty="0" smtClean="0"/>
              <a:t> (Chenab), </a:t>
            </a:r>
            <a:r>
              <a:rPr lang="en-US" dirty="0" err="1" smtClean="0"/>
              <a:t>Parsoni</a:t>
            </a:r>
            <a:r>
              <a:rPr lang="en-US" dirty="0" smtClean="0"/>
              <a:t> or </a:t>
            </a:r>
            <a:r>
              <a:rPr lang="en-US" dirty="0" err="1" smtClean="0"/>
              <a:t>Airavati</a:t>
            </a:r>
            <a:r>
              <a:rPr lang="en-US" dirty="0" smtClean="0"/>
              <a:t> (Ravi), </a:t>
            </a:r>
            <a:r>
              <a:rPr lang="en-US" dirty="0" err="1" smtClean="0"/>
              <a:t>Vitasta</a:t>
            </a:r>
            <a:r>
              <a:rPr lang="en-US" dirty="0" smtClean="0"/>
              <a:t> (Jhelum) and </a:t>
            </a:r>
            <a:r>
              <a:rPr lang="en-US" dirty="0" err="1" smtClean="0"/>
              <a:t>Sindhu</a:t>
            </a:r>
            <a:r>
              <a:rPr lang="en-US" dirty="0" smtClean="0"/>
              <a:t> (Indus)</a:t>
            </a:r>
            <a:endParaRPr lang="en-US" dirty="0"/>
          </a:p>
        </p:txBody>
      </p:sp>
      <p:sp>
        <p:nvSpPr>
          <p:cNvPr id="4" name="Slide Number Placeholder 3"/>
          <p:cNvSpPr>
            <a:spLocks noGrp="1"/>
          </p:cNvSpPr>
          <p:nvPr>
            <p:ph type="sldNum" sz="quarter" idx="10"/>
          </p:nvPr>
        </p:nvSpPr>
        <p:spPr/>
        <p:txBody>
          <a:bodyPr/>
          <a:lstStyle/>
          <a:p>
            <a:fld id="{6F1825BE-335A-4400-9935-BF8F1868620F}" type="slidenum">
              <a:rPr lang="en-US" smtClean="0"/>
              <a:pPr/>
              <a:t>11</a:t>
            </a:fld>
            <a:endParaRPr lang="en-US"/>
          </a:p>
        </p:txBody>
      </p:sp>
    </p:spTree>
    <p:extLst>
      <p:ext uri="{BB962C8B-B14F-4D97-AF65-F5344CB8AC3E}">
        <p14:creationId xmlns:p14="http://schemas.microsoft.com/office/powerpoint/2010/main" xmlns="" val="3797538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http://micheldanino.voiceofdharma.com/indus.html</a:t>
            </a:r>
          </a:p>
          <a:p>
            <a:endParaRPr lang="en-US" dirty="0"/>
          </a:p>
        </p:txBody>
      </p:sp>
      <p:sp>
        <p:nvSpPr>
          <p:cNvPr id="4" name="Slide Number Placeholder 3"/>
          <p:cNvSpPr>
            <a:spLocks noGrp="1"/>
          </p:cNvSpPr>
          <p:nvPr>
            <p:ph type="sldNum" sz="quarter" idx="10"/>
          </p:nvPr>
        </p:nvSpPr>
        <p:spPr/>
        <p:txBody>
          <a:bodyPr/>
          <a:lstStyle/>
          <a:p>
            <a:fld id="{6F1825BE-335A-4400-9935-BF8F1868620F}" type="slidenum">
              <a:rPr lang="en-US" smtClean="0"/>
              <a:pPr/>
              <a:t>12</a:t>
            </a:fld>
            <a:endParaRPr lang="en-US"/>
          </a:p>
        </p:txBody>
      </p:sp>
    </p:spTree>
    <p:extLst>
      <p:ext uri="{BB962C8B-B14F-4D97-AF65-F5344CB8AC3E}">
        <p14:creationId xmlns="" xmlns:p14="http://schemas.microsoft.com/office/powerpoint/2010/main" val="4138621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Odd that a city dated 7000BC has dentistry.</a:t>
            </a:r>
            <a:r>
              <a:rPr lang="en-US" baseline="0" dirty="0" smtClean="0"/>
              <a:t>  Considering how painful it is, can we suppose some form of anesthesia?  Especially considering that the people who had dentistry performed in their molars lived afterwards…</a:t>
            </a:r>
            <a:endParaRPr lang="en-US" dirty="0"/>
          </a:p>
        </p:txBody>
      </p:sp>
      <p:sp>
        <p:nvSpPr>
          <p:cNvPr id="4" name="Slide Number Placeholder 3"/>
          <p:cNvSpPr>
            <a:spLocks noGrp="1"/>
          </p:cNvSpPr>
          <p:nvPr>
            <p:ph type="sldNum" sz="quarter" idx="10"/>
          </p:nvPr>
        </p:nvSpPr>
        <p:spPr/>
        <p:txBody>
          <a:bodyPr/>
          <a:lstStyle/>
          <a:p>
            <a:fld id="{6F1825BE-335A-4400-9935-BF8F1868620F}" type="slidenum">
              <a:rPr lang="en-US" smtClean="0"/>
              <a:pPr/>
              <a:t>13</a:t>
            </a:fld>
            <a:endParaRPr lang="en-US"/>
          </a:p>
        </p:txBody>
      </p:sp>
    </p:spTree>
    <p:extLst>
      <p:ext uri="{BB962C8B-B14F-4D97-AF65-F5344CB8AC3E}">
        <p14:creationId xmlns="" xmlns:p14="http://schemas.microsoft.com/office/powerpoint/2010/main" val="17124711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err="1" smtClean="0">
                <a:solidFill>
                  <a:schemeClr val="tx1"/>
                </a:solidFill>
                <a:latin typeface="+mn-lt"/>
                <a:ea typeface="+mn-ea"/>
                <a:cs typeface="+mn-cs"/>
              </a:rPr>
              <a:t>Sthapatya</a:t>
            </a:r>
            <a:r>
              <a:rPr lang="en-US" sz="1200" b="0" i="0" u="none" strike="noStrike" kern="1200" baseline="0" dirty="0" smtClean="0">
                <a:solidFill>
                  <a:schemeClr val="tx1"/>
                </a:solidFill>
                <a:latin typeface="+mn-lt"/>
                <a:ea typeface="+mn-ea"/>
                <a:cs typeface="+mn-cs"/>
              </a:rPr>
              <a:t> Veda describes these rules for city building (basis for </a:t>
            </a:r>
            <a:r>
              <a:rPr lang="en-US" sz="1200" b="0" i="0" u="none" strike="noStrike" kern="1200" baseline="0" dirty="0" err="1" smtClean="0">
                <a:solidFill>
                  <a:schemeClr val="tx1"/>
                </a:solidFill>
                <a:latin typeface="+mn-lt"/>
                <a:ea typeface="+mn-ea"/>
                <a:cs typeface="+mn-cs"/>
              </a:rPr>
              <a:t>vastu</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shastra</a:t>
            </a:r>
            <a:r>
              <a:rPr lang="en-US" sz="1200" b="0" i="0" u="none" strike="noStrike" kern="1200" baseline="0" dirty="0" smtClean="0">
                <a:solidFill>
                  <a:schemeClr val="tx1"/>
                </a:solidFill>
                <a:latin typeface="+mn-lt"/>
                <a:ea typeface="+mn-ea"/>
                <a:cs typeface="+mn-cs"/>
              </a:rPr>
              <a:t>)</a:t>
            </a:r>
          </a:p>
          <a:p>
            <a:r>
              <a:rPr lang="en-US" dirty="0" smtClean="0">
                <a:hlinkClick r:id="rId3"/>
              </a:rPr>
              <a:t>http://reference.indianetzone.com/1/town_planning.htm</a:t>
            </a:r>
            <a:endParaRPr lang="en-US" dirty="0"/>
          </a:p>
        </p:txBody>
      </p:sp>
      <p:sp>
        <p:nvSpPr>
          <p:cNvPr id="4" name="Slide Number Placeholder 3"/>
          <p:cNvSpPr>
            <a:spLocks noGrp="1"/>
          </p:cNvSpPr>
          <p:nvPr>
            <p:ph type="sldNum" sz="quarter" idx="10"/>
          </p:nvPr>
        </p:nvSpPr>
        <p:spPr/>
        <p:txBody>
          <a:bodyPr/>
          <a:lstStyle/>
          <a:p>
            <a:fld id="{6F1825BE-335A-4400-9935-BF8F1868620F}" type="slidenum">
              <a:rPr lang="en-US" smtClean="0"/>
              <a:pPr/>
              <a:t>14</a:t>
            </a:fld>
            <a:endParaRPr lang="en-US"/>
          </a:p>
        </p:txBody>
      </p:sp>
    </p:spTree>
    <p:extLst>
      <p:ext uri="{BB962C8B-B14F-4D97-AF65-F5344CB8AC3E}">
        <p14:creationId xmlns="" xmlns:p14="http://schemas.microsoft.com/office/powerpoint/2010/main" val="9120682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http://timesofindia.indiatimes.com/cms.dll/html/uncomp/articleshow?msid=782649</a:t>
            </a:r>
            <a:r>
              <a:rPr lang="en-US" dirty="0" smtClean="0"/>
              <a:t> 	</a:t>
            </a:r>
          </a:p>
          <a:p>
            <a:endParaRPr lang="en-US" dirty="0" smtClean="0"/>
          </a:p>
          <a:p>
            <a:r>
              <a:rPr lang="en-US" dirty="0" smtClean="0"/>
              <a:t>That is a pretty large walled</a:t>
            </a:r>
            <a:r>
              <a:rPr lang="en-US" baseline="0" dirty="0" smtClean="0"/>
              <a:t> city to have that long ago.</a:t>
            </a:r>
          </a:p>
          <a:p>
            <a:r>
              <a:rPr lang="en-US" dirty="0" smtClean="0"/>
              <a:t>http://www.archaeologyonline.net/artifacts/cambay.html</a:t>
            </a:r>
          </a:p>
          <a:p>
            <a:endParaRPr lang="en-US" dirty="0" smtClean="0"/>
          </a:p>
          <a:p>
            <a:r>
              <a:rPr lang="en-US" dirty="0" smtClean="0"/>
              <a:t>Pottery</a:t>
            </a:r>
            <a:r>
              <a:rPr lang="en-US" baseline="0" dirty="0" smtClean="0"/>
              <a:t> shards, etc dated to these dates</a:t>
            </a:r>
          </a:p>
          <a:p>
            <a:r>
              <a:rPr lang="en-US" baseline="0" dirty="0" smtClean="0"/>
              <a:t>29,000 – ie during the ice age</a:t>
            </a:r>
          </a:p>
          <a:p>
            <a:endParaRPr lang="en-US" dirty="0" smtClean="0"/>
          </a:p>
        </p:txBody>
      </p:sp>
      <p:sp>
        <p:nvSpPr>
          <p:cNvPr id="4" name="Slide Number Placeholder 3"/>
          <p:cNvSpPr>
            <a:spLocks noGrp="1"/>
          </p:cNvSpPr>
          <p:nvPr>
            <p:ph type="sldNum" sz="quarter" idx="10"/>
          </p:nvPr>
        </p:nvSpPr>
        <p:spPr/>
        <p:txBody>
          <a:bodyPr/>
          <a:lstStyle/>
          <a:p>
            <a:fld id="{6F1825BE-335A-4400-9935-BF8F1868620F}" type="slidenum">
              <a:rPr lang="en-US" smtClean="0"/>
              <a:pPr/>
              <a:t>15</a:t>
            </a:fld>
            <a:endParaRPr lang="en-US"/>
          </a:p>
        </p:txBody>
      </p:sp>
    </p:spTree>
    <p:extLst>
      <p:ext uri="{BB962C8B-B14F-4D97-AF65-F5344CB8AC3E}">
        <p14:creationId xmlns="" xmlns:p14="http://schemas.microsoft.com/office/powerpoint/2010/main" val="3901477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a:xfrm>
            <a:off x="457200" y="6356350"/>
            <a:ext cx="2133600" cy="365125"/>
          </a:xfrm>
          <a:prstGeom prst="rect">
            <a:avLst/>
          </a:prstGeom>
        </p:spPr>
        <p:txBody>
          <a:bodyPr/>
          <a:lstStyle/>
          <a:p>
            <a:fld id="{0EAB0777-4C60-462E-A92C-CDAFD498799C}" type="datetimeFigureOut">
              <a:rPr lang="en-US" smtClean="0"/>
              <a:pPr/>
              <a:t>8/31/2012</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a:xfrm>
            <a:off x="7924800" y="6356350"/>
            <a:ext cx="762000" cy="365125"/>
          </a:xfrm>
          <a:prstGeom prst="rect">
            <a:avLst/>
          </a:prstGeom>
        </p:spPr>
        <p:txBody>
          <a:bodyPr/>
          <a:lstStyle/>
          <a:p>
            <a:fld id="{59DE6EB8-52AB-45EA-A660-3E1EBFA7298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dirty="0" smtClean="0"/>
              <a:t>Click to edit Master title style</a:t>
            </a:r>
            <a:endParaRPr kumimoji="0" lang="en-US" dirty="0"/>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EAB0777-4C60-462E-A92C-CDAFD498799C}" type="datetimeFigureOut">
              <a:rPr lang="en-US" smtClean="0"/>
              <a:pPr/>
              <a:t>8/31/2012</a:t>
            </a:fld>
            <a:endParaRPr lang="en-US"/>
          </a:p>
        </p:txBody>
      </p:sp>
      <p:sp>
        <p:nvSpPr>
          <p:cNvPr id="5" name="Footer Placeholder 4"/>
          <p:cNvSpPr>
            <a:spLocks noGrp="1"/>
          </p:cNvSpPr>
          <p:nvPr>
            <p:ph type="ftr" sz="quarter" idx="11"/>
          </p:nvPr>
        </p:nvSpPr>
        <p:spPr>
          <a:xfrm>
            <a:off x="457200" y="6356350"/>
            <a:ext cx="8229600" cy="365125"/>
          </a:xfrm>
        </p:spPr>
        <p:txBody>
          <a:bodyPr/>
          <a:lstStyle>
            <a:lvl1pPr algn="ctr">
              <a:lnSpc>
                <a:spcPct val="80000"/>
              </a:lnSpc>
              <a:defRPr>
                <a:solidFill>
                  <a:schemeClr val="bg1"/>
                </a:solidFill>
              </a:defRPr>
            </a:lvl1pPr>
          </a:lstStyle>
          <a:p>
            <a:r>
              <a:rPr lang="en-US" dirty="0" err="1" smtClean="0"/>
              <a:t>Hindupedia</a:t>
            </a:r>
            <a:r>
              <a:rPr lang="en-US" dirty="0" smtClean="0"/>
              <a:t>, the Online Encyclopedia of Hindu Dharma </a:t>
            </a:r>
          </a:p>
          <a:p>
            <a:r>
              <a:rPr lang="en-US" dirty="0" smtClean="0"/>
              <a:t>www.hindupedia.com</a:t>
            </a:r>
          </a:p>
        </p:txBody>
      </p:sp>
      <p:sp>
        <p:nvSpPr>
          <p:cNvPr id="6" name="Slide Number Placeholder 5"/>
          <p:cNvSpPr>
            <a:spLocks noGrp="1"/>
          </p:cNvSpPr>
          <p:nvPr>
            <p:ph type="sldNum" sz="quarter" idx="12"/>
          </p:nvPr>
        </p:nvSpPr>
        <p:spPr>
          <a:xfrm>
            <a:off x="7924800" y="6356350"/>
            <a:ext cx="762000" cy="365125"/>
          </a:xfrm>
          <a:prstGeom prst="rect">
            <a:avLst/>
          </a:prstGeom>
        </p:spPr>
        <p:txBody>
          <a:bodyPr/>
          <a:lstStyle/>
          <a:p>
            <a:fld id="{59DE6EB8-52AB-45EA-A660-3E1EBFA72987}" type="slidenum">
              <a:rPr lang="en-US" smtClean="0"/>
              <a:pPr/>
              <a:t>‹#›</a:t>
            </a:fld>
            <a:endParaRPr lang="en-US"/>
          </a:p>
        </p:txBody>
      </p:sp>
      <p:sp>
        <p:nvSpPr>
          <p:cNvPr id="9" name="Rectangle 8"/>
          <p:cNvSpPr/>
          <p:nvPr userDrawn="1"/>
        </p:nvSpPr>
        <p:spPr>
          <a:xfrm>
            <a:off x="0" y="6356350"/>
            <a:ext cx="9144000" cy="5016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err="1" smtClean="0">
                <a:ln>
                  <a:noFill/>
                </a:ln>
                <a:solidFill>
                  <a:schemeClr val="tx2"/>
                </a:solidFill>
                <a:effectLst/>
                <a:uLnTx/>
                <a:uFillTx/>
                <a:latin typeface="+mn-lt"/>
                <a:ea typeface="+mn-ea"/>
                <a:cs typeface="+mn-cs"/>
              </a:rPr>
              <a:t>Hindupedia</a:t>
            </a:r>
            <a:r>
              <a:rPr kumimoji="0" lang="en-US" sz="1800" b="0" i="0" u="none" strike="noStrike" kern="1200" cap="none" spc="0" normalizeH="0" baseline="0" noProof="0" dirty="0" smtClean="0">
                <a:ln>
                  <a:noFill/>
                </a:ln>
                <a:solidFill>
                  <a:schemeClr val="tx2"/>
                </a:solidFill>
                <a:effectLst/>
                <a:uLnTx/>
                <a:uFillTx/>
                <a:latin typeface="+mn-lt"/>
                <a:ea typeface="+mn-ea"/>
                <a:cs typeface="+mn-cs"/>
              </a:rPr>
              <a:t>, the Online Encyclopedia of Hindu Dharma </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chemeClr val="tx2"/>
                </a:solidFill>
                <a:effectLst/>
                <a:uLnTx/>
                <a:uFillTx/>
                <a:latin typeface="+mn-lt"/>
                <a:ea typeface="+mn-ea"/>
                <a:cs typeface="+mn-cs"/>
              </a:rPr>
              <a:t>www.hindupedia.com</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EAB0777-4C60-462E-A92C-CDAFD498799C}" type="datetimeFigureOut">
              <a:rPr lang="en-US" smtClean="0"/>
              <a:pPr/>
              <a:t>8/31/2012</a:t>
            </a:fld>
            <a:endParaRPr lang="en-US"/>
          </a:p>
        </p:txBody>
      </p:sp>
      <p:sp>
        <p:nvSpPr>
          <p:cNvPr id="5" name="Footer Placeholder 4"/>
          <p:cNvSpPr>
            <a:spLocks noGrp="1"/>
          </p:cNvSpPr>
          <p:nvPr>
            <p:ph type="ftr" sz="quarter" idx="11"/>
          </p:nvPr>
        </p:nvSpPr>
        <p:spPr>
          <a:xfrm>
            <a:off x="457200" y="6356350"/>
            <a:ext cx="8229600" cy="365125"/>
          </a:xfrm>
        </p:spPr>
        <p:txBody>
          <a:bodyPr/>
          <a:lstStyle>
            <a:lvl1pPr algn="ctr">
              <a:lnSpc>
                <a:spcPct val="80000"/>
              </a:lnSpc>
              <a:defRPr>
                <a:solidFill>
                  <a:schemeClr val="bg1"/>
                </a:solidFill>
              </a:defRPr>
            </a:lvl1pPr>
          </a:lstStyle>
          <a:p>
            <a:r>
              <a:rPr lang="en-US" dirty="0" err="1" smtClean="0"/>
              <a:t>Hindupedia</a:t>
            </a:r>
            <a:r>
              <a:rPr lang="en-US" dirty="0" smtClean="0"/>
              <a:t>, the Online Encyclopedia of Hindu Dharma </a:t>
            </a:r>
          </a:p>
          <a:p>
            <a:r>
              <a:rPr lang="en-US" dirty="0" smtClean="0"/>
              <a:t>www.hindupedia.com</a:t>
            </a:r>
          </a:p>
        </p:txBody>
      </p:sp>
      <p:sp>
        <p:nvSpPr>
          <p:cNvPr id="6" name="Slide Number Placeholder 5"/>
          <p:cNvSpPr>
            <a:spLocks noGrp="1"/>
          </p:cNvSpPr>
          <p:nvPr>
            <p:ph type="sldNum" sz="quarter" idx="12"/>
          </p:nvPr>
        </p:nvSpPr>
        <p:spPr>
          <a:xfrm>
            <a:off x="7924800" y="6356350"/>
            <a:ext cx="762000" cy="365125"/>
          </a:xfrm>
          <a:prstGeom prst="rect">
            <a:avLst/>
          </a:prstGeom>
        </p:spPr>
        <p:txBody>
          <a:bodyPr/>
          <a:lstStyle/>
          <a:p>
            <a:fld id="{59DE6EB8-52AB-45EA-A660-3E1EBFA72987}" type="slidenum">
              <a:rPr lang="en-US" smtClean="0"/>
              <a:pPr/>
              <a:t>‹#›</a:t>
            </a:fld>
            <a:endParaRPr lang="en-US"/>
          </a:p>
        </p:txBody>
      </p:sp>
      <p:sp>
        <p:nvSpPr>
          <p:cNvPr id="9" name="Rectangle 8"/>
          <p:cNvSpPr/>
          <p:nvPr userDrawn="1"/>
        </p:nvSpPr>
        <p:spPr>
          <a:xfrm>
            <a:off x="0" y="6356350"/>
            <a:ext cx="9144000" cy="5016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err="1" smtClean="0">
                <a:ln>
                  <a:noFill/>
                </a:ln>
                <a:solidFill>
                  <a:schemeClr val="tx2"/>
                </a:solidFill>
                <a:effectLst/>
                <a:uLnTx/>
                <a:uFillTx/>
                <a:latin typeface="+mn-lt"/>
                <a:ea typeface="+mn-ea"/>
                <a:cs typeface="+mn-cs"/>
              </a:rPr>
              <a:t>Hindupedia</a:t>
            </a:r>
            <a:r>
              <a:rPr kumimoji="0" lang="en-US" sz="1800" b="0" i="0" u="none" strike="noStrike" kern="1200" cap="none" spc="0" normalizeH="0" baseline="0" noProof="0" dirty="0" smtClean="0">
                <a:ln>
                  <a:noFill/>
                </a:ln>
                <a:solidFill>
                  <a:schemeClr val="tx2"/>
                </a:solidFill>
                <a:effectLst/>
                <a:uLnTx/>
                <a:uFillTx/>
                <a:latin typeface="+mn-lt"/>
                <a:ea typeface="+mn-ea"/>
                <a:cs typeface="+mn-cs"/>
              </a:rPr>
              <a:t>, the Online Encyclopedia of Hindu Dharma </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chemeClr val="tx2"/>
                </a:solidFill>
                <a:effectLst/>
                <a:uLnTx/>
                <a:uFillTx/>
                <a:latin typeface="+mn-lt"/>
                <a:ea typeface="+mn-ea"/>
                <a:cs typeface="+mn-cs"/>
              </a:rPr>
              <a:t>www.hindupedia.com</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EAB0777-4C60-462E-A92C-CDAFD498799C}" type="datetimeFigureOut">
              <a:rPr lang="en-US" smtClean="0"/>
              <a:pPr/>
              <a:t>8/31/2012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356350"/>
            <a:ext cx="762000" cy="365125"/>
          </a:xfrm>
          <a:prstGeom prst="rect">
            <a:avLst/>
          </a:prstGeom>
        </p:spPr>
        <p:txBody>
          <a:bodyPr/>
          <a:lstStyle/>
          <a:p>
            <a:fld id="{59DE6EB8-52AB-45EA-A660-3E1EBFA7298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EAB0777-4C60-462E-A92C-CDAFD498799C}" type="datetimeFigureOut">
              <a:rPr lang="en-US" smtClean="0"/>
              <a:pPr/>
              <a:t>8/31/2012</a:t>
            </a:fld>
            <a:endParaRPr lang="en-US"/>
          </a:p>
        </p:txBody>
      </p:sp>
      <p:sp>
        <p:nvSpPr>
          <p:cNvPr id="6" name="Footer Placeholder 5"/>
          <p:cNvSpPr>
            <a:spLocks noGrp="1"/>
          </p:cNvSpPr>
          <p:nvPr>
            <p:ph type="ftr" sz="quarter" idx="11"/>
          </p:nvPr>
        </p:nvSpPr>
        <p:spPr/>
        <p:txBody>
          <a:bodyPr/>
          <a:lstStyle>
            <a:lvl1pPr algn="ctr">
              <a:lnSpc>
                <a:spcPct val="80000"/>
              </a:lnSpc>
              <a:defRPr>
                <a:solidFill>
                  <a:schemeClr val="bg1"/>
                </a:solidFill>
              </a:defRPr>
            </a:lvl1pPr>
          </a:lstStyle>
          <a:p>
            <a:r>
              <a:rPr lang="en-US" dirty="0" err="1" smtClean="0"/>
              <a:t>Hindupedia</a:t>
            </a:r>
            <a:r>
              <a:rPr lang="en-US" dirty="0" smtClean="0"/>
              <a:t>, the Online Encyclopedia of Hindu Dharma </a:t>
            </a:r>
          </a:p>
          <a:p>
            <a:r>
              <a:rPr lang="en-US" dirty="0" smtClean="0"/>
              <a:t>www.hindupedia.com</a:t>
            </a:r>
            <a:endParaRPr lang="en-US" dirty="0"/>
          </a:p>
        </p:txBody>
      </p:sp>
      <p:sp>
        <p:nvSpPr>
          <p:cNvPr id="7" name="Slide Number Placeholder 6"/>
          <p:cNvSpPr>
            <a:spLocks noGrp="1"/>
          </p:cNvSpPr>
          <p:nvPr>
            <p:ph type="sldNum" sz="quarter" idx="12"/>
          </p:nvPr>
        </p:nvSpPr>
        <p:spPr>
          <a:xfrm>
            <a:off x="7924800" y="6356350"/>
            <a:ext cx="762000" cy="365125"/>
          </a:xfrm>
          <a:prstGeom prst="rect">
            <a:avLst/>
          </a:prstGeom>
        </p:spPr>
        <p:txBody>
          <a:bodyPr/>
          <a:lstStyle/>
          <a:p>
            <a:fld id="{59DE6EB8-52AB-45EA-A660-3E1EBFA72987}" type="slidenum">
              <a:rPr lang="en-US" smtClean="0"/>
              <a:pPr/>
              <a:t>‹#›</a:t>
            </a:fld>
            <a:endParaRPr lang="en-US"/>
          </a:p>
        </p:txBody>
      </p:sp>
      <p:sp>
        <p:nvSpPr>
          <p:cNvPr id="9" name="Rectangle 8"/>
          <p:cNvSpPr/>
          <p:nvPr userDrawn="1"/>
        </p:nvSpPr>
        <p:spPr>
          <a:xfrm>
            <a:off x="0" y="6356350"/>
            <a:ext cx="9144000" cy="5016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err="1" smtClean="0">
                <a:ln>
                  <a:noFill/>
                </a:ln>
                <a:solidFill>
                  <a:schemeClr val="tx2"/>
                </a:solidFill>
                <a:effectLst/>
                <a:uLnTx/>
                <a:uFillTx/>
                <a:latin typeface="+mn-lt"/>
                <a:ea typeface="+mn-ea"/>
                <a:cs typeface="+mn-cs"/>
              </a:rPr>
              <a:t>Hindupedia</a:t>
            </a:r>
            <a:r>
              <a:rPr kumimoji="0" lang="en-US" sz="1800" b="0" i="0" u="none" strike="noStrike" kern="1200" cap="none" spc="0" normalizeH="0" baseline="0" noProof="0" dirty="0" smtClean="0">
                <a:ln>
                  <a:noFill/>
                </a:ln>
                <a:solidFill>
                  <a:schemeClr val="tx2"/>
                </a:solidFill>
                <a:effectLst/>
                <a:uLnTx/>
                <a:uFillTx/>
                <a:latin typeface="+mn-lt"/>
                <a:ea typeface="+mn-ea"/>
                <a:cs typeface="+mn-cs"/>
              </a:rPr>
              <a:t>, the Online Encyclopedia of Hindu Dharma </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chemeClr val="tx2"/>
                </a:solidFill>
                <a:effectLst/>
                <a:uLnTx/>
                <a:uFillTx/>
                <a:latin typeface="+mn-lt"/>
                <a:ea typeface="+mn-ea"/>
                <a:cs typeface="+mn-cs"/>
              </a:rPr>
              <a:t>www.hindupedia.com</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0EAB0777-4C60-462E-A92C-CDAFD498799C}" type="datetimeFigureOut">
              <a:rPr lang="en-US" smtClean="0"/>
              <a:pPr/>
              <a:t>8/31/2012</a:t>
            </a:fld>
            <a:endParaRPr lang="en-US"/>
          </a:p>
        </p:txBody>
      </p:sp>
      <p:sp>
        <p:nvSpPr>
          <p:cNvPr id="3" name="Footer Placeholder 2"/>
          <p:cNvSpPr>
            <a:spLocks noGrp="1"/>
          </p:cNvSpPr>
          <p:nvPr>
            <p:ph type="ftr" sz="quarter" idx="11"/>
          </p:nvPr>
        </p:nvSpPr>
        <p:spPr/>
        <p:txBody>
          <a:bodyPr/>
          <a:lstStyle>
            <a:lvl1pPr algn="ctr">
              <a:lnSpc>
                <a:spcPct val="80000"/>
              </a:lnSpc>
              <a:defRPr>
                <a:solidFill>
                  <a:schemeClr val="bg1"/>
                </a:solidFill>
              </a:defRPr>
            </a:lvl1pPr>
          </a:lstStyle>
          <a:p>
            <a:r>
              <a:rPr lang="en-US" dirty="0" err="1" smtClean="0"/>
              <a:t>Hindupedia</a:t>
            </a:r>
            <a:r>
              <a:rPr lang="en-US" dirty="0" smtClean="0"/>
              <a:t>, the Online Encyclopedia of Hindu Dharma </a:t>
            </a:r>
          </a:p>
          <a:p>
            <a:r>
              <a:rPr lang="en-US" dirty="0" smtClean="0"/>
              <a:t>www.hindupedia.com</a:t>
            </a:r>
            <a:endParaRPr lang="en-US" dirty="0"/>
          </a:p>
        </p:txBody>
      </p:sp>
      <p:sp>
        <p:nvSpPr>
          <p:cNvPr id="4" name="Slide Number Placeholder 3"/>
          <p:cNvSpPr>
            <a:spLocks noGrp="1"/>
          </p:cNvSpPr>
          <p:nvPr>
            <p:ph type="sldNum" sz="quarter" idx="12"/>
          </p:nvPr>
        </p:nvSpPr>
        <p:spPr>
          <a:xfrm>
            <a:off x="7924800" y="6356350"/>
            <a:ext cx="762000" cy="365125"/>
          </a:xfrm>
          <a:prstGeom prst="rect">
            <a:avLst/>
          </a:prstGeom>
        </p:spPr>
        <p:txBody>
          <a:bodyPr/>
          <a:lstStyle/>
          <a:p>
            <a:fld id="{59DE6EB8-52AB-45EA-A660-3E1EBFA72987}" type="slidenum">
              <a:rPr lang="en-US" smtClean="0"/>
              <a:pPr/>
              <a:t>‹#›</a:t>
            </a:fld>
            <a:endParaRPr lang="en-US"/>
          </a:p>
        </p:txBody>
      </p:sp>
      <p:sp>
        <p:nvSpPr>
          <p:cNvPr id="5" name="Rectangle 4"/>
          <p:cNvSpPr/>
          <p:nvPr userDrawn="1"/>
        </p:nvSpPr>
        <p:spPr>
          <a:xfrm>
            <a:off x="0" y="6356350"/>
            <a:ext cx="9144000" cy="5016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err="1" smtClean="0">
                <a:ln>
                  <a:noFill/>
                </a:ln>
                <a:solidFill>
                  <a:schemeClr val="tx2"/>
                </a:solidFill>
                <a:effectLst/>
                <a:uLnTx/>
                <a:uFillTx/>
                <a:latin typeface="+mn-lt"/>
                <a:ea typeface="+mn-ea"/>
                <a:cs typeface="+mn-cs"/>
              </a:rPr>
              <a:t>Hindupedia</a:t>
            </a:r>
            <a:r>
              <a:rPr kumimoji="0" lang="en-US" sz="1800" b="0" i="0" u="none" strike="noStrike" kern="1200" cap="none" spc="0" normalizeH="0" baseline="0" noProof="0" dirty="0" smtClean="0">
                <a:ln>
                  <a:noFill/>
                </a:ln>
                <a:solidFill>
                  <a:schemeClr val="tx2"/>
                </a:solidFill>
                <a:effectLst/>
                <a:uLnTx/>
                <a:uFillTx/>
                <a:latin typeface="+mn-lt"/>
                <a:ea typeface="+mn-ea"/>
                <a:cs typeface="+mn-cs"/>
              </a:rPr>
              <a:t>, the Online Encyclopedia of Hindu Dharma </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chemeClr val="tx2"/>
                </a:solidFill>
                <a:effectLst/>
                <a:uLnTx/>
                <a:uFillTx/>
                <a:latin typeface="+mn-lt"/>
                <a:ea typeface="+mn-ea"/>
                <a:cs typeface="+mn-cs"/>
              </a:rPr>
              <a:t>www.hindupedia.com</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6"/>
          <p:cNvSpPr>
            <a:spLocks/>
          </p:cNvSpPr>
          <p:nvPr userDrawn="1"/>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dirty="0" smtClean="0"/>
              <a:t>Click to edit Master title style</a:t>
            </a:r>
            <a:endParaRPr kumimoji="0" lang="en-US" dirty="0"/>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2" name="Footer Placeholder 21"/>
          <p:cNvSpPr>
            <a:spLocks noGrp="1"/>
          </p:cNvSpPr>
          <p:nvPr>
            <p:ph type="ftr" sz="quarter" idx="3"/>
          </p:nvPr>
        </p:nvSpPr>
        <p:spPr>
          <a:xfrm>
            <a:off x="457200" y="6356350"/>
            <a:ext cx="8229600" cy="365125"/>
          </a:xfrm>
          <a:prstGeom prst="rect">
            <a:avLst/>
          </a:prstGeom>
          <a:solidFill>
            <a:schemeClr val="accent2"/>
          </a:solidFill>
        </p:spPr>
        <p:txBody>
          <a:bodyPr vert="horz" lIns="0" tIns="0" rIns="0" bIns="0" anchor="b"/>
          <a:lstStyle>
            <a:lvl1pPr algn="ctr" eaLnBrk="1" latinLnBrk="0" hangingPunct="1">
              <a:lnSpc>
                <a:spcPct val="90000"/>
              </a:lnSpc>
              <a:defRPr kumimoji="0" sz="1200">
                <a:solidFill>
                  <a:schemeClr val="bg1"/>
                </a:solidFill>
              </a:defRPr>
            </a:lvl1pPr>
          </a:lstStyle>
          <a:p>
            <a:r>
              <a:rPr lang="en-US" dirty="0" err="1" smtClean="0"/>
              <a:t>Hindupedia</a:t>
            </a:r>
            <a:r>
              <a:rPr lang="en-US" dirty="0" smtClean="0"/>
              <a:t>, the online Encyclopedia of Hindu Dharma</a:t>
            </a:r>
          </a:p>
          <a:p>
            <a:r>
              <a:rPr lang="en-US" dirty="0" smtClean="0"/>
              <a:t>www.hindupedia.com</a:t>
            </a:r>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8" r:id="rId3"/>
    <p:sldLayoutId id="2147483663" r:id="rId4"/>
    <p:sldLayoutId id="2147483664" r:id="rId5"/>
    <p:sldLayoutId id="2147483667" r:id="rId6"/>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tags" Target="../tags/tag23.xml"/><Relationship Id="rId7" Type="http://schemas.openxmlformats.org/officeDocument/2006/relationships/notesSlide" Target="../notesSlides/notesSlide8.xml"/><Relationship Id="rId2" Type="http://schemas.openxmlformats.org/officeDocument/2006/relationships/tags" Target="../tags/tag22.xml"/><Relationship Id="rId1" Type="http://schemas.openxmlformats.org/officeDocument/2006/relationships/vmlDrawing" Target="../drawings/vmlDrawing3.vml"/><Relationship Id="rId6" Type="http://schemas.openxmlformats.org/officeDocument/2006/relationships/slideLayout" Target="../slideLayouts/slideLayout5.xml"/><Relationship Id="rId5" Type="http://schemas.openxmlformats.org/officeDocument/2006/relationships/tags" Target="../tags/tag25.xml"/><Relationship Id="rId10" Type="http://schemas.openxmlformats.org/officeDocument/2006/relationships/image" Target="../media/image16.jpeg"/><Relationship Id="rId4" Type="http://schemas.openxmlformats.org/officeDocument/2006/relationships/tags" Target="../tags/tag24.xml"/><Relationship Id="rId9" Type="http://schemas.openxmlformats.org/officeDocument/2006/relationships/image" Target="../media/image15.gif"/></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8" Type="http://schemas.openxmlformats.org/officeDocument/2006/relationships/tags" Target="../tags/tag32.xml"/><Relationship Id="rId13" Type="http://schemas.openxmlformats.org/officeDocument/2006/relationships/slideLayout" Target="../slideLayouts/slideLayout3.xml"/><Relationship Id="rId3" Type="http://schemas.openxmlformats.org/officeDocument/2006/relationships/tags" Target="../tags/tag27.xml"/><Relationship Id="rId7" Type="http://schemas.openxmlformats.org/officeDocument/2006/relationships/tags" Target="../tags/tag31.xml"/><Relationship Id="rId12" Type="http://schemas.openxmlformats.org/officeDocument/2006/relationships/tags" Target="../tags/tag36.xml"/><Relationship Id="rId2" Type="http://schemas.openxmlformats.org/officeDocument/2006/relationships/tags" Target="../tags/tag26.xml"/><Relationship Id="rId16" Type="http://schemas.openxmlformats.org/officeDocument/2006/relationships/image" Target="../media/image19.gif"/><Relationship Id="rId1" Type="http://schemas.openxmlformats.org/officeDocument/2006/relationships/vmlDrawing" Target="../drawings/vmlDrawing4.vml"/><Relationship Id="rId6" Type="http://schemas.openxmlformats.org/officeDocument/2006/relationships/tags" Target="../tags/tag30.xml"/><Relationship Id="rId11" Type="http://schemas.openxmlformats.org/officeDocument/2006/relationships/tags" Target="../tags/tag35.xml"/><Relationship Id="rId5" Type="http://schemas.openxmlformats.org/officeDocument/2006/relationships/tags" Target="../tags/tag29.xml"/><Relationship Id="rId15" Type="http://schemas.openxmlformats.org/officeDocument/2006/relationships/oleObject" Target="../embeddings/oleObject4.bin"/><Relationship Id="rId10" Type="http://schemas.openxmlformats.org/officeDocument/2006/relationships/tags" Target="../tags/tag34.xml"/><Relationship Id="rId4" Type="http://schemas.openxmlformats.org/officeDocument/2006/relationships/tags" Target="../tags/tag28.xml"/><Relationship Id="rId9" Type="http://schemas.openxmlformats.org/officeDocument/2006/relationships/tags" Target="../tags/tag33.xml"/><Relationship Id="rId14"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tags" Target="../tags/tag43.xml"/><Relationship Id="rId13" Type="http://schemas.openxmlformats.org/officeDocument/2006/relationships/diagramLayout" Target="../diagrams/layout1.xml"/><Relationship Id="rId3" Type="http://schemas.openxmlformats.org/officeDocument/2006/relationships/tags" Target="../tags/tag38.xml"/><Relationship Id="rId7" Type="http://schemas.openxmlformats.org/officeDocument/2006/relationships/tags" Target="../tags/tag42.xml"/><Relationship Id="rId12" Type="http://schemas.openxmlformats.org/officeDocument/2006/relationships/diagramData" Target="../diagrams/data1.xml"/><Relationship Id="rId2" Type="http://schemas.openxmlformats.org/officeDocument/2006/relationships/tags" Target="../tags/tag37.xml"/><Relationship Id="rId16" Type="http://schemas.microsoft.com/office/2007/relationships/diagramDrawing" Target="../diagrams/drawing1.xml"/><Relationship Id="rId1" Type="http://schemas.openxmlformats.org/officeDocument/2006/relationships/vmlDrawing" Target="../drawings/vmlDrawing5.vml"/><Relationship Id="rId6" Type="http://schemas.openxmlformats.org/officeDocument/2006/relationships/tags" Target="../tags/tag41.xml"/><Relationship Id="rId11" Type="http://schemas.openxmlformats.org/officeDocument/2006/relationships/oleObject" Target="../embeddings/oleObject5.bin"/><Relationship Id="rId5" Type="http://schemas.openxmlformats.org/officeDocument/2006/relationships/tags" Target="../tags/tag40.xml"/><Relationship Id="rId15" Type="http://schemas.openxmlformats.org/officeDocument/2006/relationships/diagramColors" Target="../diagrams/colors1.xml"/><Relationship Id="rId10" Type="http://schemas.openxmlformats.org/officeDocument/2006/relationships/notesSlide" Target="../notesSlides/notesSlide12.xml"/><Relationship Id="rId4" Type="http://schemas.openxmlformats.org/officeDocument/2006/relationships/tags" Target="../tags/tag39.xml"/><Relationship Id="rId9" Type="http://schemas.openxmlformats.org/officeDocument/2006/relationships/slideLayout" Target="../slideLayouts/slideLayout2.xml"/><Relationship Id="rId1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tags" Target="../tags/tag50.xml"/><Relationship Id="rId13" Type="http://schemas.openxmlformats.org/officeDocument/2006/relationships/image" Target="../media/image25.emf"/><Relationship Id="rId3" Type="http://schemas.openxmlformats.org/officeDocument/2006/relationships/tags" Target="../tags/tag45.xml"/><Relationship Id="rId7" Type="http://schemas.openxmlformats.org/officeDocument/2006/relationships/tags" Target="../tags/tag49.xml"/><Relationship Id="rId12" Type="http://schemas.openxmlformats.org/officeDocument/2006/relationships/oleObject" Target="../embeddings/oleObject6.bin"/><Relationship Id="rId2" Type="http://schemas.openxmlformats.org/officeDocument/2006/relationships/tags" Target="../tags/tag44.xml"/><Relationship Id="rId1" Type="http://schemas.openxmlformats.org/officeDocument/2006/relationships/vmlDrawing" Target="../drawings/vmlDrawing6.vml"/><Relationship Id="rId6" Type="http://schemas.openxmlformats.org/officeDocument/2006/relationships/tags" Target="../tags/tag48.xml"/><Relationship Id="rId11" Type="http://schemas.openxmlformats.org/officeDocument/2006/relationships/slideLayout" Target="../slideLayouts/slideLayout2.xml"/><Relationship Id="rId5" Type="http://schemas.openxmlformats.org/officeDocument/2006/relationships/tags" Target="../tags/tag47.xml"/><Relationship Id="rId10" Type="http://schemas.openxmlformats.org/officeDocument/2006/relationships/tags" Target="../tags/tag52.xml"/><Relationship Id="rId4" Type="http://schemas.openxmlformats.org/officeDocument/2006/relationships/tags" Target="../tags/tag46.xml"/><Relationship Id="rId9" Type="http://schemas.openxmlformats.org/officeDocument/2006/relationships/tags" Target="../tags/tag51.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31.jpeg"/><Relationship Id="rId4" Type="http://schemas.openxmlformats.org/officeDocument/2006/relationships/image" Target="../media/image30.gif"/></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3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8" Type="http://schemas.openxmlformats.org/officeDocument/2006/relationships/tags" Target="../tags/tag59.xml"/><Relationship Id="rId13" Type="http://schemas.openxmlformats.org/officeDocument/2006/relationships/oleObject" Target="../embeddings/oleObject7.bin"/><Relationship Id="rId18" Type="http://schemas.openxmlformats.org/officeDocument/2006/relationships/image" Target="../media/image45.jpeg"/><Relationship Id="rId3" Type="http://schemas.openxmlformats.org/officeDocument/2006/relationships/tags" Target="../tags/tag54.xml"/><Relationship Id="rId7" Type="http://schemas.openxmlformats.org/officeDocument/2006/relationships/tags" Target="../tags/tag58.xml"/><Relationship Id="rId12" Type="http://schemas.openxmlformats.org/officeDocument/2006/relationships/notesSlide" Target="../notesSlides/notesSlide26.xml"/><Relationship Id="rId17" Type="http://schemas.openxmlformats.org/officeDocument/2006/relationships/image" Target="../media/image44.png"/><Relationship Id="rId2" Type="http://schemas.openxmlformats.org/officeDocument/2006/relationships/tags" Target="../tags/tag53.xml"/><Relationship Id="rId16" Type="http://schemas.openxmlformats.org/officeDocument/2006/relationships/image" Target="../media/image43.jpeg"/><Relationship Id="rId1" Type="http://schemas.openxmlformats.org/officeDocument/2006/relationships/vmlDrawing" Target="../drawings/vmlDrawing7.vml"/><Relationship Id="rId6" Type="http://schemas.openxmlformats.org/officeDocument/2006/relationships/tags" Target="../tags/tag57.xml"/><Relationship Id="rId11" Type="http://schemas.openxmlformats.org/officeDocument/2006/relationships/slideLayout" Target="../slideLayouts/slideLayout2.xml"/><Relationship Id="rId5" Type="http://schemas.openxmlformats.org/officeDocument/2006/relationships/tags" Target="../tags/tag56.xml"/><Relationship Id="rId15" Type="http://schemas.openxmlformats.org/officeDocument/2006/relationships/image" Target="../media/image42.jpeg"/><Relationship Id="rId10" Type="http://schemas.openxmlformats.org/officeDocument/2006/relationships/tags" Target="../tags/tag61.xml"/><Relationship Id="rId4" Type="http://schemas.openxmlformats.org/officeDocument/2006/relationships/tags" Target="../tags/tag55.xml"/><Relationship Id="rId9" Type="http://schemas.openxmlformats.org/officeDocument/2006/relationships/tags" Target="../tags/tag60.xml"/><Relationship Id="rId14" Type="http://schemas.openxmlformats.org/officeDocument/2006/relationships/image" Target="../media/image41.jpe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notesSlide" Target="../notesSlides/notesSlide3.xml"/><Relationship Id="rId18" Type="http://schemas.openxmlformats.org/officeDocument/2006/relationships/image" Target="../media/image6.jpeg"/><Relationship Id="rId3" Type="http://schemas.openxmlformats.org/officeDocument/2006/relationships/tags" Target="../tags/tag3.xml"/><Relationship Id="rId21" Type="http://schemas.openxmlformats.org/officeDocument/2006/relationships/image" Target="../media/image9.jpeg"/><Relationship Id="rId7" Type="http://schemas.openxmlformats.org/officeDocument/2006/relationships/tags" Target="../tags/tag7.xml"/><Relationship Id="rId12" Type="http://schemas.openxmlformats.org/officeDocument/2006/relationships/slideLayout" Target="../slideLayouts/slideLayout5.xml"/><Relationship Id="rId17" Type="http://schemas.openxmlformats.org/officeDocument/2006/relationships/image" Target="../media/image5.jpeg"/><Relationship Id="rId2" Type="http://schemas.openxmlformats.org/officeDocument/2006/relationships/tags" Target="../tags/tag2.xml"/><Relationship Id="rId16" Type="http://schemas.openxmlformats.org/officeDocument/2006/relationships/image" Target="../media/image4.jpeg"/><Relationship Id="rId20" Type="http://schemas.openxmlformats.org/officeDocument/2006/relationships/image" Target="../media/image8.jpeg"/><Relationship Id="rId1" Type="http://schemas.openxmlformats.org/officeDocument/2006/relationships/vmlDrawing" Target="../drawings/vmlDrawing1.v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image" Target="../media/image3.gif"/><Relationship Id="rId10" Type="http://schemas.openxmlformats.org/officeDocument/2006/relationships/tags" Target="../tags/tag10.xml"/><Relationship Id="rId19" Type="http://schemas.openxmlformats.org/officeDocument/2006/relationships/image" Target="../media/image7.png"/><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oleObject" Target="../embeddings/oleObject1.bin"/><Relationship Id="rId22" Type="http://schemas.openxmlformats.org/officeDocument/2006/relationships/image" Target="../media/image10.jpeg"/></Relationships>
</file>

<file path=ppt/slides/_rels/slide7.xml.rels><?xml version="1.0" encoding="UTF-8" standalone="yes"?>
<Relationships xmlns="http://schemas.openxmlformats.org/package/2006/relationships"><Relationship Id="rId8" Type="http://schemas.openxmlformats.org/officeDocument/2006/relationships/tags" Target="../tags/tag18.xml"/><Relationship Id="rId13" Type="http://schemas.openxmlformats.org/officeDocument/2006/relationships/notesSlide" Target="../notesSlides/notesSlide4.xml"/><Relationship Id="rId3" Type="http://schemas.openxmlformats.org/officeDocument/2006/relationships/tags" Target="../tags/tag13.xml"/><Relationship Id="rId7" Type="http://schemas.openxmlformats.org/officeDocument/2006/relationships/tags" Target="../tags/tag17.xml"/><Relationship Id="rId12" Type="http://schemas.openxmlformats.org/officeDocument/2006/relationships/slideLayout" Target="../slideLayouts/slideLayout3.xml"/><Relationship Id="rId2" Type="http://schemas.openxmlformats.org/officeDocument/2006/relationships/tags" Target="../tags/tag12.xml"/><Relationship Id="rId1" Type="http://schemas.openxmlformats.org/officeDocument/2006/relationships/vmlDrawing" Target="../drawings/vmlDrawing2.vml"/><Relationship Id="rId6" Type="http://schemas.openxmlformats.org/officeDocument/2006/relationships/tags" Target="../tags/tag16.xml"/><Relationship Id="rId11" Type="http://schemas.openxmlformats.org/officeDocument/2006/relationships/tags" Target="../tags/tag21.xml"/><Relationship Id="rId5" Type="http://schemas.openxmlformats.org/officeDocument/2006/relationships/tags" Target="../tags/tag15.xml"/><Relationship Id="rId15" Type="http://schemas.openxmlformats.org/officeDocument/2006/relationships/package" Target="../embeddings/Microsoft_Office_Excel_Worksheet1.xlsx"/><Relationship Id="rId10" Type="http://schemas.openxmlformats.org/officeDocument/2006/relationships/tags" Target="../tags/tag20.xml"/><Relationship Id="rId4" Type="http://schemas.openxmlformats.org/officeDocument/2006/relationships/tags" Target="../tags/tag14.xml"/><Relationship Id="rId9" Type="http://schemas.openxmlformats.org/officeDocument/2006/relationships/tags" Target="../tags/tag19.xml"/><Relationship Id="rId1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371600"/>
            <a:ext cx="8385048" cy="1828800"/>
          </a:xfrm>
        </p:spPr>
        <p:txBody>
          <a:bodyPr/>
          <a:lstStyle/>
          <a:p>
            <a:r>
              <a:rPr lang="en-US" dirty="0" smtClean="0"/>
              <a:t>Tracing the Origins of </a:t>
            </a:r>
            <a:br>
              <a:rPr lang="en-US" dirty="0" smtClean="0"/>
            </a:br>
            <a:r>
              <a:rPr lang="en-US" dirty="0" smtClean="0"/>
              <a:t>Hindu Dharma</a:t>
            </a:r>
            <a:endParaRPr lang="en-US" dirty="0"/>
          </a:p>
        </p:txBody>
      </p:sp>
      <p:sp>
        <p:nvSpPr>
          <p:cNvPr id="3" name="Subtitle 2"/>
          <p:cNvSpPr>
            <a:spLocks noGrp="1"/>
          </p:cNvSpPr>
          <p:nvPr>
            <p:ph type="subTitle" idx="1"/>
          </p:nvPr>
        </p:nvSpPr>
        <p:spPr>
          <a:xfrm>
            <a:off x="533400" y="3228536"/>
            <a:ext cx="7854696" cy="2105464"/>
          </a:xfrm>
        </p:spPr>
        <p:txBody>
          <a:bodyPr>
            <a:normAutofit/>
          </a:bodyPr>
          <a:lstStyle/>
          <a:p>
            <a:endParaRPr lang="en-US" dirty="0"/>
          </a:p>
          <a:p>
            <a:endParaRPr lang="en-US" dirty="0" smtClean="0"/>
          </a:p>
          <a:p>
            <a:r>
              <a:rPr lang="en-US" dirty="0" smtClean="0"/>
              <a:t>Krishna </a:t>
            </a:r>
            <a:r>
              <a:rPr lang="en-US" dirty="0" err="1" smtClean="0"/>
              <a:t>Maheshwari</a:t>
            </a:r>
            <a:endParaRPr lang="en-US" dirty="0" smtClean="0"/>
          </a:p>
          <a:p>
            <a:r>
              <a:rPr lang="en-US" dirty="0" smtClean="0"/>
              <a:t>Founder, Hindupedia.com</a:t>
            </a:r>
          </a:p>
        </p:txBody>
      </p:sp>
    </p:spTree>
    <p:extLst>
      <p:ext uri="{BB962C8B-B14F-4D97-AF65-F5344CB8AC3E}">
        <p14:creationId xmlns="" xmlns:p14="http://schemas.microsoft.com/office/powerpoint/2010/main" val="8379565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Saraswati</a:t>
            </a:r>
            <a:r>
              <a:rPr lang="en-US" dirty="0" smtClean="0"/>
              <a:t> in </a:t>
            </a:r>
            <a:r>
              <a:rPr lang="en-US" dirty="0" err="1" smtClean="0"/>
              <a:t>Shastra</a:t>
            </a:r>
            <a:endParaRPr lang="en-US" dirty="0"/>
          </a:p>
        </p:txBody>
      </p:sp>
      <p:sp>
        <p:nvSpPr>
          <p:cNvPr id="4" name="Rectangle 3"/>
          <p:cNvSpPr/>
          <p:nvPr/>
        </p:nvSpPr>
        <p:spPr>
          <a:xfrm>
            <a:off x="457200" y="1981200"/>
            <a:ext cx="1554480" cy="76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Rig Veda</a:t>
            </a:r>
            <a:endParaRPr lang="en-US" dirty="0"/>
          </a:p>
        </p:txBody>
      </p:sp>
      <p:sp>
        <p:nvSpPr>
          <p:cNvPr id="5" name="TextBox 4"/>
          <p:cNvSpPr txBox="1"/>
          <p:nvPr/>
        </p:nvSpPr>
        <p:spPr>
          <a:xfrm>
            <a:off x="2286000" y="1981200"/>
            <a:ext cx="6019800" cy="1107996"/>
          </a:xfrm>
          <a:prstGeom prst="rect">
            <a:avLst/>
          </a:prstGeom>
          <a:noFill/>
        </p:spPr>
        <p:txBody>
          <a:bodyPr wrap="square" rtlCol="0">
            <a:spAutoFit/>
          </a:bodyPr>
          <a:lstStyle/>
          <a:p>
            <a:pPr marL="228600" indent="-228600" defTabSz="228600">
              <a:buClr>
                <a:srgbClr val="007DC3"/>
              </a:buClr>
              <a:buSzPct val="100000"/>
              <a:buFont typeface="Arial"/>
              <a:buChar char="•"/>
            </a:pPr>
            <a:r>
              <a:rPr lang="en-US" sz="2200" dirty="0" smtClean="0"/>
              <a:t>Mentioned 60+ times</a:t>
            </a:r>
          </a:p>
          <a:p>
            <a:pPr marL="228600" indent="-228600" defTabSz="228600">
              <a:buClr>
                <a:srgbClr val="007DC3"/>
              </a:buClr>
              <a:buSzPct val="100000"/>
              <a:buFont typeface="Arial"/>
              <a:buChar char="•"/>
            </a:pPr>
            <a:r>
              <a:rPr lang="en-US" sz="2200" dirty="0" smtClean="0"/>
              <a:t>A “mighty river flowing from the mountains to the sea”</a:t>
            </a:r>
          </a:p>
        </p:txBody>
      </p:sp>
      <p:sp>
        <p:nvSpPr>
          <p:cNvPr id="6" name="Rectangle 5"/>
          <p:cNvSpPr/>
          <p:nvPr/>
        </p:nvSpPr>
        <p:spPr>
          <a:xfrm>
            <a:off x="457200" y="3429000"/>
            <a:ext cx="1554480" cy="76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Mahabharata</a:t>
            </a:r>
            <a:endParaRPr lang="en-US" dirty="0"/>
          </a:p>
        </p:txBody>
      </p:sp>
      <p:sp>
        <p:nvSpPr>
          <p:cNvPr id="7" name="TextBox 6"/>
          <p:cNvSpPr txBox="1"/>
          <p:nvPr/>
        </p:nvSpPr>
        <p:spPr>
          <a:xfrm>
            <a:off x="2286000" y="3429000"/>
            <a:ext cx="6019800" cy="1446550"/>
          </a:xfrm>
          <a:prstGeom prst="rect">
            <a:avLst/>
          </a:prstGeom>
          <a:noFill/>
        </p:spPr>
        <p:txBody>
          <a:bodyPr wrap="square" rtlCol="0">
            <a:spAutoFit/>
          </a:bodyPr>
          <a:lstStyle/>
          <a:p>
            <a:pPr marL="228600" indent="-228600" defTabSz="228600">
              <a:buClr>
                <a:srgbClr val="007DC3"/>
              </a:buClr>
              <a:buSzPct val="100000"/>
              <a:buFont typeface="Arial"/>
              <a:buChar char="•"/>
            </a:pPr>
            <a:r>
              <a:rPr lang="en-US" sz="2200" dirty="0" smtClean="0"/>
              <a:t>Seasonal river</a:t>
            </a:r>
          </a:p>
          <a:p>
            <a:pPr marL="228600" indent="-228600" defTabSz="228600">
              <a:buClr>
                <a:srgbClr val="007DC3"/>
              </a:buClr>
              <a:buSzPct val="100000"/>
              <a:buFont typeface="Arial"/>
              <a:buChar char="•"/>
            </a:pPr>
            <a:r>
              <a:rPr lang="en-US" sz="2200" dirty="0" smtClean="0"/>
              <a:t>Disappeared </a:t>
            </a:r>
            <a:r>
              <a:rPr lang="en-US" sz="2200" dirty="0" smtClean="0"/>
              <a:t>in the desert</a:t>
            </a:r>
          </a:p>
          <a:p>
            <a:pPr marL="228600" indent="-228600" defTabSz="228600">
              <a:buClr>
                <a:srgbClr val="007DC3"/>
              </a:buClr>
              <a:buSzPct val="100000"/>
              <a:buFont typeface="Arial"/>
              <a:buChar char="•"/>
            </a:pPr>
            <a:r>
              <a:rPr lang="en-US" sz="2200" dirty="0" smtClean="0"/>
              <a:t>Reappears in some places</a:t>
            </a:r>
          </a:p>
          <a:p>
            <a:pPr marL="228600" indent="-228600" defTabSz="228600">
              <a:buClr>
                <a:srgbClr val="007DC3"/>
              </a:buClr>
              <a:buSzPct val="100000"/>
              <a:buFont typeface="Arial"/>
              <a:buChar char="•"/>
            </a:pPr>
            <a:r>
              <a:rPr lang="en-US" sz="2200" dirty="0" smtClean="0"/>
              <a:t>Joins the sea "impetuously"</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a:t>
            </a:r>
            <a:r>
              <a:rPr lang="en-US" dirty="0" err="1" smtClean="0"/>
              <a:t>Saraswati</a:t>
            </a:r>
            <a:r>
              <a:rPr lang="en-US" dirty="0" smtClean="0"/>
              <a:t> River was Real</a:t>
            </a:r>
            <a:endParaRPr lang="en-US" dirty="0"/>
          </a:p>
        </p:txBody>
      </p:sp>
      <p:pic>
        <p:nvPicPr>
          <p:cNvPr id="5" name="Content Placeholder 4" descr="sarasvati-composite2.jpg"/>
          <p:cNvPicPr>
            <a:picLocks noGrp="1" noChangeAspect="1"/>
          </p:cNvPicPr>
          <p:nvPr>
            <p:ph sz="half" idx="1"/>
          </p:nvPr>
        </p:nvPicPr>
        <p:blipFill>
          <a:blip r:embed="rId3" cstate="print"/>
          <a:stretch>
            <a:fillRect/>
          </a:stretch>
        </p:blipFill>
        <p:spPr>
          <a:xfrm>
            <a:off x="600919" y="2438400"/>
            <a:ext cx="3492037" cy="2942844"/>
          </a:xfrm>
        </p:spPr>
      </p:pic>
      <p:sp>
        <p:nvSpPr>
          <p:cNvPr id="8" name="Content Placeholder 7"/>
          <p:cNvSpPr>
            <a:spLocks noGrp="1"/>
          </p:cNvSpPr>
          <p:nvPr>
            <p:ph sz="half" idx="2"/>
          </p:nvPr>
        </p:nvSpPr>
        <p:spPr>
          <a:xfrm>
            <a:off x="4648200" y="1676400"/>
            <a:ext cx="4038600" cy="4434840"/>
          </a:xfrm>
        </p:spPr>
        <p:txBody>
          <a:bodyPr anchor="ctr"/>
          <a:lstStyle/>
          <a:p>
            <a:r>
              <a:rPr lang="en-US" sz="2400" dirty="0" smtClean="0"/>
              <a:t>More than 7 km wide at its widest point at its peak</a:t>
            </a:r>
          </a:p>
          <a:p>
            <a:r>
              <a:rPr lang="en-US" sz="2400" dirty="0" smtClean="0"/>
              <a:t>Stopped going to the sea from the Himalayas between 6000-4000 BC</a:t>
            </a:r>
          </a:p>
          <a:p>
            <a:r>
              <a:rPr lang="en-US" sz="2400" dirty="0" smtClean="0"/>
              <a:t>Completely dry by 1900 BC</a:t>
            </a:r>
          </a:p>
          <a:p>
            <a:endParaRPr lang="en-US" dirty="0"/>
          </a:p>
        </p:txBody>
      </p:sp>
    </p:spTree>
    <p:extLst>
      <p:ext uri="{BB962C8B-B14F-4D97-AF65-F5344CB8AC3E}">
        <p14:creationId xmlns:p14="http://schemas.microsoft.com/office/powerpoint/2010/main" xmlns="" val="1628707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Harappan</a:t>
            </a:r>
            <a:r>
              <a:rPr lang="en-US" dirty="0"/>
              <a:t> </a:t>
            </a:r>
            <a:r>
              <a:rPr lang="en-US" dirty="0" smtClean="0"/>
              <a:t>Civilization</a:t>
            </a:r>
            <a:endParaRPr lang="en-US" dirty="0"/>
          </a:p>
        </p:txBody>
      </p:sp>
      <p:sp>
        <p:nvSpPr>
          <p:cNvPr id="3" name="Content Placeholder 2"/>
          <p:cNvSpPr>
            <a:spLocks noGrp="1"/>
          </p:cNvSpPr>
          <p:nvPr>
            <p:ph sz="half" idx="1"/>
          </p:nvPr>
        </p:nvSpPr>
        <p:spPr/>
        <p:txBody>
          <a:bodyPr>
            <a:normAutofit/>
          </a:bodyPr>
          <a:lstStyle/>
          <a:p>
            <a:pPr marL="228600" indent="-228600" defTabSz="228600">
              <a:buClr>
                <a:srgbClr val="007DC3"/>
              </a:buClr>
              <a:buSzPct val="100000"/>
              <a:buFont typeface="Arial"/>
              <a:buChar char="•"/>
            </a:pPr>
            <a:endParaRPr lang="en-US" sz="2400" dirty="0" smtClean="0"/>
          </a:p>
          <a:p>
            <a:pPr marL="228600" indent="-228600" defTabSz="228600">
              <a:buClr>
                <a:srgbClr val="007DC3"/>
              </a:buClr>
              <a:buSzPct val="100000"/>
              <a:buFont typeface="Arial"/>
              <a:buChar char="•"/>
            </a:pPr>
            <a:r>
              <a:rPr lang="en-US" sz="2400" dirty="0" smtClean="0"/>
              <a:t>Largely aligned to the </a:t>
            </a:r>
            <a:r>
              <a:rPr lang="en-US" sz="2400" dirty="0" err="1" smtClean="0"/>
              <a:t>Saraswati</a:t>
            </a:r>
            <a:r>
              <a:rPr lang="en-US" sz="2400" dirty="0" smtClean="0"/>
              <a:t> River</a:t>
            </a:r>
          </a:p>
          <a:p>
            <a:pPr marL="228600" indent="-228600" defTabSz="228600">
              <a:buClr>
                <a:srgbClr val="007DC3"/>
              </a:buClr>
              <a:buSzPct val="100000"/>
              <a:buFont typeface="Arial"/>
              <a:buChar char="•"/>
            </a:pPr>
            <a:endParaRPr lang="en-US" sz="2400" dirty="0" smtClean="0"/>
          </a:p>
          <a:p>
            <a:pPr marL="228600" indent="-228600" defTabSz="228600">
              <a:buClr>
                <a:srgbClr val="007DC3"/>
              </a:buClr>
              <a:buSzPct val="100000"/>
              <a:buFont typeface="Arial"/>
              <a:buChar char="•"/>
            </a:pPr>
            <a:r>
              <a:rPr lang="en-US" sz="2400" dirty="0" smtClean="0"/>
              <a:t>Approximately  2,600 sites covering over 500,000 sq miles (identified so far)</a:t>
            </a:r>
          </a:p>
          <a:p>
            <a:pPr marL="685800" lvl="1" indent="-228600" defTabSz="228600">
              <a:buClr>
                <a:srgbClr val="007DC3"/>
              </a:buClr>
              <a:buSzPct val="100000"/>
              <a:buFont typeface="MetaNormalLF-Roman"/>
              <a:buChar char="–"/>
            </a:pPr>
            <a:r>
              <a:rPr lang="en-US" sz="2000" dirty="0" smtClean="0"/>
              <a:t>Modern India covers 1.2M sq miles</a:t>
            </a:r>
          </a:p>
        </p:txBody>
      </p:sp>
      <p:pic>
        <p:nvPicPr>
          <p:cNvPr id="5" name="Content Placeholder 4"/>
          <p:cNvPicPr>
            <a:picLocks noGrp="1" noChangeAspect="1"/>
          </p:cNvPicPr>
          <p:nvPr>
            <p:ph sz="half" idx="2"/>
          </p:nvPr>
        </p:nvPicPr>
        <p:blipFill>
          <a:blip r:embed="rId3" cstate="print">
            <a:extLst>
              <a:ext uri="{28A0092B-C50C-407E-A947-70E740481C1C}">
                <a14:useLocalDpi xmlns="" xmlns:a14="http://schemas.microsoft.com/office/drawing/2010/main" val="0"/>
              </a:ext>
            </a:extLst>
          </a:blip>
          <a:stretch>
            <a:fillRect/>
          </a:stretch>
        </p:blipFill>
        <p:spPr>
          <a:xfrm>
            <a:off x="4808022" y="1920875"/>
            <a:ext cx="3718956" cy="4433888"/>
          </a:xfrm>
        </p:spPr>
      </p:pic>
    </p:spTree>
    <p:extLst>
      <p:ext uri="{BB962C8B-B14F-4D97-AF65-F5344CB8AC3E}">
        <p14:creationId xmlns="" xmlns:p14="http://schemas.microsoft.com/office/powerpoint/2010/main" val="2322415604"/>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a:t>
            </a:r>
            <a:r>
              <a:rPr lang="en-US" dirty="0" err="1" smtClean="0"/>
              <a:t>Mehrgarh</a:t>
            </a:r>
            <a:endParaRPr lang="en-US" dirty="0"/>
          </a:p>
        </p:txBody>
      </p:sp>
      <p:sp>
        <p:nvSpPr>
          <p:cNvPr id="3" name="Content Placeholder 2"/>
          <p:cNvSpPr>
            <a:spLocks noGrp="1"/>
          </p:cNvSpPr>
          <p:nvPr>
            <p:ph sz="half" idx="1"/>
          </p:nvPr>
        </p:nvSpPr>
        <p:spPr/>
        <p:txBody>
          <a:bodyPr>
            <a:normAutofit/>
          </a:bodyPr>
          <a:lstStyle/>
          <a:p>
            <a:pPr marL="228600" indent="-228600" defTabSz="228600">
              <a:buClr>
                <a:srgbClr val="007DC3"/>
              </a:buClr>
              <a:buSzPct val="100000"/>
              <a:buFont typeface="Arial"/>
              <a:buChar char="•"/>
            </a:pPr>
            <a:r>
              <a:rPr lang="en-US" dirty="0" smtClean="0"/>
              <a:t>Early </a:t>
            </a:r>
            <a:r>
              <a:rPr lang="en-US" dirty="0" err="1" smtClean="0"/>
              <a:t>Harrapan</a:t>
            </a:r>
            <a:r>
              <a:rPr lang="en-US" dirty="0" smtClean="0"/>
              <a:t> city </a:t>
            </a:r>
          </a:p>
          <a:p>
            <a:pPr marL="228600" indent="-228600" defTabSz="228600">
              <a:buClr>
                <a:srgbClr val="007DC3"/>
              </a:buClr>
              <a:buSzPct val="100000"/>
              <a:buFont typeface="Arial"/>
              <a:buChar char="•"/>
            </a:pPr>
            <a:r>
              <a:rPr lang="en-US" dirty="0" smtClean="0"/>
              <a:t>Continuous usage for 4,500 </a:t>
            </a:r>
            <a:r>
              <a:rPr lang="en-US" dirty="0" smtClean="0"/>
              <a:t>years</a:t>
            </a:r>
            <a:endParaRPr lang="en-US" dirty="0" smtClean="0"/>
          </a:p>
          <a:p>
            <a:pPr marL="228600" indent="-228600" defTabSz="228600">
              <a:buClr>
                <a:srgbClr val="007DC3"/>
              </a:buClr>
              <a:buSzPct val="100000"/>
              <a:buFont typeface="Arial"/>
              <a:buChar char="•"/>
            </a:pPr>
            <a:r>
              <a:rPr lang="en-US" dirty="0" smtClean="0"/>
              <a:t>People lived in mud-based 4-room houses</a:t>
            </a:r>
          </a:p>
          <a:p>
            <a:pPr marL="228600" indent="-228600" defTabSz="228600">
              <a:buClr>
                <a:srgbClr val="007DC3"/>
              </a:buClr>
              <a:buSzPct val="100000"/>
              <a:buFont typeface="Arial"/>
              <a:buChar char="•"/>
            </a:pPr>
            <a:r>
              <a:rPr lang="en-US" dirty="0" smtClean="0"/>
              <a:t>Occupations</a:t>
            </a:r>
          </a:p>
          <a:p>
            <a:pPr marL="685800" lvl="1" indent="-228600" defTabSz="228600">
              <a:buClr>
                <a:srgbClr val="007DC3"/>
              </a:buClr>
              <a:buSzPct val="100000"/>
              <a:buFont typeface="MetaNormalLF-Roman"/>
              <a:buChar char="–"/>
            </a:pPr>
            <a:r>
              <a:rPr lang="en-US" sz="2200" dirty="0" smtClean="0"/>
              <a:t>Farming</a:t>
            </a:r>
          </a:p>
          <a:p>
            <a:pPr marL="685800" lvl="1" indent="-228600" defTabSz="228600">
              <a:buClr>
                <a:srgbClr val="007DC3"/>
              </a:buClr>
              <a:buSzPct val="100000"/>
              <a:buFont typeface="MetaNormalLF-Roman"/>
              <a:buChar char="–"/>
            </a:pPr>
            <a:r>
              <a:rPr lang="en-US" sz="2200" dirty="0" smtClean="0"/>
              <a:t>Animal husbandry</a:t>
            </a:r>
          </a:p>
          <a:p>
            <a:pPr marL="685800" lvl="1" indent="-228600" defTabSz="228600">
              <a:buClr>
                <a:srgbClr val="007DC3"/>
              </a:buClr>
              <a:buSzPct val="100000"/>
              <a:buFont typeface="MetaNormalLF-Roman"/>
              <a:buChar char="–"/>
            </a:pPr>
            <a:r>
              <a:rPr lang="en-US" sz="2200" dirty="0" smtClean="0"/>
              <a:t>Dentistry</a:t>
            </a:r>
          </a:p>
        </p:txBody>
      </p:sp>
      <p:pic>
        <p:nvPicPr>
          <p:cNvPr id="5" name="Content Placeholder 4"/>
          <p:cNvPicPr>
            <a:picLocks noGrp="1" noChangeAspect="1"/>
          </p:cNvPicPr>
          <p:nvPr>
            <p:ph sz="half" idx="2"/>
          </p:nvPr>
        </p:nvPicPr>
        <p:blipFill>
          <a:blip r:embed="rId3" cstate="print">
            <a:extLst>
              <a:ext uri="{28A0092B-C50C-407E-A947-70E740481C1C}">
                <a14:useLocalDpi xmlns="" xmlns:a14="http://schemas.microsoft.com/office/drawing/2010/main" val="0"/>
              </a:ext>
            </a:extLst>
          </a:blip>
          <a:stretch>
            <a:fillRect/>
          </a:stretch>
        </p:blipFill>
        <p:spPr>
          <a:xfrm>
            <a:off x="5719385" y="914400"/>
            <a:ext cx="2209800" cy="4999672"/>
          </a:xfrm>
        </p:spPr>
      </p:pic>
      <p:sp>
        <p:nvSpPr>
          <p:cNvPr id="6" name="Rectangle 5"/>
          <p:cNvSpPr/>
          <p:nvPr/>
        </p:nvSpPr>
        <p:spPr>
          <a:xfrm>
            <a:off x="5289222" y="5867400"/>
            <a:ext cx="3070136" cy="369332"/>
          </a:xfrm>
          <a:prstGeom prst="rect">
            <a:avLst/>
          </a:prstGeom>
        </p:spPr>
        <p:txBody>
          <a:bodyPr wrap="none">
            <a:spAutoFit/>
          </a:bodyPr>
          <a:lstStyle/>
          <a:p>
            <a:pPr marL="0" lvl="1" algn="ctr"/>
            <a:r>
              <a:rPr lang="en-US" dirty="0" smtClean="0"/>
              <a:t>Molars with cavities removed</a:t>
            </a:r>
            <a:endParaRPr lang="en-US" dirty="0"/>
          </a:p>
        </p:txBody>
      </p:sp>
    </p:spTree>
    <p:extLst>
      <p:ext uri="{BB962C8B-B14F-4D97-AF65-F5344CB8AC3E}">
        <p14:creationId xmlns="" xmlns:p14="http://schemas.microsoft.com/office/powerpoint/2010/main" val="744596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p:cNvGraphicFramePr>
          <p:nvPr/>
        </p:nvGraphicFramePr>
        <p:xfrm>
          <a:off x="0" y="0"/>
          <a:ext cx="158750" cy="158750"/>
        </p:xfrm>
        <a:graphic>
          <a:graphicData uri="http://schemas.openxmlformats.org/presentationml/2006/ole">
            <p:oleObj spid="_x0000_s4098" name="think-cell Slide" r:id="rId8" imgW="270" imgH="270" progId="TCLayout.ActiveDocument.1">
              <p:embed/>
            </p:oleObj>
          </a:graphicData>
        </a:graphic>
      </p:graphicFrame>
      <p:sp>
        <p:nvSpPr>
          <p:cNvPr id="2" name="Title 1"/>
          <p:cNvSpPr>
            <a:spLocks noGrp="1"/>
          </p:cNvSpPr>
          <p:nvPr>
            <p:ph type="title"/>
            <p:custDataLst>
              <p:tags r:id="rId2"/>
            </p:custDataLst>
          </p:nvPr>
        </p:nvSpPr>
        <p:spPr/>
        <p:txBody>
          <a:bodyPr/>
          <a:lstStyle/>
          <a:p>
            <a:r>
              <a:rPr lang="en-US" dirty="0" err="1" smtClean="0"/>
              <a:t>Harappan</a:t>
            </a:r>
            <a:r>
              <a:rPr lang="en-US" dirty="0" smtClean="0"/>
              <a:t> Civilization</a:t>
            </a:r>
            <a:endParaRPr lang="en-US" dirty="0"/>
          </a:p>
        </p:txBody>
      </p:sp>
      <p:sp>
        <p:nvSpPr>
          <p:cNvPr id="3" name="Content Placeholder 2"/>
          <p:cNvSpPr>
            <a:spLocks noGrp="1"/>
          </p:cNvSpPr>
          <p:nvPr>
            <p:ph sz="half" idx="1"/>
            <p:custDataLst>
              <p:tags r:id="rId3"/>
            </p:custDataLst>
          </p:nvPr>
        </p:nvSpPr>
        <p:spPr/>
        <p:txBody>
          <a:bodyPr>
            <a:normAutofit fontScale="92500"/>
          </a:bodyPr>
          <a:lstStyle/>
          <a:p>
            <a:pPr marL="228600" indent="-228600" defTabSz="228600">
              <a:buClr>
                <a:srgbClr val="007DC3"/>
              </a:buClr>
              <a:buSzPct val="100000"/>
              <a:buFont typeface="Arial"/>
              <a:buChar char="•"/>
            </a:pPr>
            <a:r>
              <a:rPr lang="en-US" dirty="0" smtClean="0"/>
              <a:t>Planned </a:t>
            </a:r>
            <a:r>
              <a:rPr lang="en-US" dirty="0" smtClean="0"/>
              <a:t>Cities</a:t>
            </a:r>
          </a:p>
          <a:p>
            <a:pPr marL="685800" lvl="1" indent="-228600" defTabSz="228600">
              <a:buClr>
                <a:srgbClr val="007DC3"/>
              </a:buClr>
              <a:buSzPct val="100000"/>
              <a:buFont typeface="MetaNormalLF-Roman"/>
              <a:buChar char="–"/>
            </a:pPr>
            <a:r>
              <a:rPr lang="en-US" sz="2200" dirty="0" smtClean="0"/>
              <a:t>North-South </a:t>
            </a:r>
            <a:r>
              <a:rPr lang="en-US" sz="2200" dirty="0" smtClean="0"/>
              <a:t>streets</a:t>
            </a:r>
          </a:p>
          <a:p>
            <a:pPr marL="685800" lvl="1" indent="-228600" defTabSz="228600">
              <a:buClr>
                <a:srgbClr val="007DC3"/>
              </a:buClr>
              <a:buSzPct val="100000"/>
              <a:buFont typeface="MetaNormalLF-Roman"/>
              <a:buChar char="–"/>
            </a:pPr>
            <a:r>
              <a:rPr lang="en-US" sz="2200" dirty="0" smtClean="0"/>
              <a:t>Typically west of a river </a:t>
            </a:r>
          </a:p>
          <a:p>
            <a:pPr marL="685800" lvl="1" indent="-228600" defTabSz="228600">
              <a:buClr>
                <a:srgbClr val="007DC3"/>
              </a:buClr>
              <a:buSzPct val="100000"/>
              <a:buFont typeface="MetaNormalLF-Roman"/>
              <a:buChar char="–"/>
            </a:pPr>
            <a:r>
              <a:rPr lang="en-US" sz="2200" dirty="0" smtClean="0"/>
              <a:t>Followed </a:t>
            </a:r>
            <a:r>
              <a:rPr lang="en-US" sz="2200" dirty="0" err="1" smtClean="0"/>
              <a:t>Stapatya</a:t>
            </a:r>
            <a:r>
              <a:rPr lang="en-US" sz="2200" dirty="0" smtClean="0"/>
              <a:t> Veda</a:t>
            </a:r>
          </a:p>
          <a:p>
            <a:pPr marL="228600" indent="-228600" defTabSz="228600">
              <a:buClr>
                <a:srgbClr val="007DC3"/>
              </a:buClr>
              <a:buSzPct val="100000"/>
              <a:buFont typeface="Arial"/>
              <a:buChar char="•"/>
            </a:pPr>
            <a:r>
              <a:rPr lang="en-US" dirty="0" smtClean="0"/>
              <a:t>Houses according to </a:t>
            </a:r>
            <a:r>
              <a:rPr lang="en-US" dirty="0" err="1" smtClean="0"/>
              <a:t>Vastu</a:t>
            </a:r>
            <a:endParaRPr lang="en-US" dirty="0" smtClean="0"/>
          </a:p>
          <a:p>
            <a:pPr marL="685800" lvl="1" indent="-228600" defTabSz="228600">
              <a:buClr>
                <a:srgbClr val="007DC3"/>
              </a:buClr>
              <a:buSzPct val="100000"/>
              <a:buFont typeface="MetaNormalLF-Roman"/>
              <a:buChar char="–"/>
            </a:pPr>
            <a:r>
              <a:rPr lang="en-US" sz="2200" dirty="0" smtClean="0"/>
              <a:t>Doors faced East</a:t>
            </a:r>
            <a:endParaRPr lang="en-US" sz="2200" dirty="0" smtClean="0"/>
          </a:p>
          <a:p>
            <a:pPr marL="685800" lvl="1" indent="-228600" defTabSz="228600">
              <a:buClr>
                <a:srgbClr val="007DC3"/>
              </a:buClr>
              <a:buSzPct val="100000"/>
              <a:buFont typeface="MetaNormalLF-Roman"/>
              <a:buChar char="–"/>
            </a:pPr>
            <a:r>
              <a:rPr lang="en-US" sz="2200" dirty="0" smtClean="0"/>
              <a:t>Bathrooms </a:t>
            </a:r>
            <a:r>
              <a:rPr lang="en-US" sz="2200" dirty="0" smtClean="0"/>
              <a:t>and a kitchen</a:t>
            </a:r>
          </a:p>
          <a:p>
            <a:pPr marL="685800" lvl="1" indent="-228600" defTabSz="228600">
              <a:buClr>
                <a:srgbClr val="007DC3"/>
              </a:buClr>
              <a:buSzPct val="100000"/>
              <a:buFont typeface="MetaNormalLF-Roman"/>
              <a:buChar char="–"/>
            </a:pPr>
            <a:r>
              <a:rPr lang="en-US" sz="2200" dirty="0" smtClean="0"/>
              <a:t>Under-street sewers</a:t>
            </a:r>
            <a:endParaRPr lang="en-US" sz="2200" dirty="0" smtClean="0"/>
          </a:p>
          <a:p>
            <a:pPr marL="228600" indent="-228600" defTabSz="228600">
              <a:buClr>
                <a:srgbClr val="007DC3"/>
              </a:buClr>
              <a:buSzPct val="100000"/>
              <a:buFont typeface="Arial"/>
              <a:buChar char="•"/>
            </a:pPr>
            <a:r>
              <a:rPr lang="en-US" dirty="0" smtClean="0"/>
              <a:t>Water conservation using check-dams</a:t>
            </a:r>
            <a:endParaRPr lang="en-US" dirty="0" smtClean="0"/>
          </a:p>
          <a:p>
            <a:pPr marL="228600" indent="-228600" defTabSz="228600">
              <a:buClr>
                <a:srgbClr val="007DC3"/>
              </a:buClr>
              <a:buSzPct val="100000"/>
              <a:buFont typeface="Arial"/>
              <a:buChar char="•"/>
            </a:pPr>
            <a:r>
              <a:rPr lang="en-US" dirty="0" smtClean="0"/>
              <a:t>Yoga</a:t>
            </a:r>
            <a:endParaRPr lang="en-US" dirty="0" smtClean="0"/>
          </a:p>
        </p:txBody>
      </p:sp>
      <p:pic>
        <p:nvPicPr>
          <p:cNvPr id="7" name="Content Placeholder 6"/>
          <p:cNvPicPr>
            <a:picLocks noGrp="1" noChangeAspect="1"/>
          </p:cNvPicPr>
          <p:nvPr>
            <p:ph sz="half" idx="2"/>
            <p:custDataLst>
              <p:tags r:id="rId4"/>
            </p:custDataLst>
          </p:nvPr>
        </p:nvPicPr>
        <p:blipFill>
          <a:blip r:embed="rId9" cstate="print">
            <a:extLst>
              <a:ext uri="{28A0092B-C50C-407E-A947-70E740481C1C}">
                <a14:useLocalDpi xmlns="" xmlns:a14="http://schemas.microsoft.com/office/drawing/2010/main" val="0"/>
              </a:ext>
            </a:extLst>
          </a:blip>
          <a:stretch>
            <a:fillRect/>
          </a:stretch>
        </p:blipFill>
        <p:spPr>
          <a:xfrm>
            <a:off x="4681537" y="1790700"/>
            <a:ext cx="3971925" cy="2857500"/>
          </a:xfrm>
        </p:spPr>
      </p:pic>
      <p:pic>
        <p:nvPicPr>
          <p:cNvPr id="4" name="Picture 3"/>
          <p:cNvPicPr>
            <a:picLocks noChangeAspect="1"/>
          </p:cNvPicPr>
          <p:nvPr>
            <p:custDataLst>
              <p:tags r:id="rId5"/>
            </p:custDataLst>
          </p:nvPr>
        </p:nvPicPr>
        <p:blipFill>
          <a:blip r:embed="rId10" cstate="print">
            <a:extLst>
              <a:ext uri="{28A0092B-C50C-407E-A947-70E740481C1C}">
                <a14:useLocalDpi xmlns="" xmlns:a14="http://schemas.microsoft.com/office/drawing/2010/main" val="0"/>
              </a:ext>
            </a:extLst>
          </a:blip>
          <a:stretch>
            <a:fillRect/>
          </a:stretch>
        </p:blipFill>
        <p:spPr>
          <a:xfrm>
            <a:off x="5867400" y="4572000"/>
            <a:ext cx="1828800" cy="1775598"/>
          </a:xfrm>
          <a:prstGeom prst="rect">
            <a:avLst/>
          </a:prstGeom>
        </p:spPr>
      </p:pic>
    </p:spTree>
    <p:extLst>
      <p:ext uri="{BB962C8B-B14F-4D97-AF65-F5344CB8AC3E}">
        <p14:creationId xmlns="" xmlns:p14="http://schemas.microsoft.com/office/powerpoint/2010/main" val="29989646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Gulf of </a:t>
            </a:r>
            <a:r>
              <a:rPr lang="en-US" dirty="0" err="1" smtClean="0"/>
              <a:t>Khambhat</a:t>
            </a:r>
            <a:r>
              <a:rPr lang="en-US" dirty="0" smtClean="0"/>
              <a:t> findings</a:t>
            </a:r>
            <a:endParaRPr lang="en-US" dirty="0"/>
          </a:p>
        </p:txBody>
      </p:sp>
      <p:sp>
        <p:nvSpPr>
          <p:cNvPr id="3" name="Content Placeholder 2"/>
          <p:cNvSpPr>
            <a:spLocks noGrp="1"/>
          </p:cNvSpPr>
          <p:nvPr>
            <p:ph sz="half" idx="1"/>
          </p:nvPr>
        </p:nvSpPr>
        <p:spPr/>
        <p:txBody>
          <a:bodyPr anchor="ctr"/>
          <a:lstStyle/>
          <a:p>
            <a:r>
              <a:rPr lang="en-US" dirty="0" smtClean="0"/>
              <a:t>Estimates place city around 11,000 BC</a:t>
            </a:r>
          </a:p>
          <a:p>
            <a:r>
              <a:rPr lang="en-US" dirty="0" smtClean="0"/>
              <a:t>5 miles x 2 miles</a:t>
            </a:r>
          </a:p>
          <a:p>
            <a:r>
              <a:rPr lang="en-US" dirty="0" smtClean="0"/>
              <a:t>Human presence as far back as 29,000 BC</a:t>
            </a:r>
          </a:p>
        </p:txBody>
      </p:sp>
      <p:pic>
        <p:nvPicPr>
          <p:cNvPr id="5" name="Content Placeholder 4" descr="Gujarat_Gulfs.jpg"/>
          <p:cNvPicPr>
            <a:picLocks noGrp="1" noChangeAspect="1"/>
          </p:cNvPicPr>
          <p:nvPr>
            <p:ph sz="half" idx="2"/>
          </p:nvPr>
        </p:nvPicPr>
        <p:blipFill>
          <a:blip r:embed="rId3" cstate="print"/>
          <a:stretch>
            <a:fillRect/>
          </a:stretch>
        </p:blipFill>
        <p:spPr>
          <a:xfrm>
            <a:off x="4267200" y="2667000"/>
            <a:ext cx="4775055" cy="3124200"/>
          </a:xfrm>
        </p:spPr>
      </p:pic>
    </p:spTree>
    <p:extLst>
      <p:ext uri="{BB962C8B-B14F-4D97-AF65-F5344CB8AC3E}">
        <p14:creationId xmlns="" xmlns:p14="http://schemas.microsoft.com/office/powerpoint/2010/main" val="3891309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Astronomical Basis</a:t>
            </a:r>
            <a:endParaRPr lang="en-US" dirty="0"/>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 xmlns:p14="http://schemas.microsoft.com/office/powerpoint/2010/main" val="24763914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Key Terms &amp; Definitions</a:t>
            </a:r>
            <a:endParaRPr lang="en-US" dirty="0"/>
          </a:p>
        </p:txBody>
      </p:sp>
      <p:grpSp>
        <p:nvGrpSpPr>
          <p:cNvPr id="22" name="Group 21"/>
          <p:cNvGrpSpPr/>
          <p:nvPr/>
        </p:nvGrpSpPr>
        <p:grpSpPr>
          <a:xfrm>
            <a:off x="533400" y="1905000"/>
            <a:ext cx="8301765" cy="628650"/>
            <a:chOff x="533400" y="1905000"/>
            <a:chExt cx="8301765" cy="628650"/>
          </a:xfrm>
        </p:grpSpPr>
        <p:sp>
          <p:nvSpPr>
            <p:cNvPr id="5" name="Rectangle 4"/>
            <p:cNvSpPr/>
            <p:nvPr/>
          </p:nvSpPr>
          <p:spPr>
            <a:xfrm>
              <a:off x="533400" y="1905000"/>
              <a:ext cx="1600200" cy="6286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Equinox</a:t>
              </a:r>
            </a:p>
          </p:txBody>
        </p:sp>
        <p:sp>
          <p:nvSpPr>
            <p:cNvPr id="10" name="TextBox 9"/>
            <p:cNvSpPr txBox="1"/>
            <p:nvPr/>
          </p:nvSpPr>
          <p:spPr>
            <a:xfrm>
              <a:off x="2286000" y="1905000"/>
              <a:ext cx="6549165" cy="369332"/>
            </a:xfrm>
            <a:prstGeom prst="rect">
              <a:avLst/>
            </a:prstGeom>
            <a:noFill/>
          </p:spPr>
          <p:txBody>
            <a:bodyPr wrap="none" rtlCol="0">
              <a:spAutoFit/>
            </a:bodyPr>
            <a:lstStyle/>
            <a:p>
              <a:r>
                <a:rPr lang="en-US" dirty="0" smtClean="0"/>
                <a:t>Point in the year when day and night time are equal (12 hrs each)</a:t>
              </a:r>
              <a:endParaRPr lang="en-US" dirty="0"/>
            </a:p>
          </p:txBody>
        </p:sp>
      </p:grpSp>
      <p:grpSp>
        <p:nvGrpSpPr>
          <p:cNvPr id="23" name="Group 22"/>
          <p:cNvGrpSpPr/>
          <p:nvPr/>
        </p:nvGrpSpPr>
        <p:grpSpPr>
          <a:xfrm>
            <a:off x="533400" y="2791509"/>
            <a:ext cx="8229600" cy="646331"/>
            <a:chOff x="533400" y="2800350"/>
            <a:chExt cx="8229600" cy="646331"/>
          </a:xfrm>
        </p:grpSpPr>
        <p:sp>
          <p:nvSpPr>
            <p:cNvPr id="6" name="Rectangle 5"/>
            <p:cNvSpPr/>
            <p:nvPr/>
          </p:nvSpPr>
          <p:spPr>
            <a:xfrm>
              <a:off x="533400" y="2800350"/>
              <a:ext cx="1600200" cy="6286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Tropical Year</a:t>
              </a:r>
              <a:endParaRPr lang="en-US" dirty="0"/>
            </a:p>
          </p:txBody>
        </p:sp>
        <p:sp>
          <p:nvSpPr>
            <p:cNvPr id="11" name="TextBox 10"/>
            <p:cNvSpPr txBox="1"/>
            <p:nvPr/>
          </p:nvSpPr>
          <p:spPr>
            <a:xfrm>
              <a:off x="2286000" y="2800350"/>
              <a:ext cx="6477000" cy="646331"/>
            </a:xfrm>
            <a:prstGeom prst="rect">
              <a:avLst/>
            </a:prstGeom>
            <a:noFill/>
          </p:spPr>
          <p:txBody>
            <a:bodyPr wrap="square" rtlCol="0">
              <a:spAutoFit/>
            </a:bodyPr>
            <a:lstStyle/>
            <a:p>
              <a:r>
                <a:rPr lang="en-US" dirty="0" smtClean="0"/>
                <a:t>Time for the sun to return to the same position in the cycle of seasons </a:t>
              </a:r>
              <a:r>
                <a:rPr lang="en-US" dirty="0" smtClean="0"/>
                <a:t>i.e.</a:t>
              </a:r>
              <a:r>
                <a:rPr lang="en-US" dirty="0" smtClean="0"/>
                <a:t>, </a:t>
              </a:r>
              <a:r>
                <a:rPr lang="en-US" dirty="0" smtClean="0"/>
                <a:t>the time between equinoxes</a:t>
              </a:r>
              <a:endParaRPr lang="en-US" dirty="0"/>
            </a:p>
          </p:txBody>
        </p:sp>
      </p:grpSp>
      <p:grpSp>
        <p:nvGrpSpPr>
          <p:cNvPr id="24" name="Group 23"/>
          <p:cNvGrpSpPr/>
          <p:nvPr/>
        </p:nvGrpSpPr>
        <p:grpSpPr>
          <a:xfrm>
            <a:off x="533400" y="3695699"/>
            <a:ext cx="8229600" cy="628650"/>
            <a:chOff x="533400" y="3695700"/>
            <a:chExt cx="8229600" cy="628650"/>
          </a:xfrm>
        </p:grpSpPr>
        <p:sp>
          <p:nvSpPr>
            <p:cNvPr id="7" name="Rectangle 6"/>
            <p:cNvSpPr/>
            <p:nvPr/>
          </p:nvSpPr>
          <p:spPr>
            <a:xfrm>
              <a:off x="533400" y="3695700"/>
              <a:ext cx="1600200" cy="6286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Precession</a:t>
              </a:r>
            </a:p>
          </p:txBody>
        </p:sp>
        <p:sp>
          <p:nvSpPr>
            <p:cNvPr id="12" name="TextBox 11"/>
            <p:cNvSpPr txBox="1"/>
            <p:nvPr/>
          </p:nvSpPr>
          <p:spPr>
            <a:xfrm>
              <a:off x="2286000" y="3771900"/>
              <a:ext cx="6477000" cy="369332"/>
            </a:xfrm>
            <a:prstGeom prst="rect">
              <a:avLst/>
            </a:prstGeom>
            <a:noFill/>
          </p:spPr>
          <p:txBody>
            <a:bodyPr wrap="square" rtlCol="0">
              <a:spAutoFit/>
            </a:bodyPr>
            <a:lstStyle/>
            <a:p>
              <a:r>
                <a:rPr lang="en-US" dirty="0" smtClean="0"/>
                <a:t>Wobble of a earth as it spins about its axis</a:t>
              </a:r>
              <a:endParaRPr lang="en-US" dirty="0"/>
            </a:p>
          </p:txBody>
        </p:sp>
      </p:grpSp>
      <p:grpSp>
        <p:nvGrpSpPr>
          <p:cNvPr id="25" name="Group 24"/>
          <p:cNvGrpSpPr/>
          <p:nvPr/>
        </p:nvGrpSpPr>
        <p:grpSpPr>
          <a:xfrm>
            <a:off x="533400" y="4582208"/>
            <a:ext cx="8229600" cy="646331"/>
            <a:chOff x="533400" y="4591050"/>
            <a:chExt cx="8229600" cy="646331"/>
          </a:xfrm>
        </p:grpSpPr>
        <p:sp>
          <p:nvSpPr>
            <p:cNvPr id="8" name="Rectangle 7"/>
            <p:cNvSpPr/>
            <p:nvPr/>
          </p:nvSpPr>
          <p:spPr>
            <a:xfrm>
              <a:off x="533400" y="4591050"/>
              <a:ext cx="1600200" cy="6286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Proper Motion</a:t>
              </a:r>
              <a:endParaRPr lang="en-US" dirty="0"/>
            </a:p>
          </p:txBody>
        </p:sp>
        <p:sp>
          <p:nvSpPr>
            <p:cNvPr id="13" name="TextBox 12"/>
            <p:cNvSpPr txBox="1"/>
            <p:nvPr/>
          </p:nvSpPr>
          <p:spPr>
            <a:xfrm>
              <a:off x="2286000" y="4591050"/>
              <a:ext cx="6477000" cy="646331"/>
            </a:xfrm>
            <a:prstGeom prst="rect">
              <a:avLst/>
            </a:prstGeom>
            <a:noFill/>
          </p:spPr>
          <p:txBody>
            <a:bodyPr wrap="square" rtlCol="0">
              <a:spAutoFit/>
            </a:bodyPr>
            <a:lstStyle/>
            <a:p>
              <a:r>
                <a:rPr lang="en-US" dirty="0" smtClean="0"/>
                <a:t>Movement of a star across the night sky relative to other stars in its vicinity</a:t>
              </a:r>
              <a:endParaRPr lang="en-US" dirty="0"/>
            </a:p>
          </p:txBody>
        </p:sp>
      </p:grpSp>
      <p:grpSp>
        <p:nvGrpSpPr>
          <p:cNvPr id="26" name="Group 25"/>
          <p:cNvGrpSpPr/>
          <p:nvPr/>
        </p:nvGrpSpPr>
        <p:grpSpPr>
          <a:xfrm>
            <a:off x="533400" y="5486400"/>
            <a:ext cx="8229600" cy="628650"/>
            <a:chOff x="533400" y="5486400"/>
            <a:chExt cx="8229600" cy="628650"/>
          </a:xfrm>
        </p:grpSpPr>
        <p:sp>
          <p:nvSpPr>
            <p:cNvPr id="9" name="Rectangle 8"/>
            <p:cNvSpPr/>
            <p:nvPr/>
          </p:nvSpPr>
          <p:spPr>
            <a:xfrm>
              <a:off x="533400" y="5486400"/>
              <a:ext cx="1600200" cy="6286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Perihelion</a:t>
              </a:r>
              <a:endParaRPr lang="en-US" dirty="0"/>
            </a:p>
          </p:txBody>
        </p:sp>
        <p:sp>
          <p:nvSpPr>
            <p:cNvPr id="14" name="TextBox 13"/>
            <p:cNvSpPr txBox="1"/>
            <p:nvPr/>
          </p:nvSpPr>
          <p:spPr>
            <a:xfrm>
              <a:off x="2286000" y="5486400"/>
              <a:ext cx="6477000" cy="369332"/>
            </a:xfrm>
            <a:prstGeom prst="rect">
              <a:avLst/>
            </a:prstGeom>
            <a:noFill/>
          </p:spPr>
          <p:txBody>
            <a:bodyPr wrap="square" rtlCol="0">
              <a:spAutoFit/>
            </a:bodyPr>
            <a:lstStyle/>
            <a:p>
              <a:r>
                <a:rPr lang="en-US" dirty="0" smtClean="0"/>
                <a:t>Point of closest approach between the Earth and the Sun</a:t>
              </a:r>
              <a:endParaRPr lang="en-US" dirty="0"/>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Assumptions</a:t>
            </a:r>
            <a:endParaRPr lang="en-US" dirty="0"/>
          </a:p>
        </p:txBody>
      </p:sp>
      <p:sp>
        <p:nvSpPr>
          <p:cNvPr id="5" name="Content Placeholder 4"/>
          <p:cNvSpPr>
            <a:spLocks noGrp="1"/>
          </p:cNvSpPr>
          <p:nvPr>
            <p:ph sz="half" idx="1"/>
          </p:nvPr>
        </p:nvSpPr>
        <p:spPr/>
        <p:txBody>
          <a:bodyPr>
            <a:normAutofit/>
          </a:bodyPr>
          <a:lstStyle/>
          <a:p>
            <a:pPr marL="228600" indent="-228600" defTabSz="228600">
              <a:buClr>
                <a:srgbClr val="007DC3"/>
              </a:buClr>
              <a:buSzPct val="100000"/>
              <a:buFont typeface="Arial"/>
              <a:buChar char="•"/>
            </a:pPr>
            <a:r>
              <a:rPr lang="en-US" dirty="0" smtClean="0"/>
              <a:t>Naked eye observations </a:t>
            </a:r>
            <a:r>
              <a:rPr lang="en-US" dirty="0" smtClean="0"/>
              <a:t>accurate </a:t>
            </a:r>
            <a:r>
              <a:rPr lang="en-US" dirty="0" smtClean="0"/>
              <a:t>to 1/6°</a:t>
            </a:r>
          </a:p>
          <a:p>
            <a:pPr marL="228600" indent="-228600" defTabSz="228600">
              <a:buClr>
                <a:srgbClr val="007DC3"/>
              </a:buClr>
              <a:buSzPct val="100000"/>
              <a:buFont typeface="Arial"/>
              <a:buChar char="•"/>
            </a:pPr>
            <a:endParaRPr lang="en-US" dirty="0" smtClean="0"/>
          </a:p>
          <a:p>
            <a:pPr marL="228600" indent="-228600" defTabSz="228600">
              <a:buClr>
                <a:srgbClr val="007DC3"/>
              </a:buClr>
              <a:buSzPct val="100000"/>
              <a:buFont typeface="Arial"/>
              <a:buChar char="•"/>
            </a:pPr>
            <a:r>
              <a:rPr lang="en-US" dirty="0" smtClean="0"/>
              <a:t>Continuous </a:t>
            </a:r>
            <a:r>
              <a:rPr lang="en-US" dirty="0" smtClean="0"/>
              <a:t>observation over </a:t>
            </a:r>
            <a:r>
              <a:rPr lang="en-US" dirty="0" smtClean="0"/>
              <a:t>multiple lifetimes</a:t>
            </a:r>
            <a:endParaRPr lang="en-US" dirty="0" smtClean="0"/>
          </a:p>
          <a:p>
            <a:pPr marL="228600" indent="-228600" defTabSz="228600">
              <a:buClr>
                <a:srgbClr val="007DC3"/>
              </a:buClr>
              <a:buSzPct val="100000"/>
              <a:buFont typeface="Arial"/>
              <a:buChar char="•"/>
            </a:pPr>
            <a:endParaRPr lang="en-US" dirty="0" smtClean="0"/>
          </a:p>
          <a:p>
            <a:pPr marL="228600" indent="-228600" defTabSz="228600">
              <a:buClr>
                <a:srgbClr val="007DC3"/>
              </a:buClr>
              <a:buSzPct val="100000"/>
              <a:buFont typeface="Arial"/>
              <a:buChar char="•"/>
            </a:pPr>
            <a:r>
              <a:rPr lang="en-US" dirty="0" smtClean="0"/>
              <a:t>Multi-generational record keeping</a:t>
            </a:r>
            <a:endParaRPr lang="en-US" dirty="0" smtClean="0"/>
          </a:p>
          <a:p>
            <a:pPr marL="228600" indent="-228600" defTabSz="228600">
              <a:buClr>
                <a:srgbClr val="007DC3"/>
              </a:buClr>
              <a:buSzPct val="100000"/>
              <a:buFont typeface="Arial"/>
              <a:buChar char="•"/>
            </a:pPr>
            <a:endParaRPr lang="en-US" dirty="0" smtClean="0"/>
          </a:p>
          <a:p>
            <a:pPr marL="228600" indent="-228600" defTabSz="228600">
              <a:buClr>
                <a:srgbClr val="007DC3"/>
              </a:buClr>
              <a:buSzPct val="100000"/>
              <a:buFont typeface="Arial"/>
              <a:buChar char="•"/>
            </a:pPr>
            <a:endParaRPr lang="en-US" dirty="0" smtClean="0"/>
          </a:p>
          <a:p>
            <a:pPr marL="228600" indent="-228600" defTabSz="228600">
              <a:buClr>
                <a:srgbClr val="007DC3"/>
              </a:buClr>
              <a:buSzPct val="100000"/>
              <a:buFont typeface="Arial"/>
              <a:buChar char="•"/>
            </a:pPr>
            <a:endParaRPr lang="en-US" sz="2200" dirty="0" smtClean="0"/>
          </a:p>
        </p:txBody>
      </p:sp>
      <p:pic>
        <p:nvPicPr>
          <p:cNvPr id="6" name="Picture 5"/>
          <p:cNvPicPr>
            <a:picLocks noChangeAspect="1"/>
          </p:cNvPicPr>
          <p:nvPr/>
        </p:nvPicPr>
        <p:blipFill rotWithShape="1">
          <a:blip r:embed="rId3" cstate="print">
            <a:extLst>
              <a:ext uri="{28A0092B-C50C-407E-A947-70E740481C1C}">
                <a14:useLocalDpi xmlns="" xmlns:a14="http://schemas.microsoft.com/office/drawing/2010/main" val="0"/>
              </a:ext>
            </a:extLst>
          </a:blip>
          <a:srcRect l="48214" t="24138"/>
          <a:stretch/>
        </p:blipFill>
        <p:spPr>
          <a:xfrm>
            <a:off x="4408714" y="1894620"/>
            <a:ext cx="4735286" cy="4438479"/>
          </a:xfrm>
          <a:prstGeom prst="rect">
            <a:avLst/>
          </a:prstGeom>
        </p:spPr>
      </p:pic>
    </p:spTree>
    <p:extLst>
      <p:ext uri="{BB962C8B-B14F-4D97-AF65-F5344CB8AC3E}">
        <p14:creationId xmlns="" xmlns:p14="http://schemas.microsoft.com/office/powerpoint/2010/main" val="34573464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nvGraphicFramePr>
        <p:xfrm>
          <a:off x="1588" y="1588"/>
          <a:ext cx="1587" cy="1587"/>
        </p:xfrm>
        <a:graphic>
          <a:graphicData uri="http://schemas.openxmlformats.org/presentationml/2006/ole">
            <p:oleObj spid="_x0000_s81921" name="think-cell Slide" r:id="rId15" imgW="270" imgH="270" progId="TCLayout.ActiveDocument.1">
              <p:embed/>
            </p:oleObj>
          </a:graphicData>
        </a:graphic>
      </p:graphicFrame>
      <p:sp>
        <p:nvSpPr>
          <p:cNvPr id="2" name="Title 1"/>
          <p:cNvSpPr>
            <a:spLocks noGrp="1"/>
          </p:cNvSpPr>
          <p:nvPr>
            <p:ph type="title"/>
            <p:custDataLst>
              <p:tags r:id="rId2"/>
            </p:custDataLst>
          </p:nvPr>
        </p:nvSpPr>
        <p:spPr/>
        <p:txBody>
          <a:bodyPr>
            <a:normAutofit/>
          </a:bodyPr>
          <a:lstStyle/>
          <a:p>
            <a:r>
              <a:rPr lang="en-US" dirty="0" smtClean="0"/>
              <a:t>Tropical Year</a:t>
            </a:r>
            <a:endParaRPr lang="en-US" dirty="0"/>
          </a:p>
        </p:txBody>
      </p:sp>
      <p:pic>
        <p:nvPicPr>
          <p:cNvPr id="4" name="Picture 3"/>
          <p:cNvPicPr>
            <a:picLocks noChangeAspect="1"/>
          </p:cNvPicPr>
          <p:nvPr>
            <p:custDataLst>
              <p:tags r:id="rId3"/>
            </p:custDataLst>
          </p:nvPr>
        </p:nvPicPr>
        <p:blipFill>
          <a:blip r:embed="rId16" cstate="print">
            <a:extLst>
              <a:ext uri="{28A0092B-C50C-407E-A947-70E740481C1C}">
                <a14:useLocalDpi xmlns:a14="http://schemas.microsoft.com/office/drawing/2010/main" xmlns="" val="0"/>
              </a:ext>
            </a:extLst>
          </a:blip>
          <a:stretch>
            <a:fillRect/>
          </a:stretch>
        </p:blipFill>
        <p:spPr>
          <a:xfrm>
            <a:off x="381000" y="1967133"/>
            <a:ext cx="6188495" cy="2819400"/>
          </a:xfrm>
          <a:prstGeom prst="rect">
            <a:avLst/>
          </a:prstGeom>
        </p:spPr>
      </p:pic>
      <p:sp>
        <p:nvSpPr>
          <p:cNvPr id="6" name="Rectangle 5"/>
          <p:cNvSpPr/>
          <p:nvPr>
            <p:custDataLst>
              <p:tags r:id="rId4"/>
            </p:custDataLst>
          </p:nvPr>
        </p:nvSpPr>
        <p:spPr>
          <a:xfrm>
            <a:off x="2819400" y="2514599"/>
            <a:ext cx="1752600" cy="5050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custDataLst>
              <p:tags r:id="rId5"/>
            </p:custDataLst>
          </p:nvPr>
        </p:nvSpPr>
        <p:spPr>
          <a:xfrm>
            <a:off x="4931734" y="2262965"/>
            <a:ext cx="544033"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custDataLst>
              <p:tags r:id="rId6"/>
            </p:custDataLst>
          </p:nvPr>
        </p:nvSpPr>
        <p:spPr>
          <a:xfrm>
            <a:off x="4789967" y="2133600"/>
            <a:ext cx="544033"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custDataLst>
              <p:tags r:id="rId7"/>
            </p:custDataLst>
          </p:nvPr>
        </p:nvSpPr>
        <p:spPr>
          <a:xfrm>
            <a:off x="4451499" y="2548268"/>
            <a:ext cx="283534" cy="2498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custDataLst>
              <p:tags r:id="rId8"/>
            </p:custDataLst>
          </p:nvPr>
        </p:nvSpPr>
        <p:spPr>
          <a:xfrm>
            <a:off x="4518835" y="2645734"/>
            <a:ext cx="283534" cy="2498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custDataLst>
              <p:tags r:id="rId9"/>
            </p:custDataLst>
          </p:nvPr>
        </p:nvSpPr>
        <p:spPr>
          <a:xfrm>
            <a:off x="4921101" y="2199167"/>
            <a:ext cx="544033"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custDataLst>
              <p:tags r:id="rId10"/>
            </p:custDataLst>
          </p:nvPr>
        </p:nvSpPr>
        <p:spPr>
          <a:xfrm>
            <a:off x="4561367" y="2656367"/>
            <a:ext cx="283534" cy="2498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custDataLst>
              <p:tags r:id="rId11"/>
            </p:custDataLst>
          </p:nvPr>
        </p:nvSpPr>
        <p:spPr>
          <a:xfrm>
            <a:off x="571500" y="4800600"/>
            <a:ext cx="8001000" cy="15240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defTabSz="228600">
              <a:buClr>
                <a:srgbClr val="FFFFFF"/>
              </a:buClr>
              <a:buSzPct val="100000"/>
              <a:buFont typeface="Arial"/>
              <a:buChar char="•"/>
            </a:pPr>
            <a:r>
              <a:rPr lang="en-US" sz="2400" dirty="0" err="1" smtClean="0"/>
              <a:t>Suryasiddhanta</a:t>
            </a:r>
            <a:r>
              <a:rPr lang="en-US" sz="2400" dirty="0" smtClean="0"/>
              <a:t>: 365.2435374 days</a:t>
            </a:r>
          </a:p>
          <a:p>
            <a:pPr marL="228600" indent="-228600" defTabSz="228600">
              <a:buClr>
                <a:srgbClr val="FFFFFF"/>
              </a:buClr>
              <a:buSzPct val="100000"/>
              <a:buFont typeface="Arial"/>
              <a:buChar char="•"/>
            </a:pPr>
            <a:r>
              <a:rPr lang="en-US" sz="2400" dirty="0" smtClean="0"/>
              <a:t>Modern Science: 365.2421897 days (in 2000)</a:t>
            </a:r>
          </a:p>
          <a:p>
            <a:pPr marL="228600" indent="-228600" defTabSz="228600">
              <a:buClr>
                <a:srgbClr val="FFFFFF"/>
              </a:buClr>
              <a:buSzPct val="100000"/>
              <a:buFont typeface="Arial"/>
              <a:buChar char="•"/>
            </a:pPr>
            <a:r>
              <a:rPr lang="en-US" sz="2400" dirty="0" smtClean="0"/>
              <a:t>Difference: 1 min, 54.44128 seconds</a:t>
            </a:r>
          </a:p>
          <a:p>
            <a:pPr marL="228600" indent="-228600" defTabSz="228600">
              <a:buClr>
                <a:srgbClr val="FFFFFF"/>
              </a:buClr>
              <a:buSzPct val="100000"/>
              <a:buFont typeface="Arial"/>
              <a:buChar char="•"/>
            </a:pPr>
            <a:r>
              <a:rPr lang="en-US" sz="2400" dirty="0" smtClean="0"/>
              <a:t>Observe time required: 10,000 years</a:t>
            </a:r>
          </a:p>
        </p:txBody>
      </p:sp>
      <p:sp>
        <p:nvSpPr>
          <p:cNvPr id="5" name="Content Placeholder 2"/>
          <p:cNvSpPr txBox="1">
            <a:spLocks/>
          </p:cNvSpPr>
          <p:nvPr>
            <p:custDataLst>
              <p:tags r:id="rId12"/>
            </p:custDataLst>
          </p:nvPr>
        </p:nvSpPr>
        <p:spPr>
          <a:xfrm>
            <a:off x="5105400" y="1967133"/>
            <a:ext cx="3962400" cy="1690467"/>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dirty="0" smtClean="0"/>
              <a:t>Tropical year: Interval between </a:t>
            </a:r>
            <a:r>
              <a:rPr lang="en-US" dirty="0" smtClean="0"/>
              <a:t>two equinoxes</a:t>
            </a:r>
            <a:endParaRPr lang="en-US" dirty="0" smtClean="0"/>
          </a:p>
          <a:p>
            <a:r>
              <a:rPr lang="en-US" dirty="0" smtClean="0"/>
              <a:t>“Solar Year”</a:t>
            </a:r>
          </a:p>
        </p:txBody>
      </p:sp>
    </p:spTree>
    <p:extLst>
      <p:ext uri="{BB962C8B-B14F-4D97-AF65-F5344CB8AC3E}">
        <p14:creationId xmlns:p14="http://schemas.microsoft.com/office/powerpoint/2010/main" xmlns="" val="34674912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 </a:t>
            </a:r>
            <a:r>
              <a:rPr lang="en-US" dirty="0"/>
              <a:t>your </a:t>
            </a:r>
            <a:r>
              <a:rPr lang="en-US" dirty="0" smtClean="0"/>
              <a:t>past</a:t>
            </a:r>
            <a:endParaRPr lang="en-US" dirty="0"/>
          </a:p>
        </p:txBody>
      </p:sp>
      <p:sp>
        <p:nvSpPr>
          <p:cNvPr id="3" name="Content Placeholder 2"/>
          <p:cNvSpPr>
            <a:spLocks noGrp="1"/>
          </p:cNvSpPr>
          <p:nvPr>
            <p:ph idx="1"/>
          </p:nvPr>
        </p:nvSpPr>
        <p:spPr/>
        <p:txBody>
          <a:bodyPr/>
          <a:lstStyle/>
          <a:p>
            <a:endParaRPr lang="en-US" dirty="0" smtClean="0"/>
          </a:p>
          <a:p>
            <a:r>
              <a:rPr lang="en-US" dirty="0" smtClean="0"/>
              <a:t>The </a:t>
            </a:r>
            <a:r>
              <a:rPr lang="en-US" dirty="0"/>
              <a:t>past and present are </a:t>
            </a:r>
            <a:r>
              <a:rPr lang="en-US" dirty="0" smtClean="0"/>
              <a:t>the keys to the future</a:t>
            </a:r>
          </a:p>
          <a:p>
            <a:endParaRPr lang="en-US" dirty="0" smtClean="0"/>
          </a:p>
          <a:p>
            <a:r>
              <a:rPr lang="en-US" dirty="0" smtClean="0"/>
              <a:t>The past is the core of your roots and who you are</a:t>
            </a:r>
          </a:p>
          <a:p>
            <a:pPr>
              <a:buNone/>
            </a:pPr>
            <a:endParaRPr lang="en-US" dirty="0" smtClean="0"/>
          </a:p>
          <a:p>
            <a:r>
              <a:rPr lang="en-US" dirty="0" smtClean="0"/>
              <a:t>The </a:t>
            </a:r>
            <a:r>
              <a:rPr lang="en-US" dirty="0" smtClean="0"/>
              <a:t>past </a:t>
            </a:r>
            <a:r>
              <a:rPr lang="en-US" dirty="0"/>
              <a:t>in </a:t>
            </a:r>
            <a:r>
              <a:rPr lang="en-US" dirty="0" smtClean="0"/>
              <a:t>our case, resolves present </a:t>
            </a:r>
            <a:r>
              <a:rPr lang="en-US" dirty="0"/>
              <a:t>day </a:t>
            </a:r>
            <a:r>
              <a:rPr lang="en-US" dirty="0" smtClean="0"/>
              <a:t>confusion</a:t>
            </a:r>
          </a:p>
          <a:p>
            <a:endParaRPr lang="en-US" dirty="0" smtClean="0"/>
          </a:p>
        </p:txBody>
      </p:sp>
    </p:spTree>
    <p:extLst>
      <p:ext uri="{BB962C8B-B14F-4D97-AF65-F5344CB8AC3E}">
        <p14:creationId xmlns:p14="http://schemas.microsoft.com/office/powerpoint/2010/main" xmlns="" val="22865915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p:cNvGraphicFramePr>
          <p:nvPr/>
        </p:nvGraphicFramePr>
        <p:xfrm>
          <a:off x="0" y="0"/>
          <a:ext cx="158750" cy="158750"/>
        </p:xfrm>
        <a:graphic>
          <a:graphicData uri="http://schemas.openxmlformats.org/presentationml/2006/ole">
            <p:oleObj spid="_x0000_s10242" name="think-cell Slide" r:id="rId11" imgW="270" imgH="270" progId="TCLayout.ActiveDocument.1">
              <p:embed/>
            </p:oleObj>
          </a:graphicData>
        </a:graphic>
      </p:graphicFrame>
      <p:graphicFrame>
        <p:nvGraphicFramePr>
          <p:cNvPr id="7" name="Diagram 6"/>
          <p:cNvGraphicFramePr/>
          <p:nvPr>
            <p:custDataLst>
              <p:tags r:id="rId2"/>
            </p:custDataLst>
            <p:extLst>
              <p:ext uri="{D42A27DB-BD31-4B8C-83A1-F6EECF244321}">
                <p14:modId xmlns="" xmlns:p14="http://schemas.microsoft.com/office/powerpoint/2010/main" val="2800219679"/>
              </p:ext>
            </p:extLst>
          </p:nvPr>
        </p:nvGraphicFramePr>
        <p:xfrm>
          <a:off x="76200" y="884311"/>
          <a:ext cx="9220200" cy="5364089"/>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2" name="Title 1"/>
          <p:cNvSpPr>
            <a:spLocks noGrp="1"/>
          </p:cNvSpPr>
          <p:nvPr>
            <p:ph type="title"/>
            <p:custDataLst>
              <p:tags r:id="rId3"/>
            </p:custDataLst>
          </p:nvPr>
        </p:nvSpPr>
        <p:spPr/>
        <p:txBody>
          <a:bodyPr/>
          <a:lstStyle/>
          <a:p>
            <a:r>
              <a:rPr lang="en-US" dirty="0" smtClean="0"/>
              <a:t>Measuring Earth’s Precession</a:t>
            </a:r>
            <a:endParaRPr lang="en-US" dirty="0"/>
          </a:p>
        </p:txBody>
      </p:sp>
      <p:sp>
        <p:nvSpPr>
          <p:cNvPr id="10" name="Rectangle 9"/>
          <p:cNvSpPr/>
          <p:nvPr>
            <p:custDataLst>
              <p:tags r:id="rId4"/>
            </p:custDataLst>
          </p:nvPr>
        </p:nvSpPr>
        <p:spPr>
          <a:xfrm>
            <a:off x="6781800" y="2636911"/>
            <a:ext cx="1828800" cy="461665"/>
          </a:xfrm>
          <a:prstGeom prst="rect">
            <a:avLst/>
          </a:prstGeom>
        </p:spPr>
        <p:txBody>
          <a:bodyPr wrap="square">
            <a:spAutoFit/>
          </a:bodyPr>
          <a:lstStyle/>
          <a:p>
            <a:r>
              <a:rPr lang="en-US" sz="1200" dirty="0" smtClean="0"/>
              <a:t>Surya Siddhanta:0.014</a:t>
            </a:r>
            <a:r>
              <a:rPr lang="en-US" sz="1200" dirty="0" smtClean="0">
                <a:latin typeface="Times New Roman"/>
                <a:cs typeface="Times New Roman"/>
              </a:rPr>
              <a:t>°</a:t>
            </a:r>
            <a:endParaRPr lang="en-US" sz="1200" dirty="0" smtClean="0"/>
          </a:p>
          <a:p>
            <a:r>
              <a:rPr lang="en-US" sz="1200" dirty="0" smtClean="0"/>
              <a:t>Year 1900: 0.013958</a:t>
            </a:r>
            <a:r>
              <a:rPr lang="en-US" sz="1200" dirty="0" smtClean="0">
                <a:latin typeface="Times New Roman"/>
                <a:cs typeface="Times New Roman"/>
              </a:rPr>
              <a:t>°</a:t>
            </a:r>
            <a:endParaRPr lang="en-US" sz="1200" dirty="0" smtClean="0"/>
          </a:p>
        </p:txBody>
      </p:sp>
      <p:sp>
        <p:nvSpPr>
          <p:cNvPr id="14" name="Rectangle 13"/>
          <p:cNvSpPr/>
          <p:nvPr>
            <p:custDataLst>
              <p:tags r:id="rId5"/>
            </p:custDataLst>
          </p:nvPr>
        </p:nvSpPr>
        <p:spPr>
          <a:xfrm>
            <a:off x="1219200" y="4386571"/>
            <a:ext cx="1981200" cy="440185"/>
          </a:xfrm>
          <a:prstGeom prst="rect">
            <a:avLst/>
          </a:prstGeom>
        </p:spPr>
        <p:txBody>
          <a:bodyPr wrap="square">
            <a:spAutoFit/>
          </a:bodyPr>
          <a:lstStyle/>
          <a:p>
            <a:pPr defTabSz="228600">
              <a:lnSpc>
                <a:spcPct val="80000"/>
              </a:lnSpc>
              <a:defRPr/>
            </a:pPr>
            <a:r>
              <a:rPr lang="en-US" sz="1400" dirty="0" smtClean="0"/>
              <a:t>1000 years to observe Sirius move 1/6</a:t>
            </a:r>
            <a:r>
              <a:rPr lang="en-US" sz="1400" dirty="0" smtClean="0">
                <a:latin typeface="Times New Roman"/>
                <a:cs typeface="Times New Roman"/>
              </a:rPr>
              <a:t>°</a:t>
            </a:r>
            <a:endParaRPr lang="en-US" sz="1400" dirty="0" smtClean="0"/>
          </a:p>
        </p:txBody>
      </p:sp>
      <p:sp>
        <p:nvSpPr>
          <p:cNvPr id="16" name="Rectangle 15"/>
          <p:cNvSpPr/>
          <p:nvPr>
            <p:custDataLst>
              <p:tags r:id="rId6"/>
            </p:custDataLst>
          </p:nvPr>
        </p:nvSpPr>
        <p:spPr>
          <a:xfrm>
            <a:off x="4419600" y="2865511"/>
            <a:ext cx="2191947" cy="307777"/>
          </a:xfrm>
          <a:prstGeom prst="rect">
            <a:avLst/>
          </a:prstGeom>
        </p:spPr>
        <p:txBody>
          <a:bodyPr wrap="none">
            <a:spAutoFit/>
          </a:bodyPr>
          <a:lstStyle/>
          <a:p>
            <a:pPr lvl="0"/>
            <a:r>
              <a:rPr lang="en-US" sz="1400" dirty="0" smtClean="0"/>
              <a:t>3,600 years of observation</a:t>
            </a:r>
            <a:endParaRPr lang="en-US" sz="1400" dirty="0"/>
          </a:p>
        </p:txBody>
      </p:sp>
      <p:sp>
        <p:nvSpPr>
          <p:cNvPr id="17" name="Isosceles Triangle 16"/>
          <p:cNvSpPr/>
          <p:nvPr>
            <p:custDataLst>
              <p:tags r:id="rId7"/>
            </p:custDataLst>
          </p:nvPr>
        </p:nvSpPr>
        <p:spPr>
          <a:xfrm rot="5400000">
            <a:off x="6431280" y="2895991"/>
            <a:ext cx="457200" cy="9144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custDataLst>
              <p:tags r:id="rId8"/>
            </p:custDataLst>
          </p:nvPr>
        </p:nvSpPr>
        <p:spPr>
          <a:xfrm>
            <a:off x="2057400" y="5562600"/>
            <a:ext cx="5029200" cy="6858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Requires over 10,000 years of unaided observation to for this level of precision</a:t>
            </a:r>
            <a:endParaRPr lang="en-US" dirty="0"/>
          </a:p>
        </p:txBody>
      </p:sp>
    </p:spTree>
    <p:extLst>
      <p:ext uri="{BB962C8B-B14F-4D97-AF65-F5344CB8AC3E}">
        <p14:creationId xmlns="" xmlns:p14="http://schemas.microsoft.com/office/powerpoint/2010/main" val="4243673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16" grpId="0"/>
      <p:bldP spid="17"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Dating the Surya </a:t>
            </a:r>
            <a:r>
              <a:rPr lang="en-US" dirty="0" err="1" smtClean="0"/>
              <a:t>Siddhanta</a:t>
            </a:r>
            <a:endParaRPr lang="en-US" dirty="0"/>
          </a:p>
        </p:txBody>
      </p:sp>
      <p:graphicFrame>
        <p:nvGraphicFramePr>
          <p:cNvPr id="5" name="Table 4"/>
          <p:cNvGraphicFramePr>
            <a:graphicFrameLocks noGrp="1"/>
          </p:cNvGraphicFramePr>
          <p:nvPr/>
        </p:nvGraphicFramePr>
        <p:xfrm>
          <a:off x="228600" y="2118360"/>
          <a:ext cx="8686800" cy="3749040"/>
        </p:xfrm>
        <a:graphic>
          <a:graphicData uri="http://schemas.openxmlformats.org/drawingml/2006/table">
            <a:tbl>
              <a:tblPr firstRow="1" bandRow="1">
                <a:tableStyleId>{5C22544A-7EE6-4342-B048-85BDC9FD1C3A}</a:tableStyleId>
              </a:tblPr>
              <a:tblGrid>
                <a:gridCol w="1920240"/>
                <a:gridCol w="3383280"/>
                <a:gridCol w="3383280"/>
              </a:tblGrid>
              <a:tr h="370840">
                <a:tc>
                  <a:txBody>
                    <a:bodyPr/>
                    <a:lstStyle/>
                    <a:p>
                      <a:endParaRPr lang="en-US" sz="2400" dirty="0"/>
                    </a:p>
                  </a:txBody>
                  <a:tcPr>
                    <a:noFill/>
                  </a:tcPr>
                </a:tc>
                <a:tc>
                  <a:txBody>
                    <a:bodyPr/>
                    <a:lstStyle/>
                    <a:p>
                      <a:r>
                        <a:rPr lang="en-US" sz="2400" dirty="0" smtClean="0"/>
                        <a:t>Common</a:t>
                      </a:r>
                      <a:r>
                        <a:rPr lang="en-US" sz="2400" baseline="0" dirty="0" smtClean="0"/>
                        <a:t> Dating</a:t>
                      </a:r>
                      <a:endParaRPr lang="en-US" sz="2400" dirty="0"/>
                    </a:p>
                  </a:txBody>
                  <a:tcPr>
                    <a:lnR w="76200" cap="flat" cmpd="sng" algn="ctr">
                      <a:solidFill>
                        <a:schemeClr val="bg1"/>
                      </a:solidFill>
                      <a:prstDash val="solid"/>
                      <a:round/>
                      <a:headEnd type="none" w="med" len="med"/>
                      <a:tailEnd type="none" w="med" len="med"/>
                    </a:lnR>
                  </a:tcPr>
                </a:tc>
                <a:tc>
                  <a:txBody>
                    <a:bodyPr/>
                    <a:lstStyle/>
                    <a:p>
                      <a:r>
                        <a:rPr lang="en-US" sz="2400" dirty="0" smtClean="0"/>
                        <a:t>Accuracy of Data</a:t>
                      </a:r>
                      <a:endParaRPr lang="en-US" sz="2400" dirty="0"/>
                    </a:p>
                  </a:txBody>
                  <a:tcPr>
                    <a:lnL w="76200" cap="flat" cmpd="sng" algn="ctr">
                      <a:solidFill>
                        <a:schemeClr val="bg1"/>
                      </a:solidFill>
                      <a:prstDash val="solid"/>
                      <a:round/>
                      <a:headEnd type="none" w="med" len="med"/>
                      <a:tailEnd type="none" w="med" len="med"/>
                    </a:lnL>
                  </a:tcPr>
                </a:tc>
              </a:tr>
              <a:tr h="1645920">
                <a:tc>
                  <a:txBody>
                    <a:bodyPr/>
                    <a:lstStyle/>
                    <a:p>
                      <a:r>
                        <a:rPr lang="en-US" sz="2400" dirty="0" smtClean="0">
                          <a:solidFill>
                            <a:schemeClr val="bg1"/>
                          </a:solidFill>
                        </a:rPr>
                        <a:t>Assumptions</a:t>
                      </a:r>
                      <a:endParaRPr lang="en-US" sz="2400" dirty="0">
                        <a:solidFill>
                          <a:schemeClr val="bg1"/>
                        </a:solidFill>
                      </a:endParaRPr>
                    </a:p>
                  </a:txBody>
                  <a:tcPr>
                    <a:lnB w="76200" cap="flat" cmpd="sng" algn="ctr">
                      <a:solidFill>
                        <a:schemeClr val="bg1"/>
                      </a:solidFill>
                      <a:prstDash val="solid"/>
                      <a:round/>
                      <a:headEnd type="none" w="med" len="med"/>
                      <a:tailEnd type="none" w="med" len="med"/>
                    </a:lnB>
                    <a:solidFill>
                      <a:schemeClr val="accent1"/>
                    </a:solidFill>
                  </a:tcPr>
                </a:tc>
                <a:tc>
                  <a:txBody>
                    <a:bodyPr/>
                    <a:lstStyle/>
                    <a:p>
                      <a:pPr marL="228600" lvl="0" indent="-228600" defTabSz="228600">
                        <a:buClr>
                          <a:srgbClr val="007DC3"/>
                        </a:buClr>
                        <a:buSzPct val="100000"/>
                        <a:buFont typeface="Arial"/>
                        <a:buChar char="•"/>
                      </a:pPr>
                      <a:r>
                        <a:rPr lang="en-US" sz="2000" dirty="0" smtClean="0"/>
                        <a:t>Authorship</a:t>
                      </a:r>
                      <a:r>
                        <a:rPr lang="en-US" sz="2000" baseline="0" dirty="0" smtClean="0"/>
                        <a:t> in 300 AD </a:t>
                      </a:r>
                      <a:r>
                        <a:rPr lang="en-US" sz="2000" dirty="0" smtClean="0"/>
                        <a:t>based on linguistics</a:t>
                      </a:r>
                    </a:p>
                    <a:p>
                      <a:pPr marL="228600" indent="-228600" defTabSz="228600">
                        <a:buClr>
                          <a:srgbClr val="007DC3"/>
                        </a:buClr>
                        <a:buSzPct val="100000"/>
                        <a:buFont typeface="Arial"/>
                        <a:buChar char="•"/>
                      </a:pPr>
                      <a:r>
                        <a:rPr lang="en-US" sz="2000" dirty="0" smtClean="0"/>
                        <a:t>Naked</a:t>
                      </a:r>
                      <a:r>
                        <a:rPr lang="en-US" sz="2000" baseline="0" dirty="0" smtClean="0"/>
                        <a:t> eye observations</a:t>
                      </a:r>
                      <a:endParaRPr lang="en-US" sz="2000" dirty="0" smtClean="0"/>
                    </a:p>
                  </a:txBody>
                  <a:tcPr>
                    <a:lnB w="12700" cap="flat" cmpd="sng" algn="ctr">
                      <a:solidFill>
                        <a:schemeClr val="bg2"/>
                      </a:solidFill>
                      <a:prstDash val="dash"/>
                      <a:round/>
                      <a:headEnd type="none" w="med" len="med"/>
                      <a:tailEnd type="none" w="med" len="med"/>
                    </a:lnB>
                    <a:solidFill>
                      <a:schemeClr val="bg1"/>
                    </a:solidFill>
                  </a:tcPr>
                </a:tc>
                <a:tc>
                  <a:txBody>
                    <a:bodyPr/>
                    <a:lstStyle/>
                    <a:p>
                      <a:pPr marL="228600" lvl="0" indent="-228600" defTabSz="228600">
                        <a:buClr>
                          <a:srgbClr val="007DC3"/>
                        </a:buClr>
                        <a:buSzPct val="100000"/>
                        <a:buFont typeface="Arial"/>
                        <a:buChar char="•"/>
                      </a:pPr>
                      <a:r>
                        <a:rPr lang="en-US" sz="2000" dirty="0" smtClean="0"/>
                        <a:t>100% accurate data</a:t>
                      </a:r>
                    </a:p>
                    <a:p>
                      <a:pPr marL="228600" lvl="0" indent="-228600" defTabSz="228600">
                        <a:buClr>
                          <a:srgbClr val="007DC3"/>
                        </a:buClr>
                        <a:buSzPct val="100000"/>
                        <a:buFont typeface="Arial"/>
                        <a:buChar char="•"/>
                      </a:pPr>
                      <a:r>
                        <a:rPr lang="en-US" sz="2000" dirty="0" smtClean="0"/>
                        <a:t>Aided observations</a:t>
                      </a:r>
                      <a:endParaRPr lang="en-US" sz="2000" dirty="0"/>
                    </a:p>
                  </a:txBody>
                  <a:tcPr>
                    <a:lnB w="12700" cap="flat" cmpd="sng" algn="ctr">
                      <a:solidFill>
                        <a:schemeClr val="bg2"/>
                      </a:solidFill>
                      <a:prstDash val="dash"/>
                      <a:round/>
                      <a:headEnd type="none" w="med" len="med"/>
                      <a:tailEnd type="none" w="med" len="med"/>
                    </a:lnB>
                    <a:solidFill>
                      <a:schemeClr val="bg1"/>
                    </a:solidFill>
                  </a:tcPr>
                </a:tc>
              </a:tr>
              <a:tr h="1645920">
                <a:tc>
                  <a:txBody>
                    <a:bodyPr/>
                    <a:lstStyle/>
                    <a:p>
                      <a:r>
                        <a:rPr lang="en-US" sz="2400" dirty="0" smtClean="0">
                          <a:solidFill>
                            <a:schemeClr val="bg1"/>
                          </a:solidFill>
                        </a:rPr>
                        <a:t>Implications</a:t>
                      </a:r>
                      <a:endParaRPr lang="en-US" sz="2400" dirty="0">
                        <a:solidFill>
                          <a:schemeClr val="bg1"/>
                        </a:solidFill>
                      </a:endParaRPr>
                    </a:p>
                  </a:txBody>
                  <a:tcPr>
                    <a:lnT w="76200" cap="flat" cmpd="sng" algn="ctr">
                      <a:solidFill>
                        <a:schemeClr val="bg1"/>
                      </a:solidFill>
                      <a:prstDash val="solid"/>
                      <a:round/>
                      <a:headEnd type="none" w="med" len="med"/>
                      <a:tailEnd type="none" w="med" len="med"/>
                    </a:lnT>
                    <a:solidFill>
                      <a:schemeClr val="accent1"/>
                    </a:solidFill>
                  </a:tcPr>
                </a:tc>
                <a:tc>
                  <a:txBody>
                    <a:bodyPr/>
                    <a:lstStyle/>
                    <a:p>
                      <a:pPr marL="228600" lvl="0" indent="-228600" defTabSz="228600">
                        <a:buClr>
                          <a:srgbClr val="007DC3"/>
                        </a:buClr>
                        <a:buSzPct val="100000"/>
                        <a:buFont typeface="Arial"/>
                        <a:buChar char="•"/>
                      </a:pPr>
                      <a:r>
                        <a:rPr lang="en-US" sz="2000" dirty="0" smtClean="0"/>
                        <a:t>10,000 BC</a:t>
                      </a:r>
                      <a:r>
                        <a:rPr lang="en-US" sz="2000" baseline="0" dirty="0" smtClean="0"/>
                        <a:t> as start of observation period</a:t>
                      </a:r>
                    </a:p>
                    <a:p>
                      <a:pPr marL="228600" indent="-228600" defTabSz="228600">
                        <a:buClr>
                          <a:srgbClr val="007DC3"/>
                        </a:buClr>
                        <a:buSzPct val="100000"/>
                        <a:buFont typeface="Arial"/>
                        <a:buChar char="•"/>
                      </a:pPr>
                      <a:r>
                        <a:rPr lang="en-US" sz="2000" baseline="0" dirty="0" smtClean="0"/>
                        <a:t>Records passed down from astronomer to astronomer over 10,000 years</a:t>
                      </a:r>
                      <a:endParaRPr lang="en-US" sz="2000" dirty="0"/>
                    </a:p>
                  </a:txBody>
                  <a:tcPr>
                    <a:lnT w="12700" cap="flat" cmpd="sng" algn="ctr">
                      <a:solidFill>
                        <a:schemeClr val="bg2"/>
                      </a:solidFill>
                      <a:prstDash val="dash"/>
                      <a:round/>
                      <a:headEnd type="none" w="med" len="med"/>
                      <a:tailEnd type="none" w="med" len="med"/>
                    </a:lnT>
                    <a:solidFill>
                      <a:schemeClr val="bg1"/>
                    </a:solidFill>
                  </a:tcPr>
                </a:tc>
                <a:tc>
                  <a:txBody>
                    <a:bodyPr/>
                    <a:lstStyle/>
                    <a:p>
                      <a:pPr marL="228600" lvl="0" indent="-228600" defTabSz="228600">
                        <a:buClr>
                          <a:srgbClr val="007DC3"/>
                        </a:buClr>
                        <a:buSzPct val="100000"/>
                        <a:buFont typeface="Arial"/>
                        <a:buChar char="•"/>
                      </a:pPr>
                      <a:r>
                        <a:rPr lang="en-US" sz="2000" dirty="0" smtClean="0"/>
                        <a:t>19,592</a:t>
                      </a:r>
                      <a:r>
                        <a:rPr lang="en-US" sz="2000" baseline="0" dirty="0" smtClean="0"/>
                        <a:t> BC as dating of events mentioned in text</a:t>
                      </a:r>
                    </a:p>
                  </a:txBody>
                  <a:tcPr>
                    <a:lnT w="12700" cap="flat" cmpd="sng" algn="ctr">
                      <a:solidFill>
                        <a:schemeClr val="bg2"/>
                      </a:solidFill>
                      <a:prstDash val="dash"/>
                      <a:round/>
                      <a:headEnd type="none" w="med" len="med"/>
                      <a:tailEnd type="none" w="med" len="med"/>
                    </a:lnT>
                    <a:solidFill>
                      <a:schemeClr val="bg1"/>
                    </a:solidFill>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Astronomy Basics : </a:t>
            </a:r>
            <a:r>
              <a:rPr lang="en-US" dirty="0" err="1" smtClean="0"/>
              <a:t>Nakshatra</a:t>
            </a:r>
            <a:endParaRPr lang="en-US" dirty="0"/>
          </a:p>
        </p:txBody>
      </p:sp>
      <p:sp>
        <p:nvSpPr>
          <p:cNvPr id="3" name="Content Placeholder 2"/>
          <p:cNvSpPr>
            <a:spLocks noGrp="1"/>
          </p:cNvSpPr>
          <p:nvPr>
            <p:ph idx="1"/>
          </p:nvPr>
        </p:nvSpPr>
        <p:spPr>
          <a:xfrm>
            <a:off x="0" y="5715000"/>
            <a:ext cx="9144000" cy="502920"/>
          </a:xfrm>
        </p:spPr>
        <p:txBody>
          <a:bodyPr>
            <a:noAutofit/>
          </a:bodyPr>
          <a:lstStyle/>
          <a:p>
            <a:pPr marL="0" indent="0" algn="ctr">
              <a:buNone/>
            </a:pPr>
            <a:r>
              <a:rPr lang="en-US" sz="2400" dirty="0" smtClean="0"/>
              <a:t>Dependent on the location of the earth relative </a:t>
            </a:r>
            <a:r>
              <a:rPr lang="en-US" sz="2400" dirty="0" smtClean="0"/>
              <a:t>to the Sun &amp; </a:t>
            </a:r>
            <a:r>
              <a:rPr lang="en-US" sz="2400" dirty="0" smtClean="0"/>
              <a:t>stars</a:t>
            </a:r>
            <a:endParaRPr lang="en-US" sz="2400" dirty="0" smtClean="0"/>
          </a:p>
        </p:txBody>
      </p:sp>
      <p:pic>
        <p:nvPicPr>
          <p:cNvPr id="4" name="Picture 3" descr="jyotish_nakshatras.jpg"/>
          <p:cNvPicPr>
            <a:picLocks noChangeAspect="1"/>
          </p:cNvPicPr>
          <p:nvPr/>
        </p:nvPicPr>
        <p:blipFill>
          <a:blip r:embed="rId2" cstate="print">
            <a:clrChange>
              <a:clrFrom>
                <a:srgbClr val="FFF1CE"/>
              </a:clrFrom>
              <a:clrTo>
                <a:srgbClr val="FFF1CE">
                  <a:alpha val="0"/>
                </a:srgbClr>
              </a:clrTo>
            </a:clrChange>
          </a:blip>
          <a:stretch>
            <a:fillRect/>
          </a:stretch>
        </p:blipFill>
        <p:spPr>
          <a:xfrm>
            <a:off x="914400" y="1828800"/>
            <a:ext cx="4114800" cy="3968496"/>
          </a:xfrm>
          <a:prstGeom prst="rect">
            <a:avLst/>
          </a:prstGeom>
        </p:spPr>
      </p:pic>
      <p:sp>
        <p:nvSpPr>
          <p:cNvPr id="5" name="Rounded Rectangular Callout 4"/>
          <p:cNvSpPr/>
          <p:nvPr/>
        </p:nvSpPr>
        <p:spPr>
          <a:xfrm>
            <a:off x="5181600" y="2667000"/>
            <a:ext cx="3733800" cy="1676400"/>
          </a:xfrm>
          <a:prstGeom prst="wedgeRoundRectCallout">
            <a:avLst>
              <a:gd name="adj1" fmla="val -61541"/>
              <a:gd name="adj2" fmla="val 36321"/>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marL="228600" indent="-228600" defTabSz="228600">
              <a:buClr>
                <a:srgbClr val="007DC3"/>
              </a:buClr>
              <a:buSzPct val="100000"/>
              <a:buFont typeface="Arial"/>
              <a:buChar char="•"/>
            </a:pPr>
            <a:r>
              <a:rPr lang="en-US" sz="2000" dirty="0" smtClean="0"/>
              <a:t>25,675 </a:t>
            </a:r>
            <a:r>
              <a:rPr lang="en-US" sz="2000" dirty="0" smtClean="0"/>
              <a:t>year cycle of 27 </a:t>
            </a:r>
            <a:r>
              <a:rPr lang="en-US" sz="2000" dirty="0" err="1" smtClean="0"/>
              <a:t>nakshatras</a:t>
            </a:r>
            <a:r>
              <a:rPr lang="en-US" sz="2000" dirty="0" smtClean="0"/>
              <a:t> </a:t>
            </a:r>
          </a:p>
          <a:p>
            <a:pPr marL="228600" indent="-228600" defTabSz="228600">
              <a:buClr>
                <a:srgbClr val="007DC3"/>
              </a:buClr>
              <a:buSzPct val="100000"/>
              <a:buFont typeface="Arial"/>
              <a:buChar char="•"/>
            </a:pPr>
            <a:r>
              <a:rPr lang="en-US" sz="2000" dirty="0" smtClean="0"/>
              <a:t>Each </a:t>
            </a:r>
            <a:r>
              <a:rPr lang="en-US" sz="2000" dirty="0" err="1" smtClean="0"/>
              <a:t>nakshatra</a:t>
            </a:r>
            <a:r>
              <a:rPr lang="en-US" sz="2000" dirty="0" smtClean="0"/>
              <a:t> lasts 955 Years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Astronomy in the Veda</a:t>
            </a:r>
            <a:endParaRPr lang="en-US" dirty="0"/>
          </a:p>
        </p:txBody>
      </p:sp>
      <p:graphicFrame>
        <p:nvGraphicFramePr>
          <p:cNvPr id="4" name="Table 3"/>
          <p:cNvGraphicFramePr>
            <a:graphicFrameLocks noGrp="1"/>
          </p:cNvGraphicFramePr>
          <p:nvPr/>
        </p:nvGraphicFramePr>
        <p:xfrm>
          <a:off x="304800" y="1981200"/>
          <a:ext cx="8321040" cy="4231640"/>
        </p:xfrm>
        <a:graphic>
          <a:graphicData uri="http://schemas.openxmlformats.org/drawingml/2006/table">
            <a:tbl>
              <a:tblPr firstCol="1">
                <a:tableStyleId>{5C22544A-7EE6-4342-B048-85BDC9FD1C3A}</a:tableStyleId>
              </a:tblPr>
              <a:tblGrid>
                <a:gridCol w="548640"/>
                <a:gridCol w="4846320"/>
                <a:gridCol w="2926080"/>
              </a:tblGrid>
              <a:tr h="370840">
                <a:tc>
                  <a:txBody>
                    <a:bodyPr/>
                    <a:lstStyle/>
                    <a:p>
                      <a:pPr algn="ctr"/>
                      <a:endParaRPr lang="en-US" sz="2800" dirty="0">
                        <a:latin typeface="+mj-lt"/>
                      </a:endParaRPr>
                    </a:p>
                  </a:txBody>
                  <a:tcPr vert="vert27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228600" lvl="0" indent="-228600" defTabSz="228600">
                        <a:buClr>
                          <a:srgbClr val="007DC3"/>
                        </a:buClr>
                        <a:buSzPct val="100000"/>
                        <a:buFont typeface="Arial"/>
                        <a:buNone/>
                      </a:pPr>
                      <a:r>
                        <a:rPr lang="en-US" sz="2400" b="1" dirty="0" smtClean="0">
                          <a:solidFill>
                            <a:schemeClr val="bg1"/>
                          </a:solidFill>
                          <a:latin typeface="+mn-lt"/>
                        </a:rPr>
                        <a:t>Observance</a:t>
                      </a:r>
                    </a:p>
                  </a:txBody>
                  <a:tcPr anchor="ctr">
                    <a:lnL w="12700" cmpd="sng">
                      <a:noFill/>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marL="228600" lvl="0" indent="-228600" defTabSz="228600">
                        <a:buClr>
                          <a:srgbClr val="007DC3"/>
                        </a:buClr>
                        <a:buSzPct val="100000"/>
                        <a:buFont typeface="Arial"/>
                        <a:buNone/>
                      </a:pPr>
                      <a:r>
                        <a:rPr lang="en-US" sz="2400" b="1" dirty="0" smtClean="0">
                          <a:solidFill>
                            <a:schemeClr val="bg1"/>
                          </a:solidFill>
                          <a:latin typeface="+mn-lt"/>
                        </a:rPr>
                        <a:t>Last Occurrence</a:t>
                      </a:r>
                    </a:p>
                  </a:txBody>
                  <a:tcPr anchor="ctr">
                    <a:lnL w="762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r>
              <a:tr h="370840">
                <a:tc rowSpan="4">
                  <a:txBody>
                    <a:bodyPr/>
                    <a:lstStyle/>
                    <a:p>
                      <a:pPr algn="ctr"/>
                      <a:r>
                        <a:rPr lang="en-US" sz="2800" dirty="0" smtClean="0">
                          <a:latin typeface="+mj-lt"/>
                        </a:rPr>
                        <a:t>Rig Veda</a:t>
                      </a:r>
                      <a:endParaRPr lang="en-US" sz="2800" dirty="0">
                        <a:latin typeface="+mj-lt"/>
                      </a:endParaRPr>
                    </a:p>
                  </a:txBody>
                  <a:tcPr vert="vert27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228600" lvl="0" indent="-228600" defTabSz="228600">
                        <a:buClr>
                          <a:srgbClr val="007DC3"/>
                        </a:buClr>
                        <a:buSzPct val="100000"/>
                        <a:buFont typeface="Arial"/>
                        <a:buChar char="•"/>
                      </a:pPr>
                      <a:r>
                        <a:rPr lang="en-US" sz="2400" dirty="0" smtClean="0">
                          <a:latin typeface="+mn-lt"/>
                        </a:rPr>
                        <a:t>Winter equinox in </a:t>
                      </a:r>
                      <a:r>
                        <a:rPr lang="en-US" sz="2400" dirty="0" err="1" smtClean="0">
                          <a:latin typeface="+mn-lt"/>
                        </a:rPr>
                        <a:t>Ashwini</a:t>
                      </a:r>
                      <a:endParaRPr lang="en-US" sz="2400" dirty="0" smtClean="0">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28600" lvl="0" indent="-228600" defTabSz="228600">
                        <a:buClr>
                          <a:srgbClr val="007DC3"/>
                        </a:buClr>
                        <a:buSzPct val="100000"/>
                        <a:buFont typeface="Arial"/>
                        <a:buNone/>
                      </a:pPr>
                      <a:r>
                        <a:rPr lang="en-US" sz="2400" dirty="0" smtClean="0">
                          <a:latin typeface="+mn-lt"/>
                        </a:rPr>
                        <a:t>7,000 BC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vMerge="1">
                  <a:txBody>
                    <a:bodyPr/>
                    <a:lstStyle/>
                    <a:p>
                      <a:pPr algn="ctr"/>
                      <a:endParaRPr lang="en-US" sz="2800" dirty="0">
                        <a:latin typeface="+mj-lt"/>
                      </a:endParaRPr>
                    </a:p>
                  </a:txBody>
                  <a:tcPr vert="vert270"/>
                </a:tc>
                <a:tc>
                  <a:txBody>
                    <a:bodyPr/>
                    <a:lstStyle/>
                    <a:p>
                      <a:pPr marL="228600" marR="0" lvl="0" indent="-228600" algn="l" defTabSz="228600" rtl="0" eaLnBrk="1" fontAlgn="auto" latinLnBrk="0" hangingPunct="1">
                        <a:lnSpc>
                          <a:spcPct val="100000"/>
                        </a:lnSpc>
                        <a:spcBef>
                          <a:spcPts val="0"/>
                        </a:spcBef>
                        <a:spcAft>
                          <a:spcPts val="0"/>
                        </a:spcAft>
                        <a:buClr>
                          <a:srgbClr val="007DC3"/>
                        </a:buClr>
                        <a:buSzPct val="100000"/>
                        <a:buFont typeface="Arial"/>
                        <a:buChar char="•"/>
                        <a:tabLst/>
                        <a:defRPr/>
                      </a:pPr>
                      <a:r>
                        <a:rPr lang="en-US" sz="2400" dirty="0" err="1" smtClean="0">
                          <a:latin typeface="+mn-lt"/>
                        </a:rPr>
                        <a:t>Revati</a:t>
                      </a:r>
                      <a:r>
                        <a:rPr lang="en-US" sz="2400" dirty="0" smtClean="0">
                          <a:latin typeface="+mn-lt"/>
                        </a:rPr>
                        <a:t> at the winter solstice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28600" lvl="0" indent="-228600" defTabSz="228600">
                        <a:buClr>
                          <a:srgbClr val="007DC3"/>
                        </a:buClr>
                        <a:buSzPct val="100000"/>
                        <a:buFont typeface="Arial"/>
                        <a:buNone/>
                      </a:pPr>
                      <a:r>
                        <a:rPr lang="en-US" sz="2400" dirty="0" smtClean="0">
                          <a:latin typeface="+mn-lt"/>
                        </a:rPr>
                        <a:t>6,000 BC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vMerge="1">
                  <a:txBody>
                    <a:bodyPr/>
                    <a:lstStyle/>
                    <a:p>
                      <a:pPr algn="ctr"/>
                      <a:endParaRPr lang="en-US" sz="2800" dirty="0">
                        <a:latin typeface="+mj-lt"/>
                      </a:endParaRPr>
                    </a:p>
                  </a:txBody>
                  <a:tcPr vert="vert270"/>
                </a:tc>
                <a:tc>
                  <a:txBody>
                    <a:bodyPr/>
                    <a:lstStyle/>
                    <a:p>
                      <a:pPr marL="228600" marR="0" lvl="0" indent="-228600" algn="l" defTabSz="228600" rtl="0" eaLnBrk="1" fontAlgn="auto" latinLnBrk="0" hangingPunct="1">
                        <a:lnSpc>
                          <a:spcPct val="100000"/>
                        </a:lnSpc>
                        <a:spcBef>
                          <a:spcPts val="0"/>
                        </a:spcBef>
                        <a:spcAft>
                          <a:spcPts val="0"/>
                        </a:spcAft>
                        <a:buClr>
                          <a:srgbClr val="007DC3"/>
                        </a:buClr>
                        <a:buSzPct val="100000"/>
                        <a:buFont typeface="Arial"/>
                        <a:buChar char="•"/>
                        <a:tabLst/>
                        <a:defRPr/>
                      </a:pPr>
                      <a:r>
                        <a:rPr lang="en-US" sz="2400" dirty="0" smtClean="0">
                          <a:latin typeface="+mn-lt"/>
                        </a:rPr>
                        <a:t>Vernal Equinox in </a:t>
                      </a:r>
                      <a:r>
                        <a:rPr lang="en-US" sz="2400" dirty="0" err="1" smtClean="0">
                          <a:latin typeface="+mn-lt"/>
                        </a:rPr>
                        <a:t>Punarvasu</a:t>
                      </a:r>
                      <a:endParaRPr lang="en-US" sz="2400" dirty="0" smtClean="0">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28600" lvl="0" indent="-228600" defTabSz="228600">
                        <a:buClr>
                          <a:srgbClr val="007DC3"/>
                        </a:buClr>
                        <a:buSzPct val="100000"/>
                        <a:buFont typeface="Arial"/>
                        <a:buNone/>
                      </a:pPr>
                      <a:r>
                        <a:rPr lang="en-US" sz="2400" dirty="0" smtClean="0">
                          <a:latin typeface="+mn-lt"/>
                        </a:rPr>
                        <a:t>5,000-6,000BC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vMerge="1">
                  <a:txBody>
                    <a:bodyPr/>
                    <a:lstStyle/>
                    <a:p>
                      <a:pPr algn="ctr"/>
                      <a:endParaRPr lang="en-US" sz="2800" dirty="0">
                        <a:latin typeface="+mj-lt"/>
                      </a:endParaRPr>
                    </a:p>
                  </a:txBody>
                  <a:tcPr vert="vert270"/>
                </a:tc>
                <a:tc>
                  <a:txBody>
                    <a:bodyPr/>
                    <a:lstStyle/>
                    <a:p>
                      <a:pPr marL="228600" marR="0" lvl="0" indent="-228600" algn="l" defTabSz="228600" rtl="0" eaLnBrk="1" fontAlgn="auto" latinLnBrk="0" hangingPunct="1">
                        <a:lnSpc>
                          <a:spcPct val="100000"/>
                        </a:lnSpc>
                        <a:spcBef>
                          <a:spcPts val="0"/>
                        </a:spcBef>
                        <a:spcAft>
                          <a:spcPts val="0"/>
                        </a:spcAft>
                        <a:buClr>
                          <a:srgbClr val="007DC3"/>
                        </a:buClr>
                        <a:buSzPct val="100000"/>
                        <a:buFont typeface="Arial"/>
                        <a:buChar char="•"/>
                        <a:tabLst/>
                        <a:defRPr/>
                      </a:pPr>
                      <a:r>
                        <a:rPr lang="en-US" sz="2400" dirty="0" smtClean="0">
                          <a:latin typeface="+mn-lt"/>
                        </a:rPr>
                        <a:t>Vernal equinox in </a:t>
                      </a:r>
                      <a:r>
                        <a:rPr lang="en-US" sz="2400" dirty="0" err="1" smtClean="0">
                          <a:latin typeface="+mn-lt"/>
                        </a:rPr>
                        <a:t>Mrigashira</a:t>
                      </a:r>
                      <a:endParaRPr lang="en-US" sz="2400" dirty="0" smtClean="0">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28600" lvl="0" indent="-228600" defTabSz="228600">
                        <a:buClr>
                          <a:srgbClr val="007DC3"/>
                        </a:buClr>
                        <a:buSzPct val="100000"/>
                        <a:buFont typeface="Arial"/>
                        <a:buNone/>
                      </a:pPr>
                      <a:r>
                        <a:rPr lang="en-US" sz="2400" dirty="0" smtClean="0">
                          <a:latin typeface="+mn-lt"/>
                        </a:rPr>
                        <a:t>5,000 BC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endParaRPr lang="en-US" sz="100" dirty="0">
                        <a:latin typeface="+mj-lt"/>
                      </a:endParaRPr>
                    </a:p>
                  </a:txBody>
                  <a:tcPr vert="vert27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00" dirty="0">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00" dirty="0">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914400">
                <a:tc rowSpan="2">
                  <a:txBody>
                    <a:bodyPr/>
                    <a:lstStyle/>
                    <a:p>
                      <a:pPr algn="ctr"/>
                      <a:r>
                        <a:rPr lang="en-US" sz="2800" dirty="0" err="1" smtClean="0">
                          <a:latin typeface="+mj-lt"/>
                        </a:rPr>
                        <a:t>Yajur</a:t>
                      </a:r>
                      <a:r>
                        <a:rPr lang="en-US" sz="2800" dirty="0" smtClean="0">
                          <a:latin typeface="+mj-lt"/>
                        </a:rPr>
                        <a:t> Veda</a:t>
                      </a:r>
                      <a:endParaRPr lang="en-US" sz="2800" dirty="0">
                        <a:latin typeface="+mj-lt"/>
                      </a:endParaRPr>
                    </a:p>
                  </a:txBody>
                  <a:tcPr vert="vert27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228600" marR="0" lvl="0" indent="-228600" algn="l" defTabSz="228600" rtl="0" eaLnBrk="1" fontAlgn="auto" latinLnBrk="0" hangingPunct="1">
                        <a:lnSpc>
                          <a:spcPct val="100000"/>
                        </a:lnSpc>
                        <a:spcBef>
                          <a:spcPts val="0"/>
                        </a:spcBef>
                        <a:spcAft>
                          <a:spcPts val="0"/>
                        </a:spcAft>
                        <a:buClr>
                          <a:srgbClr val="007DC3"/>
                        </a:buClr>
                        <a:buSzPct val="100000"/>
                        <a:buFont typeface="Arial"/>
                        <a:buChar char="•"/>
                        <a:tabLst/>
                        <a:defRPr/>
                      </a:pPr>
                      <a:r>
                        <a:rPr lang="en-US" sz="2400" dirty="0" err="1" smtClean="0">
                          <a:latin typeface="+mn-lt"/>
                        </a:rPr>
                        <a:t>Purvabhadrapada</a:t>
                      </a:r>
                      <a:r>
                        <a:rPr lang="en-US" sz="2400" dirty="0" smtClean="0">
                          <a:latin typeface="+mn-lt"/>
                        </a:rPr>
                        <a:t> </a:t>
                      </a:r>
                      <a:r>
                        <a:rPr lang="en-US" sz="2400" dirty="0" err="1" smtClean="0">
                          <a:latin typeface="+mn-lt"/>
                        </a:rPr>
                        <a:t>nakshatra</a:t>
                      </a:r>
                      <a:r>
                        <a:rPr lang="en-US" sz="2400" dirty="0" smtClean="0">
                          <a:latin typeface="+mn-lt"/>
                        </a:rPr>
                        <a:t> as rising due east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28600" marR="0" lvl="0" indent="-228600" algn="l" defTabSz="228600" rtl="0" eaLnBrk="1" fontAlgn="auto" latinLnBrk="0" hangingPunct="1">
                        <a:lnSpc>
                          <a:spcPct val="100000"/>
                        </a:lnSpc>
                        <a:spcBef>
                          <a:spcPts val="0"/>
                        </a:spcBef>
                        <a:spcAft>
                          <a:spcPts val="0"/>
                        </a:spcAft>
                        <a:buClr>
                          <a:srgbClr val="007DC3"/>
                        </a:buClr>
                        <a:buSzPct val="100000"/>
                        <a:buFont typeface="Arial"/>
                        <a:buNone/>
                        <a:tabLst/>
                        <a:defRPr/>
                      </a:pPr>
                      <a:r>
                        <a:rPr lang="en-US" sz="2400" dirty="0" smtClean="0">
                          <a:latin typeface="+mn-lt"/>
                        </a:rPr>
                        <a:t>10,000 BC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914400">
                <a:tc vMerge="1">
                  <a:txBody>
                    <a:bodyPr/>
                    <a:lstStyle/>
                    <a:p>
                      <a:pPr algn="ctr"/>
                      <a:endParaRPr lang="en-US" sz="2800" dirty="0">
                        <a:latin typeface="+mj-lt"/>
                      </a:endParaRPr>
                    </a:p>
                  </a:txBody>
                  <a:tcPr vert="vert270"/>
                </a:tc>
                <a:tc>
                  <a:txBody>
                    <a:bodyPr/>
                    <a:lstStyle/>
                    <a:p>
                      <a:pPr marL="228600" marR="0" lvl="0" indent="-228600" algn="l" defTabSz="228600" rtl="0" eaLnBrk="1" fontAlgn="auto" latinLnBrk="0" hangingPunct="1">
                        <a:lnSpc>
                          <a:spcPct val="100000"/>
                        </a:lnSpc>
                        <a:spcBef>
                          <a:spcPts val="0"/>
                        </a:spcBef>
                        <a:spcAft>
                          <a:spcPts val="0"/>
                        </a:spcAft>
                        <a:buClr>
                          <a:srgbClr val="007DC3"/>
                        </a:buClr>
                        <a:buSzPct val="100000"/>
                        <a:buFont typeface="Arial"/>
                        <a:buChar char="•"/>
                        <a:tabLst/>
                        <a:defRPr/>
                      </a:pPr>
                      <a:r>
                        <a:rPr lang="en-US" sz="2400" dirty="0" err="1" smtClean="0">
                          <a:latin typeface="+mn-lt"/>
                        </a:rPr>
                        <a:t>Krittika</a:t>
                      </a:r>
                      <a:r>
                        <a:rPr lang="en-US" sz="2400" b="1" dirty="0" smtClean="0">
                          <a:latin typeface="+mn-lt"/>
                        </a:rPr>
                        <a:t> </a:t>
                      </a:r>
                      <a:r>
                        <a:rPr lang="en-US" sz="2400" dirty="0" smtClean="0">
                          <a:latin typeface="+mn-lt"/>
                        </a:rPr>
                        <a:t>at the winter solstice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28600" marR="0" lvl="0" indent="-228600" algn="l" defTabSz="228600" rtl="0" eaLnBrk="1" fontAlgn="auto" latinLnBrk="0" hangingPunct="1">
                        <a:lnSpc>
                          <a:spcPct val="100000"/>
                        </a:lnSpc>
                        <a:spcBef>
                          <a:spcPts val="0"/>
                        </a:spcBef>
                        <a:spcAft>
                          <a:spcPts val="0"/>
                        </a:spcAft>
                        <a:buClr>
                          <a:srgbClr val="007DC3"/>
                        </a:buClr>
                        <a:buSzPct val="100000"/>
                        <a:buFont typeface="Arial"/>
                        <a:buNone/>
                        <a:tabLst/>
                        <a:defRPr/>
                      </a:pPr>
                      <a:r>
                        <a:rPr lang="en-US" sz="2400" dirty="0" smtClean="0">
                          <a:latin typeface="+mn-lt"/>
                        </a:rPr>
                        <a:t>8,500 BC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 xmlns:p14="http://schemas.microsoft.com/office/powerpoint/2010/main" val="27220113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nvGraphicFramePr>
        <p:xfrm>
          <a:off x="1588" y="1588"/>
          <a:ext cx="1587" cy="1587"/>
        </p:xfrm>
        <a:graphic>
          <a:graphicData uri="http://schemas.openxmlformats.org/presentationml/2006/ole">
            <p:oleObj spid="_x0000_s58369" name="think-cell Slide" r:id="rId12" imgW="270" imgH="270" progId="TCLayout.ActiveDocument.1">
              <p:embed/>
            </p:oleObj>
          </a:graphicData>
        </a:graphic>
      </p:graphicFrame>
      <p:sp>
        <p:nvSpPr>
          <p:cNvPr id="18" name="Rounded Rectangle 17"/>
          <p:cNvSpPr/>
          <p:nvPr>
            <p:custDataLst>
              <p:tags r:id="rId2"/>
            </p:custDataLst>
          </p:nvPr>
        </p:nvSpPr>
        <p:spPr>
          <a:xfrm>
            <a:off x="5210937" y="2057400"/>
            <a:ext cx="3810000" cy="4191000"/>
          </a:xfrm>
          <a:prstGeom prst="round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 name="Title 1"/>
          <p:cNvSpPr>
            <a:spLocks noGrp="1"/>
          </p:cNvSpPr>
          <p:nvPr>
            <p:ph type="title"/>
            <p:custDataLst>
              <p:tags r:id="rId3"/>
            </p:custDataLst>
          </p:nvPr>
        </p:nvSpPr>
        <p:spPr/>
        <p:txBody>
          <a:bodyPr>
            <a:noAutofit/>
          </a:bodyPr>
          <a:lstStyle/>
          <a:p>
            <a:pPr lvl="0"/>
            <a:r>
              <a:rPr lang="en-US" dirty="0" smtClean="0">
                <a:solidFill>
                  <a:srgbClr val="04617B"/>
                </a:solidFill>
              </a:rPr>
              <a:t>Astronomical Dating Problems</a:t>
            </a:r>
            <a:endParaRPr lang="en-US" sz="4400" dirty="0"/>
          </a:p>
        </p:txBody>
      </p:sp>
      <p:sp>
        <p:nvSpPr>
          <p:cNvPr id="3" name="Content Placeholder 2"/>
          <p:cNvSpPr>
            <a:spLocks noGrp="1"/>
          </p:cNvSpPr>
          <p:nvPr>
            <p:ph idx="1"/>
            <p:custDataLst>
              <p:tags r:id="rId4"/>
            </p:custDataLst>
          </p:nvPr>
        </p:nvSpPr>
        <p:spPr>
          <a:xfrm>
            <a:off x="5287137" y="3276600"/>
            <a:ext cx="3657600" cy="533400"/>
          </a:xfrm>
        </p:spPr>
        <p:txBody>
          <a:bodyPr>
            <a:normAutofit/>
          </a:bodyPr>
          <a:lstStyle/>
          <a:p>
            <a:pPr marL="0" indent="0" algn="ctr">
              <a:buNone/>
            </a:pPr>
            <a:r>
              <a:rPr lang="en-US" sz="1800" dirty="0" smtClean="0"/>
              <a:t>where N </a:t>
            </a:r>
            <a:r>
              <a:rPr lang="en-US" sz="1800" dirty="0"/>
              <a:t>&gt;= </a:t>
            </a:r>
            <a:r>
              <a:rPr lang="en-US" sz="1800" dirty="0" smtClean="0"/>
              <a:t>0</a:t>
            </a:r>
          </a:p>
          <a:p>
            <a:pPr marL="0" indent="0" algn="ctr">
              <a:buNone/>
            </a:pPr>
            <a:endParaRPr lang="en-US" sz="1800" dirty="0"/>
          </a:p>
        </p:txBody>
      </p:sp>
      <p:graphicFrame>
        <p:nvGraphicFramePr>
          <p:cNvPr id="4" name="Table 3"/>
          <p:cNvGraphicFramePr>
            <a:graphicFrameLocks noGrp="1"/>
          </p:cNvGraphicFramePr>
          <p:nvPr>
            <p:custDataLst>
              <p:tags r:id="rId5"/>
            </p:custDataLst>
            <p:extLst>
              <p:ext uri="{D42A27DB-BD31-4B8C-83A1-F6EECF244321}">
                <p14:modId xmlns="" xmlns:p14="http://schemas.microsoft.com/office/powerpoint/2010/main" val="3002946729"/>
              </p:ext>
            </p:extLst>
          </p:nvPr>
        </p:nvGraphicFramePr>
        <p:xfrm>
          <a:off x="5325237" y="2514600"/>
          <a:ext cx="3581400" cy="741680"/>
        </p:xfrm>
        <a:graphic>
          <a:graphicData uri="http://schemas.openxmlformats.org/drawingml/2006/table">
            <a:tbl>
              <a:tblPr bandRow="1">
                <a:tableStyleId>{5C22544A-7EE6-4342-B048-85BDC9FD1C3A}</a:tableStyleId>
              </a:tblPr>
              <a:tblGrid>
                <a:gridCol w="1447800"/>
                <a:gridCol w="2133600"/>
              </a:tblGrid>
              <a:tr h="370840">
                <a:tc>
                  <a:txBody>
                    <a:bodyPr/>
                    <a:lstStyle/>
                    <a:p>
                      <a:r>
                        <a:rPr lang="en-US" dirty="0" smtClean="0">
                          <a:solidFill>
                            <a:schemeClr val="tx1"/>
                          </a:solidFill>
                        </a:rPr>
                        <a:t>Inner Limit:</a:t>
                      </a:r>
                      <a:endParaRPr lang="en-US"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800" b="1" dirty="0" smtClean="0">
                          <a:solidFill>
                            <a:schemeClr val="tx1"/>
                          </a:solidFill>
                        </a:rPr>
                        <a:t>(N x 25,675)+7,634</a:t>
                      </a:r>
                      <a:endParaRPr lang="en-US"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r>
                        <a:rPr lang="en-US" dirty="0" smtClean="0">
                          <a:solidFill>
                            <a:schemeClr val="tx1"/>
                          </a:solidFill>
                        </a:rPr>
                        <a:t>Outer Limit:</a:t>
                      </a:r>
                      <a:endParaRPr lang="en-US"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800" b="1" dirty="0" smtClean="0">
                          <a:solidFill>
                            <a:schemeClr val="tx1"/>
                          </a:solidFill>
                        </a:rPr>
                        <a:t>(N x 25,675)+9,542 </a:t>
                      </a:r>
                      <a:endParaRPr lang="en-US"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16" name="Isosceles Triangle 15"/>
          <p:cNvSpPr/>
          <p:nvPr>
            <p:custDataLst>
              <p:tags r:id="rId6"/>
            </p:custDataLst>
          </p:nvPr>
        </p:nvSpPr>
        <p:spPr>
          <a:xfrm rot="10800000">
            <a:off x="5477637" y="4191000"/>
            <a:ext cx="3276600" cy="30480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custDataLst>
              <p:tags r:id="rId7"/>
            </p:custDataLst>
          </p:nvPr>
        </p:nvSpPr>
        <p:spPr>
          <a:xfrm>
            <a:off x="5249037" y="4876800"/>
            <a:ext cx="3733800" cy="923330"/>
          </a:xfrm>
          <a:prstGeom prst="rect">
            <a:avLst/>
          </a:prstGeom>
          <a:noFill/>
        </p:spPr>
        <p:txBody>
          <a:bodyPr wrap="square" rtlCol="0">
            <a:spAutoFit/>
          </a:bodyPr>
          <a:lstStyle/>
          <a:p>
            <a:pPr marL="228600" indent="-228600" defTabSz="228600">
              <a:buClr>
                <a:srgbClr val="007DC3"/>
              </a:buClr>
              <a:buSzPct val="100000"/>
              <a:buFont typeface="Arial"/>
              <a:buChar char="•"/>
            </a:pPr>
            <a:r>
              <a:rPr lang="en-US" b="1" dirty="0" smtClean="0"/>
              <a:t>All astronomical signs repeat</a:t>
            </a:r>
          </a:p>
          <a:p>
            <a:pPr marL="228600" indent="-228600" defTabSz="228600">
              <a:buClr>
                <a:srgbClr val="007DC3"/>
              </a:buClr>
              <a:buSzPct val="100000"/>
              <a:buFont typeface="Arial"/>
              <a:buChar char="•"/>
            </a:pPr>
            <a:r>
              <a:rPr lang="en-US" b="1" dirty="0" smtClean="0"/>
              <a:t>Need a non-astronomical point of reference to limit “N”</a:t>
            </a:r>
            <a:endParaRPr lang="en-US" b="1" dirty="0"/>
          </a:p>
        </p:txBody>
      </p:sp>
      <p:grpSp>
        <p:nvGrpSpPr>
          <p:cNvPr id="20" name="Group 19"/>
          <p:cNvGrpSpPr/>
          <p:nvPr/>
        </p:nvGrpSpPr>
        <p:grpSpPr>
          <a:xfrm>
            <a:off x="117475" y="1981200"/>
            <a:ext cx="4981575" cy="4191000"/>
            <a:chOff x="27275" y="1828800"/>
            <a:chExt cx="4981575" cy="4191000"/>
          </a:xfrm>
        </p:grpSpPr>
        <p:pic>
          <p:nvPicPr>
            <p:cNvPr id="2050" name="Picture 2"/>
            <p:cNvPicPr>
              <a:picLocks noChangeAspect="1" noChangeArrowheads="1"/>
            </p:cNvPicPr>
            <p:nvPr>
              <p:custDataLst>
                <p:tags r:id="rId8"/>
              </p:custDataLst>
            </p:nvPr>
          </p:nvPicPr>
          <p:blipFill>
            <a:blip r:embed="rId13" cstate="print">
              <a:extLst>
                <a:ext uri="{28A0092B-C50C-407E-A947-70E740481C1C}">
                  <a14:useLocalDpi xmlns="" xmlns:a14="http://schemas.microsoft.com/office/drawing/2010/main" val="0"/>
                </a:ext>
              </a:extLst>
            </a:blip>
            <a:srcRect/>
            <a:stretch>
              <a:fillRect/>
            </a:stretch>
          </p:blipFill>
          <p:spPr bwMode="auto">
            <a:xfrm>
              <a:off x="27275" y="2524125"/>
              <a:ext cx="4981575" cy="29622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nvGrpSpPr>
            <p:cNvPr id="13" name="Group 12"/>
            <p:cNvGrpSpPr/>
            <p:nvPr>
              <p:custDataLst>
                <p:tags r:id="rId9"/>
              </p:custDataLst>
            </p:nvPr>
          </p:nvGrpSpPr>
          <p:grpSpPr>
            <a:xfrm>
              <a:off x="460662" y="2044700"/>
              <a:ext cx="4114800" cy="317500"/>
              <a:chOff x="355600" y="1333500"/>
              <a:chExt cx="4000500" cy="317500"/>
            </a:xfrm>
          </p:grpSpPr>
          <p:sp>
            <p:nvSpPr>
              <p:cNvPr id="11" name="Rectangle 10"/>
              <p:cNvSpPr/>
              <p:nvPr/>
            </p:nvSpPr>
            <p:spPr>
              <a:xfrm>
                <a:off x="355600" y="1333500"/>
                <a:ext cx="4000500" cy="317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1"/>
                    </a:solidFill>
                  </a:rPr>
                  <a:t>Dating Vernal equinox in </a:t>
                </a:r>
                <a:r>
                  <a:rPr lang="en-US" b="1" dirty="0" err="1" smtClean="0">
                    <a:solidFill>
                      <a:schemeClr val="accent1"/>
                    </a:solidFill>
                  </a:rPr>
                  <a:t>Mrigashira</a:t>
                </a:r>
                <a:endParaRPr lang="en-US" b="1" dirty="0">
                  <a:solidFill>
                    <a:schemeClr val="accent1"/>
                  </a:solidFill>
                </a:endParaRPr>
              </a:p>
            </p:txBody>
          </p:sp>
          <p:cxnSp>
            <p:nvCxnSpPr>
              <p:cNvPr id="12" name="Straight Connector 11"/>
              <p:cNvCxnSpPr/>
              <p:nvPr/>
            </p:nvCxnSpPr>
            <p:spPr>
              <a:xfrm>
                <a:off x="355600" y="1651000"/>
                <a:ext cx="4000500" cy="0"/>
              </a:xfrm>
              <a:prstGeom prst="line">
                <a:avLst/>
              </a:prstGeom>
              <a:ln w="19050">
                <a:solidFill>
                  <a:srgbClr val="007DC3"/>
                </a:solidFill>
              </a:ln>
            </p:spPr>
            <p:style>
              <a:lnRef idx="1">
                <a:schemeClr val="accent1"/>
              </a:lnRef>
              <a:fillRef idx="0">
                <a:schemeClr val="accent1"/>
              </a:fillRef>
              <a:effectRef idx="0">
                <a:schemeClr val="accent1"/>
              </a:effectRef>
              <a:fontRef idx="minor">
                <a:schemeClr val="tx1"/>
              </a:fontRef>
            </p:style>
          </p:cxnSp>
        </p:grpSp>
        <p:sp>
          <p:nvSpPr>
            <p:cNvPr id="19" name="Rounded Rectangle 18"/>
            <p:cNvSpPr/>
            <p:nvPr>
              <p:custDataLst>
                <p:tags r:id="rId10"/>
              </p:custDataLst>
            </p:nvPr>
          </p:nvSpPr>
          <p:spPr>
            <a:xfrm>
              <a:off x="41562" y="1828800"/>
              <a:ext cx="4953000" cy="4191000"/>
            </a:xfrm>
            <a:prstGeom prst="roundRect">
              <a:avLst/>
            </a:prstGeom>
            <a:noFill/>
            <a:ln w="28575"/>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Tree>
    <p:extLst>
      <p:ext uri="{BB962C8B-B14F-4D97-AF65-F5344CB8AC3E}">
        <p14:creationId xmlns="" xmlns:p14="http://schemas.microsoft.com/office/powerpoint/2010/main" val="1190174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3" grpId="1" build="p"/>
      <p:bldP spid="16" grpId="0" animBg="1"/>
      <p:bldP spid="1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Ramayana</a:t>
            </a:r>
            <a:endParaRPr lang="en-US" dirty="0"/>
          </a:p>
        </p:txBody>
      </p:sp>
      <p:sp>
        <p:nvSpPr>
          <p:cNvPr id="3" name="Content Placeholder 2"/>
          <p:cNvSpPr>
            <a:spLocks noGrp="1"/>
          </p:cNvSpPr>
          <p:nvPr>
            <p:ph sz="half" idx="1"/>
          </p:nvPr>
        </p:nvSpPr>
        <p:spPr/>
        <p:txBody>
          <a:bodyPr/>
          <a:lstStyle/>
          <a:p>
            <a:r>
              <a:rPr lang="en-US" dirty="0" smtClean="0"/>
              <a:t>Dating much more uncertain</a:t>
            </a:r>
          </a:p>
          <a:p>
            <a:r>
              <a:rPr lang="en-US" dirty="0" smtClean="0"/>
              <a:t>Contains lots of astronomical details</a:t>
            </a:r>
          </a:p>
          <a:p>
            <a:r>
              <a:rPr lang="en-US" dirty="0" smtClean="0"/>
              <a:t>Self dates to </a:t>
            </a:r>
            <a:r>
              <a:rPr lang="en-US" dirty="0" err="1" smtClean="0"/>
              <a:t>Treta</a:t>
            </a:r>
            <a:r>
              <a:rPr lang="en-US" dirty="0" smtClean="0"/>
              <a:t> Yuga</a:t>
            </a:r>
          </a:p>
          <a:p>
            <a:r>
              <a:rPr lang="en-US" dirty="0" err="1" smtClean="0"/>
              <a:t>Valmiki</a:t>
            </a:r>
            <a:r>
              <a:rPr lang="en-US" dirty="0" smtClean="0"/>
              <a:t> referred to in the </a:t>
            </a:r>
            <a:r>
              <a:rPr lang="en-US" dirty="0" err="1" smtClean="0"/>
              <a:t>Yajurveda</a:t>
            </a:r>
            <a:endParaRPr lang="en-US" dirty="0" smtClean="0"/>
          </a:p>
          <a:p>
            <a:r>
              <a:rPr lang="en-US" dirty="0" smtClean="0"/>
              <a:t>Does not discuss the </a:t>
            </a:r>
            <a:r>
              <a:rPr lang="en-US" dirty="0" err="1" smtClean="0"/>
              <a:t>Saraswati</a:t>
            </a:r>
            <a:r>
              <a:rPr lang="en-US" dirty="0" smtClean="0"/>
              <a:t> River </a:t>
            </a:r>
          </a:p>
          <a:p>
            <a:endParaRPr lang="en-US" dirty="0"/>
          </a:p>
        </p:txBody>
      </p:sp>
      <p:graphicFrame>
        <p:nvGraphicFramePr>
          <p:cNvPr id="20" name="Content Placeholder 19"/>
          <p:cNvGraphicFramePr>
            <a:graphicFrameLocks noGrp="1"/>
          </p:cNvGraphicFramePr>
          <p:nvPr>
            <p:ph sz="half" idx="2"/>
            <p:extLst>
              <p:ext uri="{D42A27DB-BD31-4B8C-83A1-F6EECF244321}">
                <p14:modId xmlns="" xmlns:p14="http://schemas.microsoft.com/office/powerpoint/2010/main" val="1489428343"/>
              </p:ext>
            </p:extLst>
          </p:nvPr>
        </p:nvGraphicFramePr>
        <p:xfrm>
          <a:off x="4038600" y="1752600"/>
          <a:ext cx="49530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28092539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5" descr="060508_human_evolution_02.jpg"/>
          <p:cNvPicPr>
            <a:picLocks noChangeAspect="1"/>
          </p:cNvPicPr>
          <p:nvPr/>
        </p:nvPicPr>
        <p:blipFill>
          <a:blip r:embed="rId3" cstate="print"/>
          <a:stretch>
            <a:fillRect/>
          </a:stretch>
        </p:blipFill>
        <p:spPr>
          <a:xfrm>
            <a:off x="228600" y="1938997"/>
            <a:ext cx="8732240" cy="4442528"/>
          </a:xfrm>
          <a:prstGeom prst="rect">
            <a:avLst/>
          </a:prstGeom>
        </p:spPr>
      </p:pic>
      <p:sp>
        <p:nvSpPr>
          <p:cNvPr id="2" name="Title 1"/>
          <p:cNvSpPr>
            <a:spLocks noGrp="1"/>
          </p:cNvSpPr>
          <p:nvPr>
            <p:ph type="title"/>
          </p:nvPr>
        </p:nvSpPr>
        <p:spPr/>
        <p:txBody>
          <a:bodyPr/>
          <a:lstStyle/>
          <a:p>
            <a:r>
              <a:rPr lang="en-US" dirty="0" smtClean="0"/>
              <a:t>Ramayana?</a:t>
            </a:r>
            <a:endParaRPr lang="en-US" dirty="0"/>
          </a:p>
        </p:txBody>
      </p:sp>
      <p:pic>
        <p:nvPicPr>
          <p:cNvPr id="8" name="Content Placeholder 7"/>
          <p:cNvPicPr>
            <a:picLocks noGrp="1" noChangeAspect="1"/>
          </p:cNvPicPr>
          <p:nvPr>
            <p:ph sz="half" idx="1"/>
          </p:nvPr>
        </p:nvPicPr>
        <p:blipFill rotWithShape="1">
          <a:blip r:embed="rId4" cstate="print">
            <a:extLst>
              <a:ext uri="{28A0092B-C50C-407E-A947-70E740481C1C}">
                <a14:useLocalDpi xmlns="" xmlns:a14="http://schemas.microsoft.com/office/drawing/2010/main" val="0"/>
              </a:ext>
            </a:extLst>
          </a:blip>
          <a:stretch/>
        </p:blipFill>
        <p:spPr>
          <a:xfrm>
            <a:off x="1443037" y="2590006"/>
            <a:ext cx="2066925" cy="3095625"/>
          </a:xfrm>
        </p:spPr>
      </p:pic>
      <p:sp>
        <p:nvSpPr>
          <p:cNvPr id="6" name="Oval 5"/>
          <p:cNvSpPr/>
          <p:nvPr/>
        </p:nvSpPr>
        <p:spPr>
          <a:xfrm>
            <a:off x="7391400" y="3505200"/>
            <a:ext cx="762000" cy="3048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4" descr="evolution_1903_wideweb__430x328,1.jpg"/>
          <p:cNvPicPr>
            <a:picLocks noChangeAspect="1"/>
          </p:cNvPicPr>
          <p:nvPr/>
        </p:nvPicPr>
        <p:blipFill rotWithShape="1">
          <a:blip r:embed="rId5" cstate="print"/>
          <a:srcRect l="33440" t="15459" r="34485"/>
          <a:stretch/>
        </p:blipFill>
        <p:spPr>
          <a:xfrm>
            <a:off x="2971800" y="3733800"/>
            <a:ext cx="1295400" cy="2604357"/>
          </a:xfrm>
          <a:prstGeom prst="rect">
            <a:avLst/>
          </a:prstGeom>
        </p:spPr>
      </p:pic>
    </p:spTree>
    <p:extLst>
      <p:ext uri="{BB962C8B-B14F-4D97-AF65-F5344CB8AC3E}">
        <p14:creationId xmlns="" xmlns:p14="http://schemas.microsoft.com/office/powerpoint/2010/main" val="235548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Mahabharata</a:t>
            </a:r>
            <a:endParaRPr lang="en-US" dirty="0"/>
          </a:p>
        </p:txBody>
      </p:sp>
      <p:sp>
        <p:nvSpPr>
          <p:cNvPr id="5" name="Content Placeholder 4"/>
          <p:cNvSpPr>
            <a:spLocks noGrp="1"/>
          </p:cNvSpPr>
          <p:nvPr>
            <p:ph sz="half" idx="1"/>
          </p:nvPr>
        </p:nvSpPr>
        <p:spPr>
          <a:xfrm>
            <a:off x="457200" y="1920085"/>
            <a:ext cx="4191000" cy="2880515"/>
          </a:xfrm>
        </p:spPr>
        <p:txBody>
          <a:bodyPr>
            <a:normAutofit fontScale="70000" lnSpcReduction="20000"/>
          </a:bodyPr>
          <a:lstStyle/>
          <a:p>
            <a:pPr marL="228600" indent="-228600" defTabSz="228600">
              <a:buClr>
                <a:srgbClr val="007DC3"/>
              </a:buClr>
              <a:buSzPct val="100000"/>
              <a:buFont typeface="Arial"/>
              <a:buChar char="•"/>
            </a:pPr>
            <a:r>
              <a:rPr lang="en-US" dirty="0" smtClean="0"/>
              <a:t>Possible co-incidence with archeological evidence</a:t>
            </a:r>
          </a:p>
          <a:p>
            <a:pPr marL="228600" indent="-228600" defTabSz="228600">
              <a:buClr>
                <a:srgbClr val="007DC3"/>
              </a:buClr>
              <a:buSzPct val="100000"/>
              <a:buFont typeface="Arial"/>
              <a:buChar char="•"/>
            </a:pPr>
            <a:r>
              <a:rPr lang="en-US" dirty="0" smtClean="0"/>
              <a:t>140 astronomical references</a:t>
            </a:r>
          </a:p>
          <a:p>
            <a:pPr marL="228600" indent="-228600" defTabSz="228600">
              <a:buClr>
                <a:srgbClr val="007DC3"/>
              </a:buClr>
              <a:buSzPct val="100000"/>
              <a:buFont typeface="Arial"/>
              <a:buChar char="•"/>
            </a:pPr>
            <a:r>
              <a:rPr lang="en-US" dirty="0" smtClean="0"/>
              <a:t>Discovery of submerged </a:t>
            </a:r>
            <a:r>
              <a:rPr lang="en-US" dirty="0" err="1" smtClean="0"/>
              <a:t>Dwarka</a:t>
            </a:r>
            <a:r>
              <a:rPr lang="en-US" dirty="0" smtClean="0"/>
              <a:t> off the coast of </a:t>
            </a:r>
            <a:r>
              <a:rPr lang="en-US" dirty="0" err="1" smtClean="0"/>
              <a:t>Dwarka</a:t>
            </a:r>
            <a:endParaRPr lang="en-US" dirty="0" smtClean="0"/>
          </a:p>
          <a:p>
            <a:pPr marL="685800" lvl="1" indent="-228600" defTabSz="228600">
              <a:buClr>
                <a:srgbClr val="007DC3"/>
              </a:buClr>
              <a:buSzPct val="100000"/>
              <a:buFont typeface="MetaNormalLF-Roman"/>
              <a:buChar char="–"/>
            </a:pPr>
            <a:r>
              <a:rPr lang="en-US" sz="2300" dirty="0" smtClean="0"/>
              <a:t>Containing a seal mentioned in the Mahabharata</a:t>
            </a:r>
          </a:p>
          <a:p>
            <a:pPr marL="685800" lvl="1" indent="-228600" defTabSz="228600">
              <a:buClr>
                <a:srgbClr val="007DC3"/>
              </a:buClr>
              <a:buSzPct val="100000"/>
              <a:buFont typeface="MetaNormalLF-Roman"/>
              <a:buChar char="–"/>
            </a:pPr>
            <a:r>
              <a:rPr lang="en-US" sz="2300" dirty="0" smtClean="0"/>
              <a:t>Apparently on land reclaimed from the sea</a:t>
            </a:r>
          </a:p>
          <a:p>
            <a:pPr marL="228600" indent="-228600" defTabSz="228600">
              <a:buClr>
                <a:srgbClr val="007DC3"/>
              </a:buClr>
              <a:buSzPct val="100000"/>
              <a:buFont typeface="Arial"/>
              <a:buChar char="•"/>
            </a:pPr>
            <a:r>
              <a:rPr lang="en-US" dirty="0" smtClean="0"/>
              <a:t>Refers to </a:t>
            </a:r>
            <a:r>
              <a:rPr lang="en-US" dirty="0" err="1" smtClean="0"/>
              <a:t>Saraswati</a:t>
            </a:r>
            <a:r>
              <a:rPr lang="en-US" dirty="0" smtClean="0"/>
              <a:t> as a seasonal river</a:t>
            </a:r>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029200" y="1219200"/>
            <a:ext cx="3700028" cy="5105400"/>
          </a:xfrm>
          <a:prstGeom prst="rect">
            <a:avLst/>
          </a:prstGeom>
        </p:spPr>
      </p:pic>
      <p:sp>
        <p:nvSpPr>
          <p:cNvPr id="7" name="Rounded Rectangle 6"/>
          <p:cNvSpPr/>
          <p:nvPr/>
        </p:nvSpPr>
        <p:spPr>
          <a:xfrm>
            <a:off x="457200" y="5029200"/>
            <a:ext cx="4191000" cy="914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lgn="ctr" defTabSz="228600">
              <a:buClr>
                <a:srgbClr val="007DC3"/>
              </a:buClr>
              <a:buSzPct val="100000"/>
            </a:pPr>
            <a:r>
              <a:rPr lang="en-US" dirty="0" smtClean="0">
                <a:solidFill>
                  <a:schemeClr val="tx1"/>
                </a:solidFill>
              </a:rPr>
              <a:t>Dating no later than 1900 BC</a:t>
            </a:r>
          </a:p>
          <a:p>
            <a:pPr marL="228600" indent="-228600" algn="ctr" defTabSz="228600">
              <a:buClr>
                <a:srgbClr val="007DC3"/>
              </a:buClr>
              <a:buSzPct val="100000"/>
            </a:pPr>
            <a:r>
              <a:rPr lang="en-US" dirty="0" smtClean="0">
                <a:solidFill>
                  <a:schemeClr val="tx1"/>
                </a:solidFill>
              </a:rPr>
              <a:t>Typically dated to approx. 5500 BC</a:t>
            </a:r>
          </a:p>
        </p:txBody>
      </p:sp>
      <p:sp>
        <p:nvSpPr>
          <p:cNvPr id="8" name="Isosceles Triangle 7"/>
          <p:cNvSpPr/>
          <p:nvPr/>
        </p:nvSpPr>
        <p:spPr>
          <a:xfrm flipV="1">
            <a:off x="457200" y="4800600"/>
            <a:ext cx="4191000" cy="30480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Scientific &amp; Technological </a:t>
            </a:r>
            <a:r>
              <a:rPr lang="en-US" dirty="0" smtClean="0"/>
              <a:t>Basis</a:t>
            </a:r>
            <a:endParaRPr lang="en-US" dirty="0"/>
          </a:p>
        </p:txBody>
      </p:sp>
      <p:sp>
        <p:nvSpPr>
          <p:cNvPr id="5" name="Text Placeholder 4"/>
          <p:cNvSpPr>
            <a:spLocks noGrp="1"/>
          </p:cNvSpPr>
          <p:nvPr>
            <p:ph type="body" idx="1"/>
          </p:nvPr>
        </p:nvSpPr>
        <p:spPr/>
        <p:txBody>
          <a:bodyPr/>
          <a:lstStyle/>
          <a:p>
            <a:r>
              <a:rPr lang="en-US" dirty="0" smtClean="0"/>
              <a:t>A Sampling from </a:t>
            </a:r>
            <a:r>
              <a:rPr lang="en-US" dirty="0" err="1" smtClean="0"/>
              <a:t>Shastra</a:t>
            </a:r>
            <a:endParaRPr lang="en-US" dirty="0"/>
          </a:p>
        </p:txBody>
      </p:sp>
    </p:spTree>
    <p:extLst>
      <p:ext uri="{BB962C8B-B14F-4D97-AF65-F5344CB8AC3E}">
        <p14:creationId xmlns="" xmlns:p14="http://schemas.microsoft.com/office/powerpoint/2010/main" val="24763914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is a </a:t>
            </a:r>
            <a:r>
              <a:rPr lang="en-US" dirty="0" err="1" smtClean="0"/>
              <a:t>Ratha</a:t>
            </a:r>
            <a:r>
              <a:rPr lang="en-US" dirty="0" smtClean="0"/>
              <a:t>?</a:t>
            </a:r>
            <a:endParaRPr lang="en-US" dirty="0"/>
          </a:p>
        </p:txBody>
      </p:sp>
      <p:grpSp>
        <p:nvGrpSpPr>
          <p:cNvPr id="10" name="Group 9"/>
          <p:cNvGrpSpPr/>
          <p:nvPr/>
        </p:nvGrpSpPr>
        <p:grpSpPr>
          <a:xfrm>
            <a:off x="1639947" y="2286000"/>
            <a:ext cx="5864106" cy="3569732"/>
            <a:chOff x="2476500" y="2286000"/>
            <a:chExt cx="5864106" cy="3569732"/>
          </a:xfrm>
        </p:grpSpPr>
        <p:pic>
          <p:nvPicPr>
            <p:cNvPr id="5" name="Picture 4" descr="Mahabharata_krishna_arjuna.jpg"/>
            <p:cNvPicPr>
              <a:picLocks noChangeAspect="1"/>
            </p:cNvPicPr>
            <p:nvPr/>
          </p:nvPicPr>
          <p:blipFill>
            <a:blip r:embed="rId2" cstate="print"/>
            <a:stretch>
              <a:fillRect/>
            </a:stretch>
          </p:blipFill>
          <p:spPr>
            <a:xfrm>
              <a:off x="3274953" y="2286000"/>
              <a:ext cx="4267200" cy="3224584"/>
            </a:xfrm>
            <a:prstGeom prst="rect">
              <a:avLst/>
            </a:prstGeom>
          </p:spPr>
        </p:pic>
        <p:sp>
          <p:nvSpPr>
            <p:cNvPr id="9" name="TextBox 8"/>
            <p:cNvSpPr txBox="1"/>
            <p:nvPr/>
          </p:nvSpPr>
          <p:spPr>
            <a:xfrm>
              <a:off x="2476500" y="5486400"/>
              <a:ext cx="5864106" cy="369332"/>
            </a:xfrm>
            <a:prstGeom prst="rect">
              <a:avLst/>
            </a:prstGeom>
            <a:noFill/>
          </p:spPr>
          <p:txBody>
            <a:bodyPr wrap="none" rtlCol="0">
              <a:spAutoFit/>
            </a:bodyPr>
            <a:lstStyle/>
            <a:p>
              <a:r>
                <a:rPr lang="en-US" dirty="0" smtClean="0"/>
                <a:t>Common depiction of </a:t>
              </a:r>
              <a:r>
                <a:rPr lang="en-US" dirty="0" err="1" smtClean="0"/>
                <a:t>Arjuna’s</a:t>
              </a:r>
              <a:r>
                <a:rPr lang="en-US" dirty="0" smtClean="0"/>
                <a:t> </a:t>
              </a:r>
              <a:r>
                <a:rPr lang="en-US" dirty="0" err="1" smtClean="0"/>
                <a:t>Ratha</a:t>
              </a:r>
              <a:r>
                <a:rPr lang="en-US" dirty="0" smtClean="0"/>
                <a:t> from Mahabharata</a:t>
              </a:r>
              <a:endParaRPr lang="en-US" dirty="0"/>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Veda through the ages</a:t>
            </a:r>
            <a:endParaRPr lang="en-US" dirty="0"/>
          </a:p>
        </p:txBody>
      </p:sp>
      <p:sp>
        <p:nvSpPr>
          <p:cNvPr id="3" name="Content Placeholder 2"/>
          <p:cNvSpPr>
            <a:spLocks noGrp="1"/>
          </p:cNvSpPr>
          <p:nvPr>
            <p:ph idx="1"/>
          </p:nvPr>
        </p:nvSpPr>
        <p:spPr/>
        <p:txBody>
          <a:bodyPr/>
          <a:lstStyle/>
          <a:p>
            <a:r>
              <a:rPr lang="en-US" dirty="0" smtClean="0"/>
              <a:t>The knowledge contained in the Veda are eternal</a:t>
            </a:r>
          </a:p>
          <a:p>
            <a:r>
              <a:rPr lang="en-US" dirty="0" smtClean="0"/>
              <a:t>They were heard by the </a:t>
            </a:r>
            <a:r>
              <a:rPr lang="en-US" dirty="0" err="1" smtClean="0"/>
              <a:t>Rishi’s</a:t>
            </a:r>
            <a:r>
              <a:rPr lang="en-US" dirty="0" smtClean="0"/>
              <a:t> multiple times </a:t>
            </a:r>
            <a:r>
              <a:rPr lang="en-US" dirty="0" smtClean="0"/>
              <a:t>over</a:t>
            </a:r>
            <a:r>
              <a:rPr lang="en-US" dirty="0" smtClean="0"/>
              <a:t> </a:t>
            </a:r>
            <a:r>
              <a:rPr lang="en-US" dirty="0" smtClean="0"/>
              <a:t>multiple ages</a:t>
            </a:r>
          </a:p>
          <a:p>
            <a:r>
              <a:rPr lang="en-US" dirty="0" smtClean="0"/>
              <a:t>Passed </a:t>
            </a:r>
            <a:r>
              <a:rPr lang="en-US" dirty="0" smtClean="0"/>
              <a:t>through </a:t>
            </a:r>
            <a:r>
              <a:rPr lang="en-US" dirty="0" smtClean="0"/>
              <a:t>an oral tradition</a:t>
            </a:r>
          </a:p>
          <a:p>
            <a:r>
              <a:rPr lang="en-US" dirty="0" smtClean="0"/>
              <a:t>Eventually </a:t>
            </a:r>
            <a:r>
              <a:rPr lang="en-US" dirty="0" smtClean="0"/>
              <a:t>written down</a:t>
            </a:r>
            <a:endParaRPr lang="en-US" dirty="0" smtClean="0"/>
          </a:p>
          <a:p>
            <a:r>
              <a:rPr lang="en-US" dirty="0" smtClean="0"/>
              <a:t>Had significant portions destroyed</a:t>
            </a:r>
          </a:p>
          <a:p>
            <a:r>
              <a:rPr lang="en-US" dirty="0" smtClean="0"/>
              <a:t>Had insertions with intention to distort</a:t>
            </a:r>
          </a:p>
          <a:p>
            <a:r>
              <a:rPr lang="en-US" dirty="0" smtClean="0"/>
              <a:t>Received by us today</a:t>
            </a:r>
            <a:endParaRPr lang="en-US" dirty="0"/>
          </a:p>
        </p:txBody>
      </p:sp>
    </p:spTree>
    <p:extLst>
      <p:ext uri="{BB962C8B-B14F-4D97-AF65-F5344CB8AC3E}">
        <p14:creationId xmlns="" xmlns:p14="http://schemas.microsoft.com/office/powerpoint/2010/main" val="3911776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is a </a:t>
            </a:r>
            <a:r>
              <a:rPr lang="en-US" dirty="0" err="1" smtClean="0"/>
              <a:t>Ratha</a:t>
            </a:r>
            <a:r>
              <a:rPr lang="en-US" dirty="0" smtClean="0"/>
              <a:t>?</a:t>
            </a:r>
            <a:endParaRPr lang="en-US" dirty="0"/>
          </a:p>
        </p:txBody>
      </p:sp>
      <p:grpSp>
        <p:nvGrpSpPr>
          <p:cNvPr id="8" name="Group 7"/>
          <p:cNvGrpSpPr/>
          <p:nvPr/>
        </p:nvGrpSpPr>
        <p:grpSpPr>
          <a:xfrm>
            <a:off x="1962150" y="2028190"/>
            <a:ext cx="5219700" cy="3927492"/>
            <a:chOff x="1801048" y="2028190"/>
            <a:chExt cx="5219700" cy="3927492"/>
          </a:xfrm>
        </p:grpSpPr>
        <p:pic>
          <p:nvPicPr>
            <p:cNvPr id="6" name="Picture 5" descr="ferrari.jpg"/>
            <p:cNvPicPr>
              <a:picLocks noChangeAspect="1"/>
            </p:cNvPicPr>
            <p:nvPr/>
          </p:nvPicPr>
          <p:blipFill>
            <a:blip r:embed="rId2" cstate="print"/>
            <a:srcRect b="8889"/>
            <a:stretch>
              <a:fillRect/>
            </a:stretch>
          </p:blipFill>
          <p:spPr>
            <a:xfrm>
              <a:off x="1801048" y="2028190"/>
              <a:ext cx="5219700" cy="3566795"/>
            </a:xfrm>
            <a:prstGeom prst="rect">
              <a:avLst/>
            </a:prstGeom>
          </p:spPr>
        </p:pic>
        <p:sp>
          <p:nvSpPr>
            <p:cNvPr id="7" name="TextBox 6"/>
            <p:cNvSpPr txBox="1"/>
            <p:nvPr/>
          </p:nvSpPr>
          <p:spPr>
            <a:xfrm>
              <a:off x="3098103" y="5586350"/>
              <a:ext cx="2625591" cy="369332"/>
            </a:xfrm>
            <a:prstGeom prst="rect">
              <a:avLst/>
            </a:prstGeom>
            <a:noFill/>
          </p:spPr>
          <p:txBody>
            <a:bodyPr wrap="none" rtlCol="0">
              <a:spAutoFit/>
            </a:bodyPr>
            <a:lstStyle/>
            <a:p>
              <a:r>
                <a:rPr lang="en-US" dirty="0" smtClean="0"/>
                <a:t>Ferrari or </a:t>
              </a:r>
              <a:r>
                <a:rPr lang="en-US" dirty="0" err="1" smtClean="0"/>
                <a:t>Vidyut</a:t>
              </a:r>
              <a:r>
                <a:rPr lang="en-US" dirty="0" smtClean="0"/>
                <a:t> </a:t>
              </a:r>
              <a:r>
                <a:rPr lang="en-US" dirty="0" err="1" smtClean="0"/>
                <a:t>Ratha</a:t>
              </a:r>
              <a:r>
                <a:rPr lang="en-US" dirty="0" smtClean="0"/>
                <a:t>? </a:t>
              </a:r>
              <a:endParaRPr lang="en-US" dirty="0"/>
            </a:p>
          </p:txBody>
        </p:sp>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Rigvedic</a:t>
            </a:r>
            <a:r>
              <a:rPr lang="en-US" dirty="0" smtClean="0"/>
              <a:t> Vehicles	</a:t>
            </a:r>
            <a:endParaRPr lang="en-US" dirty="0"/>
          </a:p>
        </p:txBody>
      </p:sp>
      <p:pic>
        <p:nvPicPr>
          <p:cNvPr id="6146" name="Picture 2"/>
          <p:cNvPicPr>
            <a:picLocks noChangeAspect="1" noChangeArrowheads="1"/>
          </p:cNvPicPr>
          <p:nvPr/>
        </p:nvPicPr>
        <p:blipFill>
          <a:blip r:embed="rId3" cstate="print"/>
          <a:srcRect/>
          <a:stretch>
            <a:fillRect/>
          </a:stretch>
        </p:blipFill>
        <p:spPr bwMode="auto">
          <a:xfrm>
            <a:off x="5181600" y="3657600"/>
            <a:ext cx="3962400" cy="2476500"/>
          </a:xfrm>
          <a:prstGeom prst="rect">
            <a:avLst/>
          </a:prstGeom>
          <a:noFill/>
          <a:ln w="9525">
            <a:noFill/>
            <a:miter lim="800000"/>
            <a:headEnd/>
            <a:tailEnd/>
          </a:ln>
        </p:spPr>
      </p:pic>
      <p:pic>
        <p:nvPicPr>
          <p:cNvPr id="6147" name="Picture 3"/>
          <p:cNvPicPr>
            <a:picLocks noChangeAspect="1" noChangeArrowheads="1"/>
          </p:cNvPicPr>
          <p:nvPr/>
        </p:nvPicPr>
        <p:blipFill>
          <a:blip r:embed="rId4" cstate="print"/>
          <a:srcRect t="10908"/>
          <a:stretch>
            <a:fillRect/>
          </a:stretch>
        </p:blipFill>
        <p:spPr bwMode="auto">
          <a:xfrm>
            <a:off x="5181600" y="990600"/>
            <a:ext cx="3962400" cy="2658666"/>
          </a:xfrm>
          <a:prstGeom prst="rect">
            <a:avLst/>
          </a:prstGeom>
          <a:noFill/>
          <a:ln w="9525">
            <a:noFill/>
            <a:miter lim="800000"/>
            <a:headEnd/>
            <a:tailEnd/>
          </a:ln>
        </p:spPr>
      </p:pic>
      <p:graphicFrame>
        <p:nvGraphicFramePr>
          <p:cNvPr id="6" name="Table 5"/>
          <p:cNvGraphicFramePr>
            <a:graphicFrameLocks noGrp="1"/>
          </p:cNvGraphicFramePr>
          <p:nvPr/>
        </p:nvGraphicFramePr>
        <p:xfrm>
          <a:off x="152400" y="1828800"/>
          <a:ext cx="4937760" cy="4267199"/>
        </p:xfrm>
        <a:graphic>
          <a:graphicData uri="http://schemas.openxmlformats.org/drawingml/2006/table">
            <a:tbl>
              <a:tblPr firstCol="1">
                <a:tableStyleId>{5C22544A-7EE6-4342-B048-85BDC9FD1C3A}</a:tableStyleId>
              </a:tblPr>
              <a:tblGrid>
                <a:gridCol w="1645920"/>
                <a:gridCol w="3291840"/>
              </a:tblGrid>
              <a:tr h="764818">
                <a:tc>
                  <a:txBody>
                    <a:bodyPr/>
                    <a:lstStyle/>
                    <a:p>
                      <a:r>
                        <a:rPr lang="en-US" dirty="0" err="1" smtClean="0"/>
                        <a:t>Jalayan</a:t>
                      </a:r>
                      <a:endParaRPr lang="en-US" dirty="0"/>
                    </a:p>
                  </a:txBody>
                  <a:tcPr anchor="ctr">
                    <a:lnB w="76200" cap="flat" cmpd="sng" algn="ctr">
                      <a:solidFill>
                        <a:schemeClr val="bg1"/>
                      </a:solidFill>
                      <a:prstDash val="solid"/>
                      <a:round/>
                      <a:headEnd type="none" w="med" len="med"/>
                      <a:tailEnd type="none" w="med" len="med"/>
                    </a:lnB>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800" dirty="0" smtClean="0"/>
                        <a:t>An amphibian aircraft</a:t>
                      </a:r>
                    </a:p>
                  </a:txBody>
                  <a:tcPr anchor="ctr">
                    <a:lnB w="76200" cap="flat" cmpd="sng" algn="ctr">
                      <a:solidFill>
                        <a:schemeClr val="bg1"/>
                      </a:solidFill>
                      <a:prstDash val="solid"/>
                      <a:round/>
                      <a:headEnd type="none" w="med" len="med"/>
                      <a:tailEnd type="none" w="med" len="med"/>
                    </a:lnB>
                  </a:tcPr>
                </a:tc>
              </a:tr>
              <a:tr h="764818">
                <a:tc>
                  <a:txBody>
                    <a:bodyPr/>
                    <a:lstStyle/>
                    <a:p>
                      <a:r>
                        <a:rPr lang="en-US" dirty="0" err="1" smtClean="0"/>
                        <a:t>Kaara</a:t>
                      </a:r>
                      <a:endParaRPr lang="en-US" dirty="0"/>
                    </a:p>
                  </a:txBody>
                  <a:tcPr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800" dirty="0" smtClean="0"/>
                        <a:t>An amphibious vehicle</a:t>
                      </a:r>
                    </a:p>
                  </a:txBody>
                  <a:tcPr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tcPr>
                </a:tc>
              </a:tr>
              <a:tr h="764818">
                <a:tc>
                  <a:txBody>
                    <a:bodyPr/>
                    <a:lstStyle/>
                    <a:p>
                      <a:r>
                        <a:rPr lang="en-US" dirty="0" err="1" smtClean="0"/>
                        <a:t>Tritala</a:t>
                      </a:r>
                      <a:endParaRPr lang="en-US" dirty="0"/>
                    </a:p>
                  </a:txBody>
                  <a:tcPr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800" dirty="0" smtClean="0"/>
                        <a:t>a three storied vehicle</a:t>
                      </a:r>
                    </a:p>
                  </a:txBody>
                  <a:tcPr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tcPr>
                </a:tc>
              </a:tr>
              <a:tr h="764818">
                <a:tc>
                  <a:txBody>
                    <a:bodyPr/>
                    <a:lstStyle/>
                    <a:p>
                      <a:r>
                        <a:rPr lang="en-US" dirty="0" err="1" smtClean="0"/>
                        <a:t>Trichakra</a:t>
                      </a:r>
                      <a:endParaRPr lang="en-US" dirty="0"/>
                    </a:p>
                  </a:txBody>
                  <a:tcPr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800" dirty="0" smtClean="0"/>
                        <a:t>a three-wheeled flying vehicle</a:t>
                      </a:r>
                    </a:p>
                  </a:txBody>
                  <a:tcPr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tcPr>
                </a:tc>
              </a:tr>
              <a:tr h="443109">
                <a:tc>
                  <a:txBody>
                    <a:bodyPr/>
                    <a:lstStyle/>
                    <a:p>
                      <a:r>
                        <a:rPr lang="en-US" dirty="0" err="1" smtClean="0"/>
                        <a:t>Vaayu</a:t>
                      </a:r>
                      <a:endParaRPr lang="en-US" dirty="0"/>
                    </a:p>
                  </a:txBody>
                  <a:tcPr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800" dirty="0" smtClean="0"/>
                        <a:t>a gas or wind-powered vehicle</a:t>
                      </a:r>
                    </a:p>
                  </a:txBody>
                  <a:tcPr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tcPr>
                </a:tc>
              </a:tr>
              <a:tr h="764818">
                <a:tc>
                  <a:txBody>
                    <a:bodyPr/>
                    <a:lstStyle/>
                    <a:p>
                      <a:r>
                        <a:rPr lang="en-US" dirty="0" err="1" smtClean="0"/>
                        <a:t>Vidyut</a:t>
                      </a:r>
                      <a:endParaRPr lang="en-US" dirty="0"/>
                    </a:p>
                  </a:txBody>
                  <a:tcPr anchor="ctr">
                    <a:lnT w="76200" cap="flat" cmpd="sng" algn="ctr">
                      <a:solidFill>
                        <a:schemeClr val="bg1"/>
                      </a:solidFill>
                      <a:prstDash val="solid"/>
                      <a:round/>
                      <a:headEnd type="none" w="med" len="med"/>
                      <a:tailEnd type="none" w="med" len="med"/>
                    </a:lnT>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800" dirty="0" smtClean="0"/>
                        <a:t>a powered vehicle</a:t>
                      </a:r>
                    </a:p>
                  </a:txBody>
                  <a:tcPr anchor="ctr">
                    <a:lnT w="76200" cap="flat" cmpd="sng" algn="ctr">
                      <a:solidFill>
                        <a:schemeClr val="bg1"/>
                      </a:solidFill>
                      <a:prstDash val="solid"/>
                      <a:round/>
                      <a:headEnd type="none" w="med" len="med"/>
                      <a:tailEnd type="none" w="med" len="med"/>
                    </a:lnT>
                  </a:tcPr>
                </a:tc>
              </a:tr>
            </a:tbl>
          </a:graphicData>
        </a:graphic>
      </p:graphicFrame>
      <p:sp>
        <p:nvSpPr>
          <p:cNvPr id="7" name="TextBox 6"/>
          <p:cNvSpPr txBox="1"/>
          <p:nvPr/>
        </p:nvSpPr>
        <p:spPr>
          <a:xfrm>
            <a:off x="7162800" y="3657600"/>
            <a:ext cx="1981200" cy="369332"/>
          </a:xfrm>
          <a:prstGeom prst="rect">
            <a:avLst/>
          </a:prstGeom>
          <a:noFill/>
        </p:spPr>
        <p:txBody>
          <a:bodyPr wrap="square" rtlCol="0">
            <a:spAutoFit/>
          </a:bodyPr>
          <a:lstStyle/>
          <a:p>
            <a:pPr algn="r"/>
            <a:r>
              <a:rPr lang="en-US" b="1" dirty="0" err="1" smtClean="0"/>
              <a:t>Trichakra</a:t>
            </a:r>
            <a:r>
              <a:rPr lang="en-US" b="1" dirty="0" smtClean="0"/>
              <a:t> </a:t>
            </a:r>
            <a:r>
              <a:rPr lang="en-US" b="1" dirty="0" err="1" smtClean="0"/>
              <a:t>Ratha</a:t>
            </a:r>
            <a:endParaRPr lang="en-US" b="1" dirty="0"/>
          </a:p>
        </p:txBody>
      </p:sp>
      <p:sp>
        <p:nvSpPr>
          <p:cNvPr id="8" name="TextBox 7"/>
          <p:cNvSpPr txBox="1"/>
          <p:nvPr/>
        </p:nvSpPr>
        <p:spPr>
          <a:xfrm>
            <a:off x="7147482" y="990600"/>
            <a:ext cx="1996518" cy="369332"/>
          </a:xfrm>
          <a:prstGeom prst="rect">
            <a:avLst/>
          </a:prstGeom>
          <a:noFill/>
        </p:spPr>
        <p:txBody>
          <a:bodyPr wrap="square" rtlCol="0">
            <a:spAutoFit/>
          </a:bodyPr>
          <a:lstStyle/>
          <a:p>
            <a:pPr algn="r"/>
            <a:r>
              <a:rPr lang="en-US" b="1" dirty="0" err="1" smtClean="0"/>
              <a:t>Kaara</a:t>
            </a:r>
            <a:r>
              <a:rPr lang="en-US" b="1" dirty="0" smtClean="0"/>
              <a:t> </a:t>
            </a:r>
            <a:r>
              <a:rPr lang="en-US" b="1" dirty="0" err="1" smtClean="0"/>
              <a:t>Ratha</a:t>
            </a:r>
            <a:endParaRPr lang="en-US" b="1" dirty="0"/>
          </a:p>
        </p:txBody>
      </p:sp>
    </p:spTree>
    <p:extLst>
      <p:ext uri="{BB962C8B-B14F-4D97-AF65-F5344CB8AC3E}">
        <p14:creationId xmlns:p14="http://schemas.microsoft.com/office/powerpoint/2010/main" xmlns="" val="13578407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Rigveda</a:t>
            </a:r>
            <a:r>
              <a:rPr lang="en-US" dirty="0" smtClean="0"/>
              <a:t>	</a:t>
            </a:r>
            <a:endParaRPr lang="en-US" dirty="0"/>
          </a:p>
        </p:txBody>
      </p:sp>
      <p:sp>
        <p:nvSpPr>
          <p:cNvPr id="3" name="Content Placeholder 2"/>
          <p:cNvSpPr>
            <a:spLocks noGrp="1"/>
          </p:cNvSpPr>
          <p:nvPr>
            <p:ph idx="1"/>
          </p:nvPr>
        </p:nvSpPr>
        <p:spPr>
          <a:xfrm>
            <a:off x="457200" y="1935480"/>
            <a:ext cx="4419600" cy="4389120"/>
          </a:xfrm>
        </p:spPr>
        <p:txBody>
          <a:bodyPr>
            <a:normAutofit fontScale="62500" lnSpcReduction="20000"/>
          </a:bodyPr>
          <a:lstStyle/>
          <a:p>
            <a:pPr marL="228600" indent="-228600" defTabSz="228600">
              <a:buClr>
                <a:srgbClr val="007DC3"/>
              </a:buClr>
              <a:buSzPct val="100000"/>
              <a:buFont typeface="Arial"/>
              <a:buChar char="•"/>
            </a:pPr>
            <a:r>
              <a:rPr lang="en-US" sz="2900" dirty="0" smtClean="0"/>
              <a:t>Earth being round and in solar orbit</a:t>
            </a:r>
          </a:p>
          <a:p>
            <a:pPr marL="228600" indent="-228600" defTabSz="228600">
              <a:buClr>
                <a:srgbClr val="007DC3"/>
              </a:buClr>
              <a:buSzPct val="100000"/>
              <a:buNone/>
            </a:pPr>
            <a:endParaRPr lang="en-US" sz="2300" dirty="0" smtClean="0"/>
          </a:p>
          <a:p>
            <a:pPr marL="0" indent="0" defTabSz="228600">
              <a:buClr>
                <a:srgbClr val="007DC3"/>
              </a:buClr>
              <a:buSzPct val="100000"/>
              <a:buNone/>
            </a:pPr>
            <a:r>
              <a:rPr lang="en-US" dirty="0" smtClean="0"/>
              <a:t>“The </a:t>
            </a:r>
            <a:r>
              <a:rPr lang="en-US" dirty="0"/>
              <a:t>Sun does never set nor rise. When people think the Sun is </a:t>
            </a:r>
            <a:r>
              <a:rPr lang="en-US" dirty="0" smtClean="0"/>
              <a:t>setting it is not so. </a:t>
            </a:r>
          </a:p>
          <a:p>
            <a:pPr marL="0" indent="0" defTabSz="228600">
              <a:buClr>
                <a:srgbClr val="007DC3"/>
              </a:buClr>
              <a:buSzPct val="100000"/>
              <a:buNone/>
            </a:pPr>
            <a:endParaRPr lang="en-US" dirty="0" smtClean="0"/>
          </a:p>
          <a:p>
            <a:pPr marL="0" indent="0" defTabSz="228600">
              <a:buClr>
                <a:srgbClr val="007DC3"/>
              </a:buClr>
              <a:buSzPct val="100000"/>
              <a:buNone/>
            </a:pPr>
            <a:r>
              <a:rPr lang="en-US" dirty="0" smtClean="0"/>
              <a:t>For </a:t>
            </a:r>
            <a:r>
              <a:rPr lang="en-US" dirty="0"/>
              <a:t>after having arrived at the end of the day it makes itself produce two opposite effects, making night to what is below and day to what is on the other side</a:t>
            </a:r>
            <a:r>
              <a:rPr lang="en-US" dirty="0" smtClean="0"/>
              <a:t>…</a:t>
            </a:r>
          </a:p>
          <a:p>
            <a:pPr marL="0" indent="0" defTabSz="228600">
              <a:buClr>
                <a:srgbClr val="007DC3"/>
              </a:buClr>
              <a:buSzPct val="100000"/>
              <a:buNone/>
            </a:pPr>
            <a:endParaRPr lang="en-US" dirty="0" smtClean="0"/>
          </a:p>
          <a:p>
            <a:pPr marL="0" indent="0" defTabSz="228600">
              <a:buClr>
                <a:srgbClr val="007DC3"/>
              </a:buClr>
              <a:buSzPct val="100000"/>
              <a:buNone/>
            </a:pPr>
            <a:r>
              <a:rPr lang="en-US" dirty="0" smtClean="0"/>
              <a:t>Having </a:t>
            </a:r>
            <a:r>
              <a:rPr lang="en-US" dirty="0"/>
              <a:t>reached the end of the night, it makes itself produce two opposite effects, making day to what is below and night to what is on the other side. In fact, the Sun never sets</a:t>
            </a:r>
            <a:r>
              <a:rPr lang="en-US" dirty="0" smtClean="0"/>
              <a:t>….” </a:t>
            </a:r>
          </a:p>
          <a:p>
            <a:pPr marL="228600" indent="-228600" algn="r" defTabSz="228600">
              <a:buClr>
                <a:srgbClr val="007DC3"/>
              </a:buClr>
              <a:buSzPct val="100000"/>
              <a:buNone/>
            </a:pPr>
            <a:r>
              <a:rPr lang="en-US" sz="2200" dirty="0" smtClean="0"/>
              <a:t>--</a:t>
            </a:r>
            <a:r>
              <a:rPr lang="en-US" sz="2200" dirty="0" err="1" smtClean="0"/>
              <a:t>Aitareya</a:t>
            </a:r>
            <a:r>
              <a:rPr lang="en-US" sz="2200" dirty="0" smtClean="0"/>
              <a:t> </a:t>
            </a:r>
            <a:r>
              <a:rPr lang="en-US" sz="2200" dirty="0" err="1" smtClean="0"/>
              <a:t>brahmana</a:t>
            </a:r>
            <a:r>
              <a:rPr lang="en-US" sz="2200" dirty="0" smtClean="0"/>
              <a:t> 3.44</a:t>
            </a:r>
          </a:p>
          <a:p>
            <a:pPr marL="228600" indent="-228600" defTabSz="228600">
              <a:buClr>
                <a:srgbClr val="007DC3"/>
              </a:buClr>
              <a:buSzPct val="100000"/>
              <a:buFont typeface="Arial"/>
              <a:buChar char="•"/>
            </a:pPr>
            <a:endParaRPr lang="en-US" dirty="0" smtClean="0"/>
          </a:p>
          <a:p>
            <a:pPr marL="228600" indent="-228600" defTabSz="228600">
              <a:buClr>
                <a:srgbClr val="007DC3"/>
              </a:buClr>
              <a:buSzPct val="100000"/>
              <a:buFont typeface="Arial"/>
              <a:buChar char="•"/>
            </a:pPr>
            <a:r>
              <a:rPr lang="en-US" sz="2900" dirty="0" smtClean="0"/>
              <a:t>Error Correcting Codes &amp; Encryption</a:t>
            </a:r>
            <a:endParaRPr lang="en-US" sz="29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975364" y="2514600"/>
            <a:ext cx="3950374" cy="2590799"/>
          </a:xfrm>
          <a:prstGeom prst="rect">
            <a:avLst/>
          </a:prstGeom>
        </p:spPr>
      </p:pic>
    </p:spTree>
    <p:extLst>
      <p:ext uri="{BB962C8B-B14F-4D97-AF65-F5344CB8AC3E}">
        <p14:creationId xmlns:p14="http://schemas.microsoft.com/office/powerpoint/2010/main" xmlns="" val="13578407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Sample of Science in the </a:t>
            </a:r>
            <a:r>
              <a:rPr lang="en-US" dirty="0" err="1" smtClean="0"/>
              <a:t>Purana</a:t>
            </a:r>
            <a:r>
              <a:rPr lang="en-US" dirty="0" err="1" smtClean="0"/>
              <a:t>s</a:t>
            </a:r>
            <a:endParaRPr lang="en-US" dirty="0"/>
          </a:p>
        </p:txBody>
      </p:sp>
      <p:sp>
        <p:nvSpPr>
          <p:cNvPr id="3" name="Content Placeholder 2"/>
          <p:cNvSpPr>
            <a:spLocks noGrp="1"/>
          </p:cNvSpPr>
          <p:nvPr>
            <p:ph idx="1"/>
          </p:nvPr>
        </p:nvSpPr>
        <p:spPr/>
        <p:txBody>
          <a:bodyPr>
            <a:normAutofit/>
          </a:bodyPr>
          <a:lstStyle/>
          <a:p>
            <a:pPr marL="228600" indent="-228600" defTabSz="228600">
              <a:buClr>
                <a:srgbClr val="007DC3"/>
              </a:buClr>
              <a:buSzPct val="100000"/>
              <a:buFont typeface="Arial"/>
              <a:buChar char="•"/>
            </a:pPr>
            <a:r>
              <a:rPr lang="en-US" dirty="0"/>
              <a:t>Multiple types of </a:t>
            </a:r>
            <a:r>
              <a:rPr lang="en-US" dirty="0" err="1" smtClean="0"/>
              <a:t>Viman</a:t>
            </a:r>
            <a:r>
              <a:rPr lang="en-US" dirty="0" smtClean="0"/>
              <a:t>-s, their construction, etc</a:t>
            </a:r>
            <a:endParaRPr lang="en-US" dirty="0" smtClean="0"/>
          </a:p>
          <a:p>
            <a:pPr marL="228600" indent="-228600" defTabSz="228600">
              <a:buClr>
                <a:srgbClr val="007DC3"/>
              </a:buClr>
              <a:buSzPct val="100000"/>
              <a:buFont typeface="Arial"/>
              <a:buChar char="•"/>
            </a:pPr>
            <a:r>
              <a:rPr lang="en-US" dirty="0" smtClean="0"/>
              <a:t>Concept of stars with each being like the Sun</a:t>
            </a:r>
          </a:p>
          <a:p>
            <a:pPr marL="228600" indent="-228600" defTabSz="228600">
              <a:buClr>
                <a:srgbClr val="007DC3"/>
              </a:buClr>
              <a:buSzPct val="100000"/>
              <a:buFont typeface="Arial"/>
              <a:buChar char="•"/>
            </a:pPr>
            <a:r>
              <a:rPr lang="en-US" dirty="0" smtClean="0"/>
              <a:t>Speed of light at 186,000 miles / hour</a:t>
            </a:r>
            <a:endParaRPr lang="en-US" dirty="0" smtClean="0"/>
          </a:p>
          <a:p>
            <a:pPr marL="228600" indent="-228600" defTabSz="228600">
              <a:buClr>
                <a:srgbClr val="007DC3"/>
              </a:buClr>
              <a:buSzPct val="100000"/>
              <a:buFont typeface="Arial"/>
              <a:buChar char="•"/>
            </a:pPr>
            <a:r>
              <a:rPr lang="en-US" dirty="0" smtClean="0"/>
              <a:t>Age </a:t>
            </a:r>
            <a:r>
              <a:rPr lang="en-US" dirty="0"/>
              <a:t>of the earth at more than 4 billion </a:t>
            </a:r>
            <a:r>
              <a:rPr lang="en-US" dirty="0" smtClean="0"/>
              <a:t>years</a:t>
            </a:r>
          </a:p>
          <a:p>
            <a:pPr marL="228600" indent="-228600" defTabSz="228600">
              <a:buClr>
                <a:srgbClr val="007DC3"/>
              </a:buClr>
              <a:buSzPct val="100000"/>
              <a:buFont typeface="Arial"/>
              <a:buChar char="•"/>
            </a:pPr>
            <a:r>
              <a:rPr lang="en-US" dirty="0" smtClean="0"/>
              <a:t>Relativity of </a:t>
            </a:r>
            <a:r>
              <a:rPr lang="en-US" dirty="0" smtClean="0"/>
              <a:t>Time</a:t>
            </a:r>
          </a:p>
          <a:p>
            <a:pPr marL="228600" indent="-228600" defTabSz="228600">
              <a:buClr>
                <a:srgbClr val="007DC3"/>
              </a:buClr>
              <a:buSzPct val="100000"/>
              <a:buFont typeface="Arial"/>
              <a:buChar char="•"/>
            </a:pPr>
            <a:r>
              <a:rPr lang="en-US" dirty="0" smtClean="0"/>
              <a:t>Impact of the moon’s phases on tides</a:t>
            </a:r>
          </a:p>
          <a:p>
            <a:pPr marL="228600" indent="-228600" defTabSz="228600">
              <a:buClr>
                <a:srgbClr val="007DC3"/>
              </a:buClr>
              <a:buSzPct val="100000"/>
              <a:buFont typeface="Arial"/>
              <a:buChar char="•"/>
            </a:pPr>
            <a:r>
              <a:rPr lang="en-US" dirty="0" smtClean="0"/>
              <a:t>Instructions on how to make an electrical battery</a:t>
            </a:r>
          </a:p>
          <a:p>
            <a:pPr marL="228600" indent="-228600" defTabSz="228600">
              <a:buClr>
                <a:srgbClr val="007DC3"/>
              </a:buClr>
              <a:buSzPct val="100000"/>
              <a:buFont typeface="Arial"/>
              <a:buChar char="•"/>
            </a:pPr>
            <a:r>
              <a:rPr lang="en-US" dirty="0" smtClean="0"/>
              <a:t>How to split water into Hydrogen &amp; Oxygen</a:t>
            </a:r>
          </a:p>
        </p:txBody>
      </p:sp>
    </p:spTree>
    <p:extLst>
      <p:ext uri="{BB962C8B-B14F-4D97-AF65-F5344CB8AC3E}">
        <p14:creationId xmlns:p14="http://schemas.microsoft.com/office/powerpoint/2010/main" xmlns="" val="29131550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Mahabharata War: </a:t>
            </a:r>
            <a:r>
              <a:rPr lang="en-US" dirty="0" err="1" smtClean="0"/>
              <a:t>Agneya</a:t>
            </a:r>
            <a:r>
              <a:rPr lang="en-US" dirty="0" smtClean="0"/>
              <a:t> Astra</a:t>
            </a:r>
            <a:endParaRPr lang="en-US" dirty="0"/>
          </a:p>
        </p:txBody>
      </p:sp>
      <p:sp>
        <p:nvSpPr>
          <p:cNvPr id="3" name="Content Placeholder 2"/>
          <p:cNvSpPr>
            <a:spLocks noGrp="1"/>
          </p:cNvSpPr>
          <p:nvPr>
            <p:ph idx="1"/>
          </p:nvPr>
        </p:nvSpPr>
        <p:spPr/>
        <p:txBody>
          <a:bodyPr>
            <a:normAutofit fontScale="62500" lnSpcReduction="20000"/>
          </a:bodyPr>
          <a:lstStyle/>
          <a:p>
            <a:pPr marL="228600" indent="-228600" defTabSz="228600">
              <a:buClr>
                <a:srgbClr val="007DC3"/>
              </a:buClr>
              <a:buSzPct val="100000"/>
              <a:buFont typeface="Arial"/>
              <a:buChar char="•"/>
            </a:pPr>
            <a:r>
              <a:rPr lang="en-US" dirty="0" smtClean="0"/>
              <a:t>A blazing shaft possessed of the effulgence of a smokeless fire, and let it off on all sides,…Endued with fiery flames…Meteors flashed down…A thick gloom suddenly shrouded the (</a:t>
            </a:r>
            <a:r>
              <a:rPr lang="en-US" dirty="0" err="1" smtClean="0"/>
              <a:t>Pandava</a:t>
            </a:r>
            <a:r>
              <a:rPr lang="en-US" dirty="0" smtClean="0"/>
              <a:t>) host. </a:t>
            </a:r>
          </a:p>
          <a:p>
            <a:pPr marL="228600" indent="-228600" defTabSz="228600">
              <a:buClr>
                <a:srgbClr val="007DC3"/>
              </a:buClr>
              <a:buSzPct val="100000"/>
              <a:buFont typeface="Arial"/>
              <a:buChar char="•"/>
            </a:pPr>
            <a:r>
              <a:rPr lang="en-US" dirty="0" smtClean="0"/>
              <a:t>All the points of the compass also were enveloped by that darkness...Inauspicious winds began to blow. The sun himself no longer gave any heat…</a:t>
            </a:r>
          </a:p>
          <a:p>
            <a:pPr marL="228600" indent="-228600" defTabSz="228600">
              <a:buClr>
                <a:srgbClr val="007DC3"/>
              </a:buClr>
              <a:buSzPct val="100000"/>
              <a:buFont typeface="Arial"/>
              <a:buChar char="•"/>
            </a:pPr>
            <a:r>
              <a:rPr lang="en-US" dirty="0" smtClean="0"/>
              <a:t>The universe, scorched with heat, seemed to be in a fever…The very waters heated, the creatures residing in that element…seemed to burn. </a:t>
            </a:r>
          </a:p>
          <a:p>
            <a:pPr marL="228600" indent="-228600" defTabSz="228600">
              <a:buClr>
                <a:srgbClr val="007DC3"/>
              </a:buClr>
              <a:buSzPct val="100000"/>
              <a:buFont typeface="Arial"/>
              <a:buChar char="•"/>
            </a:pPr>
            <a:r>
              <a:rPr lang="en-US" dirty="0" smtClean="0"/>
              <a:t>From all the points of the compass, … from the firmament and the very earth, showers of sharp and fierce arrows fell and issued with the impetuosity of the wind…the hostile warriors fell down like trees burnt down by a raging fire. </a:t>
            </a:r>
          </a:p>
          <a:p>
            <a:pPr marL="228600" indent="-228600" defTabSz="228600">
              <a:buClr>
                <a:srgbClr val="007DC3"/>
              </a:buClr>
              <a:buSzPct val="100000"/>
              <a:buFont typeface="Arial"/>
              <a:buChar char="•"/>
            </a:pPr>
            <a:r>
              <a:rPr lang="en-US" dirty="0" smtClean="0"/>
              <a:t>Huge elephants, burnt by that weapon, fell down on the earth all around, uttering fierce cries loud as the rumblings of the clouds…</a:t>
            </a:r>
          </a:p>
          <a:p>
            <a:pPr marL="228600" indent="-228600" defTabSz="228600">
              <a:buClr>
                <a:srgbClr val="007DC3"/>
              </a:buClr>
              <a:buSzPct val="100000"/>
              <a:buFont typeface="Arial"/>
              <a:buChar char="•"/>
            </a:pPr>
            <a:r>
              <a:rPr lang="en-US" dirty="0" smtClean="0"/>
              <a:t>The steeds, O king, and the cars also, burnt by the energy of that weapon, looked, O sire, like the tops of trees burnt in a forest-fire. Thousands of cars fell down on all sides. Indeed, O </a:t>
            </a:r>
            <a:r>
              <a:rPr lang="en-US" dirty="0" err="1" smtClean="0"/>
              <a:t>Bharata</a:t>
            </a:r>
            <a:r>
              <a:rPr lang="en-US" dirty="0" smtClean="0"/>
              <a:t>, it seemed that the divine Lord Agni burnt the (</a:t>
            </a:r>
            <a:r>
              <a:rPr lang="en-US" dirty="0" err="1" smtClean="0"/>
              <a:t>Pandava</a:t>
            </a:r>
            <a:r>
              <a:rPr lang="en-US" dirty="0" smtClean="0"/>
              <a:t>) host in that battle, like the </a:t>
            </a:r>
            <a:r>
              <a:rPr lang="en-US" dirty="0" err="1" smtClean="0"/>
              <a:t>Samvarta</a:t>
            </a:r>
            <a:r>
              <a:rPr lang="en-US" dirty="0" smtClean="0"/>
              <a:t> fire consuming everything at the end of the Yuga…</a:t>
            </a:r>
          </a:p>
          <a:p>
            <a:pPr marL="228600" indent="-228600" defTabSz="228600">
              <a:buClr>
                <a:srgbClr val="007DC3"/>
              </a:buClr>
              <a:buSzPct val="100000"/>
              <a:buFont typeface="Arial"/>
              <a:buChar char="•"/>
            </a:pPr>
            <a:r>
              <a:rPr lang="en-US" dirty="0" smtClean="0"/>
              <a:t>Burnt by the energy of </a:t>
            </a:r>
            <a:r>
              <a:rPr lang="en-US" dirty="0" err="1" smtClean="0"/>
              <a:t>Aswatthaman's</a:t>
            </a:r>
            <a:r>
              <a:rPr lang="en-US" dirty="0" smtClean="0"/>
              <a:t> weapon, the forms of the slain could not be distinguished…a full </a:t>
            </a:r>
            <a:r>
              <a:rPr lang="en-US" dirty="0" err="1" smtClean="0"/>
              <a:t>Akshauhini</a:t>
            </a:r>
            <a:r>
              <a:rPr lang="en-US" dirty="0" smtClean="0"/>
              <a:t> [218,700] of the </a:t>
            </a:r>
            <a:r>
              <a:rPr lang="en-US" dirty="0" err="1" smtClean="0"/>
              <a:t>Pandava</a:t>
            </a:r>
            <a:r>
              <a:rPr lang="en-US" dirty="0" smtClean="0"/>
              <a:t> troops killed</a:t>
            </a:r>
          </a:p>
        </p:txBody>
      </p:sp>
      <p:sp>
        <p:nvSpPr>
          <p:cNvPr id="5" name="Rectangle 4"/>
          <p:cNvSpPr/>
          <p:nvPr/>
        </p:nvSpPr>
        <p:spPr>
          <a:xfrm>
            <a:off x="355600" y="6045200"/>
            <a:ext cx="8788400" cy="50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1000" dirty="0" smtClean="0">
                <a:solidFill>
                  <a:schemeClr val="tx2"/>
                </a:solidFill>
              </a:rPr>
              <a:t>Source: Translation of Mahabharata into English published 1883 to 1896 by </a:t>
            </a:r>
            <a:r>
              <a:rPr lang="en-US" sz="1000" dirty="0" err="1" smtClean="0">
                <a:solidFill>
                  <a:schemeClr val="tx2"/>
                </a:solidFill>
              </a:rPr>
              <a:t>Kisari</a:t>
            </a:r>
            <a:r>
              <a:rPr lang="en-US" sz="1000" dirty="0" smtClean="0">
                <a:solidFill>
                  <a:schemeClr val="tx2"/>
                </a:solidFill>
              </a:rPr>
              <a:t> Mohan </a:t>
            </a:r>
            <a:r>
              <a:rPr lang="en-US" sz="1000" dirty="0" err="1" smtClean="0">
                <a:solidFill>
                  <a:schemeClr val="tx2"/>
                </a:solidFill>
              </a:rPr>
              <a:t>Ganguli</a:t>
            </a:r>
            <a:r>
              <a:rPr lang="en-US" sz="1000" dirty="0" smtClean="0">
                <a:solidFill>
                  <a:schemeClr val="tx2"/>
                </a:solidFill>
              </a:rPr>
              <a:t> (1842-1895) [Mahabharata, </a:t>
            </a:r>
            <a:r>
              <a:rPr lang="en-US" sz="1000" dirty="0" err="1" smtClean="0">
                <a:solidFill>
                  <a:schemeClr val="tx2"/>
                </a:solidFill>
              </a:rPr>
              <a:t>Drona</a:t>
            </a:r>
            <a:r>
              <a:rPr lang="en-US" sz="1000" dirty="0" smtClean="0">
                <a:solidFill>
                  <a:schemeClr val="tx2"/>
                </a:solidFill>
              </a:rPr>
              <a:t> </a:t>
            </a:r>
            <a:r>
              <a:rPr lang="en-US" sz="1000" dirty="0" err="1" smtClean="0">
                <a:solidFill>
                  <a:schemeClr val="tx2"/>
                </a:solidFill>
              </a:rPr>
              <a:t>Parva</a:t>
            </a:r>
            <a:r>
              <a:rPr lang="en-US" sz="1000" dirty="0" smtClean="0">
                <a:solidFill>
                  <a:schemeClr val="tx2"/>
                </a:solidFill>
              </a:rPr>
              <a:t>, CCI]</a:t>
            </a:r>
          </a:p>
          <a:p>
            <a:endParaRPr lang="en-US" sz="1000" dirty="0">
              <a:solidFill>
                <a:schemeClr val="tx2"/>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Death Toll</a:t>
            </a:r>
            <a:endParaRPr lang="en-US" dirty="0"/>
          </a:p>
        </p:txBody>
      </p:sp>
      <p:sp>
        <p:nvSpPr>
          <p:cNvPr id="3" name="Content Placeholder 2"/>
          <p:cNvSpPr>
            <a:spLocks noGrp="1"/>
          </p:cNvSpPr>
          <p:nvPr>
            <p:ph idx="1"/>
          </p:nvPr>
        </p:nvSpPr>
        <p:spPr>
          <a:xfrm>
            <a:off x="457200" y="1935480"/>
            <a:ext cx="3733800" cy="4389120"/>
          </a:xfrm>
        </p:spPr>
        <p:txBody>
          <a:bodyPr>
            <a:normAutofit/>
          </a:bodyPr>
          <a:lstStyle/>
          <a:p>
            <a:pPr marL="228600" indent="-228600" defTabSz="228600">
              <a:buClr>
                <a:srgbClr val="007DC3"/>
              </a:buClr>
              <a:buSzPct val="100000"/>
              <a:buFont typeface="Arial"/>
              <a:buChar char="•"/>
            </a:pPr>
            <a:r>
              <a:rPr lang="en-US" dirty="0" err="1" smtClean="0"/>
              <a:t>Agneya</a:t>
            </a:r>
            <a:r>
              <a:rPr lang="en-US" dirty="0" smtClean="0"/>
              <a:t> Astra</a:t>
            </a:r>
          </a:p>
          <a:p>
            <a:pPr marL="685800" lvl="1" indent="-228600" defTabSz="228600">
              <a:buClr>
                <a:srgbClr val="007DC3"/>
              </a:buClr>
              <a:buSzPct val="100000"/>
              <a:buFont typeface="MetaNormalLF-Roman"/>
              <a:buChar char="–"/>
            </a:pPr>
            <a:r>
              <a:rPr lang="en-US" sz="2200" dirty="0" smtClean="0"/>
              <a:t>218,700</a:t>
            </a:r>
          </a:p>
          <a:p>
            <a:pPr marL="228600" indent="-228600" defTabSz="228600">
              <a:buClr>
                <a:srgbClr val="007DC3"/>
              </a:buClr>
              <a:buSzPct val="100000"/>
              <a:buFont typeface="Arial"/>
              <a:buChar char="•"/>
            </a:pPr>
            <a:r>
              <a:rPr lang="en-US" dirty="0" smtClean="0"/>
              <a:t>Hiroshima </a:t>
            </a:r>
          </a:p>
          <a:p>
            <a:pPr marL="685800" lvl="1" indent="-228600" defTabSz="228600">
              <a:buClr>
                <a:srgbClr val="007DC3"/>
              </a:buClr>
              <a:buSzPct val="100000"/>
              <a:buFont typeface="MetaNormalLF-Roman"/>
              <a:buChar char="–"/>
            </a:pPr>
            <a:r>
              <a:rPr lang="en-US" sz="2200" dirty="0" smtClean="0"/>
              <a:t>60,000-80,000</a:t>
            </a:r>
          </a:p>
          <a:p>
            <a:pPr marL="228600" indent="-228600" defTabSz="228600">
              <a:buClr>
                <a:srgbClr val="007DC3"/>
              </a:buClr>
              <a:buSzPct val="100000"/>
              <a:buFont typeface="Arial"/>
              <a:buChar char="•"/>
            </a:pPr>
            <a:r>
              <a:rPr lang="en-US" dirty="0" smtClean="0"/>
              <a:t>Nagasaki</a:t>
            </a:r>
          </a:p>
          <a:p>
            <a:pPr marL="685800" lvl="1" indent="-228600" defTabSz="228600">
              <a:buClr>
                <a:srgbClr val="007DC3"/>
              </a:buClr>
              <a:buSzPct val="100000"/>
              <a:buFont typeface="MetaNormalLF-Roman"/>
              <a:buChar char="–"/>
            </a:pPr>
            <a:r>
              <a:rPr lang="en-US" sz="2200" dirty="0" smtClean="0"/>
              <a:t>90,000-166,000</a:t>
            </a:r>
          </a:p>
          <a:p>
            <a:pPr defTabSz="228600"/>
            <a:endParaRPr lang="en-US" dirty="0"/>
          </a:p>
        </p:txBody>
      </p:sp>
      <p:pic>
        <p:nvPicPr>
          <p:cNvPr id="4" name="Pictur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312313" y="1295400"/>
            <a:ext cx="5702395" cy="4550512"/>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Scriptural Basis</a:t>
            </a:r>
            <a:endParaRPr lang="en-US" dirty="0"/>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 xmlns:p14="http://schemas.microsoft.com/office/powerpoint/2010/main" val="22055291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Textual Development	</a:t>
            </a:r>
            <a:endParaRPr lang="en-US" dirty="0"/>
          </a:p>
        </p:txBody>
      </p:sp>
      <p:sp>
        <p:nvSpPr>
          <p:cNvPr id="3" name="Content Placeholder 2"/>
          <p:cNvSpPr>
            <a:spLocks noGrp="1"/>
          </p:cNvSpPr>
          <p:nvPr>
            <p:ph idx="1"/>
          </p:nvPr>
        </p:nvSpPr>
        <p:spPr/>
        <p:txBody>
          <a:bodyPr>
            <a:normAutofit fontScale="85000" lnSpcReduction="20000"/>
          </a:bodyPr>
          <a:lstStyle/>
          <a:p>
            <a:pPr marL="228600" indent="-228600" defTabSz="228600">
              <a:buClr>
                <a:srgbClr val="007DC3"/>
              </a:buClr>
              <a:buSzPct val="100000"/>
              <a:buFont typeface="Arial"/>
              <a:buChar char="•"/>
            </a:pPr>
            <a:r>
              <a:rPr lang="en-US" dirty="0" err="1" smtClean="0"/>
              <a:t>Shastra</a:t>
            </a:r>
            <a:r>
              <a:rPr lang="en-US" dirty="0" smtClean="0"/>
              <a:t> as </a:t>
            </a:r>
            <a:r>
              <a:rPr lang="en-US" dirty="0" err="1" smtClean="0"/>
              <a:t>Siddhanta</a:t>
            </a:r>
            <a:endParaRPr lang="en-US" dirty="0" smtClean="0"/>
          </a:p>
          <a:p>
            <a:pPr marL="685800" lvl="1" indent="-228600" defTabSz="228600">
              <a:buClr>
                <a:srgbClr val="007DC3"/>
              </a:buClr>
              <a:buSzPct val="100000"/>
              <a:buFont typeface="MetaNormalLF-Roman"/>
              <a:buChar char="–"/>
            </a:pPr>
            <a:r>
              <a:rPr lang="en-US" sz="2100" dirty="0" smtClean="0"/>
              <a:t>Siddha: </a:t>
            </a:r>
            <a:r>
              <a:rPr lang="en-US" sz="2100" dirty="0"/>
              <a:t>the goal, the achievement - siddha </a:t>
            </a:r>
            <a:endParaRPr lang="en-US" sz="2100" dirty="0" smtClean="0"/>
          </a:p>
          <a:p>
            <a:pPr marL="685800" lvl="1" indent="-228600" defTabSz="228600">
              <a:buClr>
                <a:srgbClr val="007DC3"/>
              </a:buClr>
              <a:buSzPct val="100000"/>
              <a:buFont typeface="MetaNormalLF-Roman"/>
              <a:buChar char="–"/>
            </a:pPr>
            <a:r>
              <a:rPr lang="en-US" sz="2100" dirty="0" smtClean="0"/>
              <a:t>Anta: </a:t>
            </a:r>
            <a:r>
              <a:rPr lang="en-US" sz="2100" dirty="0"/>
              <a:t>is reached, or its </a:t>
            </a:r>
            <a:r>
              <a:rPr lang="en-US" sz="2100" dirty="0" smtClean="0"/>
              <a:t>end</a:t>
            </a:r>
          </a:p>
          <a:p>
            <a:pPr marL="685800" lvl="1" indent="-228600" defTabSz="228600">
              <a:buClr>
                <a:srgbClr val="007DC3"/>
              </a:buClr>
              <a:buSzPct val="100000"/>
              <a:buFont typeface="MetaNormalLF-Roman"/>
              <a:buChar char="–"/>
            </a:pPr>
            <a:r>
              <a:rPr lang="en-US" sz="2100" dirty="0"/>
              <a:t>Final attainments or </a:t>
            </a:r>
            <a:r>
              <a:rPr lang="en-US" sz="2100" dirty="0" smtClean="0"/>
              <a:t>conclusions</a:t>
            </a:r>
          </a:p>
          <a:p>
            <a:pPr marL="228600" indent="-228600" defTabSz="228600">
              <a:buClr>
                <a:srgbClr val="007DC3"/>
              </a:buClr>
              <a:buSzPct val="100000"/>
              <a:buFont typeface="Arial"/>
              <a:buChar char="•"/>
            </a:pPr>
            <a:r>
              <a:rPr lang="en-US" dirty="0" smtClean="0"/>
              <a:t>Are </a:t>
            </a:r>
            <a:r>
              <a:rPr lang="en-US" dirty="0"/>
              <a:t>the culmination of a long process of discussion, criticism and </a:t>
            </a:r>
            <a:r>
              <a:rPr lang="en-US" dirty="0" smtClean="0"/>
              <a:t>review</a:t>
            </a:r>
          </a:p>
          <a:p>
            <a:pPr marL="685800" lvl="1" indent="-228600" defTabSz="228600">
              <a:buClr>
                <a:srgbClr val="007DC3"/>
              </a:buClr>
              <a:buSzPct val="100000"/>
              <a:buFont typeface="MetaNormalLF-Roman"/>
              <a:buChar char="–"/>
            </a:pPr>
            <a:r>
              <a:rPr lang="en-US" sz="2100" dirty="0" smtClean="0"/>
              <a:t>Grammar </a:t>
            </a:r>
            <a:r>
              <a:rPr lang="en-US" sz="2100" dirty="0"/>
              <a:t>(85 grammarians known before Panini</a:t>
            </a:r>
            <a:r>
              <a:rPr lang="en-US" sz="2100" dirty="0" smtClean="0"/>
              <a:t>)</a:t>
            </a:r>
          </a:p>
          <a:p>
            <a:pPr marL="685800" lvl="1" indent="-228600" defTabSz="228600">
              <a:buClr>
                <a:srgbClr val="007DC3"/>
              </a:buClr>
              <a:buSzPct val="100000"/>
              <a:buFont typeface="MetaNormalLF-Roman"/>
              <a:buChar char="–"/>
            </a:pPr>
            <a:r>
              <a:rPr lang="en-US" sz="2100" dirty="0" smtClean="0"/>
              <a:t>Vedanta (</a:t>
            </a:r>
            <a:r>
              <a:rPr lang="en-US" sz="2100" dirty="0" smtClean="0"/>
              <a:t>many generations of </a:t>
            </a:r>
            <a:r>
              <a:rPr lang="en-US" sz="2100" dirty="0" smtClean="0"/>
              <a:t>teachers</a:t>
            </a:r>
            <a:r>
              <a:rPr lang="en-US" sz="2100" dirty="0"/>
              <a:t>) </a:t>
            </a:r>
            <a:endParaRPr lang="en-US" sz="2100" dirty="0" smtClean="0"/>
          </a:p>
          <a:p>
            <a:pPr marL="228600" indent="-228600" defTabSz="228600">
              <a:buClr>
                <a:srgbClr val="007DC3"/>
              </a:buClr>
              <a:buSzPct val="100000"/>
              <a:buFont typeface="Arial"/>
              <a:buChar char="•"/>
            </a:pPr>
            <a:r>
              <a:rPr lang="en-US" dirty="0" smtClean="0"/>
              <a:t>Veda are direct in their statements</a:t>
            </a:r>
          </a:p>
          <a:p>
            <a:pPr marL="685800" lvl="1" indent="-228600" defTabSz="228600">
              <a:buClr>
                <a:srgbClr val="007DC3"/>
              </a:buClr>
              <a:buSzPct val="100000"/>
              <a:buFont typeface="MetaNormalLF-Roman"/>
              <a:buChar char="–"/>
            </a:pPr>
            <a:r>
              <a:rPr lang="en-US" sz="2100" dirty="0" smtClean="0"/>
              <a:t>Yet, speak </a:t>
            </a:r>
            <a:r>
              <a:rPr lang="en-US" sz="2100" dirty="0"/>
              <a:t>in many </a:t>
            </a:r>
            <a:r>
              <a:rPr lang="en-US" sz="2100" dirty="0" smtClean="0"/>
              <a:t>tongues</a:t>
            </a:r>
          </a:p>
          <a:p>
            <a:pPr marL="685800" lvl="1" indent="-228600" defTabSz="228600">
              <a:buClr>
                <a:srgbClr val="007DC3"/>
              </a:buClr>
              <a:buSzPct val="100000"/>
              <a:buFont typeface="MetaNormalLF-Roman"/>
              <a:buChar char="–"/>
            </a:pPr>
            <a:r>
              <a:rPr lang="en-US" sz="2100" dirty="0" smtClean="0"/>
              <a:t>Requires solidified thought</a:t>
            </a:r>
          </a:p>
          <a:p>
            <a:pPr marL="685800" lvl="1" indent="-228600" defTabSz="228600">
              <a:buClr>
                <a:srgbClr val="007DC3"/>
              </a:buClr>
              <a:buSzPct val="100000"/>
              <a:buFont typeface="MetaNormalLF-Roman"/>
              <a:buChar char="–"/>
            </a:pPr>
            <a:r>
              <a:rPr lang="en-US" sz="2100" dirty="0" smtClean="0"/>
              <a:t>Communicated in a mature language</a:t>
            </a:r>
          </a:p>
          <a:p>
            <a:pPr marL="228600" indent="-228600" defTabSz="228600">
              <a:buClr>
                <a:srgbClr val="007DC3"/>
              </a:buClr>
              <a:buSzPct val="100000"/>
              <a:buFont typeface="Arial"/>
              <a:buChar char="•"/>
            </a:pPr>
            <a:r>
              <a:rPr lang="en-US" dirty="0" smtClean="0"/>
              <a:t>Whatever the origin date, need to add period for development of technology &amp; thought</a:t>
            </a:r>
          </a:p>
          <a:p>
            <a:pPr lvl="1" defTabSz="228600"/>
            <a:endParaRPr lang="en-US" dirty="0" smtClean="0"/>
          </a:p>
        </p:txBody>
      </p:sp>
    </p:spTree>
    <p:extLst>
      <p:ext uri="{BB962C8B-B14F-4D97-AF65-F5344CB8AC3E}">
        <p14:creationId xmlns="" xmlns:p14="http://schemas.microsoft.com/office/powerpoint/2010/main" val="87901042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Scriptural References</a:t>
            </a:r>
            <a:endParaRPr lang="en-US" dirty="0"/>
          </a:p>
        </p:txBody>
      </p:sp>
      <p:sp>
        <p:nvSpPr>
          <p:cNvPr id="5" name="Content Placeholder 4"/>
          <p:cNvSpPr>
            <a:spLocks noGrp="1"/>
          </p:cNvSpPr>
          <p:nvPr>
            <p:ph idx="1"/>
          </p:nvPr>
        </p:nvSpPr>
        <p:spPr/>
        <p:txBody>
          <a:bodyPr/>
          <a:lstStyle/>
          <a:p>
            <a:pPr marL="228600" indent="-228600" defTabSz="228600">
              <a:buClr>
                <a:srgbClr val="007DC3"/>
              </a:buClr>
              <a:buSzPct val="100000"/>
              <a:buFont typeface="Arial"/>
              <a:buChar char="•"/>
            </a:pPr>
            <a:r>
              <a:rPr lang="en-US" dirty="0"/>
              <a:t>The Surya </a:t>
            </a:r>
            <a:r>
              <a:rPr lang="en-US" dirty="0" err="1"/>
              <a:t>Siddhanta</a:t>
            </a:r>
            <a:r>
              <a:rPr lang="en-US" dirty="0"/>
              <a:t> </a:t>
            </a:r>
            <a:endParaRPr lang="en-US" dirty="0" smtClean="0"/>
          </a:p>
          <a:p>
            <a:pPr marL="685800" lvl="1" indent="-228600" defTabSz="228600">
              <a:buClr>
                <a:srgbClr val="007DC3"/>
              </a:buClr>
              <a:buSzPct val="100000"/>
              <a:buFont typeface="MetaNormalLF-Roman"/>
              <a:buChar char="–"/>
            </a:pPr>
            <a:r>
              <a:rPr lang="en-US" sz="2200" dirty="0" smtClean="0"/>
              <a:t>Dates </a:t>
            </a:r>
            <a:r>
              <a:rPr lang="en-US" sz="2200" dirty="0"/>
              <a:t>itself as having been given by Lord Surya at the end of </a:t>
            </a:r>
            <a:r>
              <a:rPr lang="en-US" sz="2200" dirty="0" err="1"/>
              <a:t>krita</a:t>
            </a:r>
            <a:r>
              <a:rPr lang="en-US" sz="2200" dirty="0"/>
              <a:t> </a:t>
            </a:r>
            <a:r>
              <a:rPr lang="en-US" sz="2200" dirty="0" smtClean="0"/>
              <a:t>yuga</a:t>
            </a:r>
          </a:p>
          <a:p>
            <a:pPr marL="685800" lvl="1" indent="-228600" defTabSz="228600">
              <a:buClr>
                <a:srgbClr val="007DC3"/>
              </a:buClr>
              <a:buSzPct val="100000"/>
              <a:buFont typeface="MetaNormalLF-Roman"/>
              <a:buChar char="–"/>
            </a:pPr>
            <a:r>
              <a:rPr lang="en-US" sz="2200" dirty="0" smtClean="0"/>
              <a:t>Also states that it was given </a:t>
            </a:r>
            <a:r>
              <a:rPr lang="en-US" sz="2200" dirty="0"/>
              <a:t>to sages in previous </a:t>
            </a:r>
            <a:r>
              <a:rPr lang="en-US" sz="2200" dirty="0" err="1"/>
              <a:t>yugas</a:t>
            </a:r>
            <a:r>
              <a:rPr lang="en-US" sz="2200" dirty="0"/>
              <a:t> </a:t>
            </a:r>
            <a:r>
              <a:rPr lang="en-US" sz="2200" dirty="0" smtClean="0"/>
              <a:t>too</a:t>
            </a:r>
            <a:endParaRPr lang="en-US" sz="2200" dirty="0"/>
          </a:p>
          <a:p>
            <a:pPr marL="228600" indent="-228600" defTabSz="228600">
              <a:buClr>
                <a:srgbClr val="007DC3"/>
              </a:buClr>
              <a:buSzPct val="100000"/>
              <a:buFont typeface="Arial"/>
              <a:buChar char="•"/>
            </a:pPr>
            <a:r>
              <a:rPr lang="en-US" dirty="0" smtClean="0"/>
              <a:t>Many scriptures give similar dates</a:t>
            </a:r>
            <a:endParaRPr lang="en-US" dirty="0"/>
          </a:p>
        </p:txBody>
      </p:sp>
    </p:spTree>
    <p:extLst>
      <p:ext uri="{BB962C8B-B14F-4D97-AF65-F5344CB8AC3E}">
        <p14:creationId xmlns:p14="http://schemas.microsoft.com/office/powerpoint/2010/main" xmlns="" val="40428550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Limitations</a:t>
            </a:r>
            <a:endParaRPr lang="en-US" dirty="0"/>
          </a:p>
        </p:txBody>
      </p:sp>
      <p:sp>
        <p:nvSpPr>
          <p:cNvPr id="3" name="Content Placeholder 2"/>
          <p:cNvSpPr>
            <a:spLocks noGrp="1"/>
          </p:cNvSpPr>
          <p:nvPr>
            <p:ph idx="1"/>
          </p:nvPr>
        </p:nvSpPr>
        <p:spPr/>
        <p:txBody>
          <a:bodyPr/>
          <a:lstStyle/>
          <a:p>
            <a:pPr marL="228600" indent="-228600" defTabSz="228600">
              <a:buClr>
                <a:srgbClr val="007DC3"/>
              </a:buClr>
              <a:buSzPct val="100000"/>
              <a:buFont typeface="Arial"/>
              <a:buChar char="•"/>
            </a:pPr>
            <a:r>
              <a:rPr lang="en-US" dirty="0" smtClean="0"/>
              <a:t>Increasing compression of information over time</a:t>
            </a:r>
          </a:p>
          <a:p>
            <a:pPr marL="228600" indent="-228600" defTabSz="228600">
              <a:buClr>
                <a:srgbClr val="007DC3"/>
              </a:buClr>
              <a:buSzPct val="100000"/>
              <a:buFont typeface="Arial"/>
              <a:buChar char="•"/>
            </a:pPr>
            <a:r>
              <a:rPr lang="en-US" dirty="0" smtClean="0"/>
              <a:t>Perspective</a:t>
            </a:r>
          </a:p>
          <a:p>
            <a:pPr marL="685800" lvl="1" indent="-228600" defTabSz="228600">
              <a:buClr>
                <a:srgbClr val="007DC3"/>
              </a:buClr>
              <a:buSzPct val="100000"/>
              <a:buFont typeface="MetaNormalLF-Roman"/>
              <a:buChar char="–"/>
            </a:pPr>
            <a:r>
              <a:rPr lang="en-US" sz="2200" dirty="0" smtClean="0"/>
              <a:t>Idea centric </a:t>
            </a:r>
            <a:r>
              <a:rPr lang="en-US" sz="2200" dirty="0" err="1" smtClean="0"/>
              <a:t>vs</a:t>
            </a:r>
            <a:r>
              <a:rPr lang="en-US" sz="2200" dirty="0" smtClean="0"/>
              <a:t> event centric</a:t>
            </a:r>
          </a:p>
          <a:p>
            <a:pPr marL="685800" lvl="1" indent="-228600" defTabSz="228600">
              <a:buClr>
                <a:srgbClr val="007DC3"/>
              </a:buClr>
              <a:buSzPct val="100000"/>
              <a:buFont typeface="MetaNormalLF-Roman"/>
              <a:buChar char="–"/>
            </a:pPr>
            <a:r>
              <a:rPr lang="en-US" sz="2200" dirty="0" smtClean="0"/>
              <a:t>Event centric </a:t>
            </a:r>
            <a:r>
              <a:rPr lang="en-US" sz="2200" dirty="0" err="1" smtClean="0"/>
              <a:t>vs</a:t>
            </a:r>
            <a:r>
              <a:rPr lang="en-US" sz="2200" dirty="0" smtClean="0"/>
              <a:t> person centric</a:t>
            </a:r>
          </a:p>
          <a:p>
            <a:pPr marL="228600" indent="-228600" defTabSz="228600">
              <a:buClr>
                <a:srgbClr val="007DC3"/>
              </a:buClr>
              <a:buSzPct val="100000"/>
              <a:buFont typeface="Arial"/>
              <a:buChar char="•"/>
            </a:pPr>
            <a:r>
              <a:rPr lang="en-US" dirty="0" smtClean="0"/>
              <a:t>Not historical texts for the most part</a:t>
            </a:r>
          </a:p>
          <a:p>
            <a:pPr marL="228600" indent="-228600" defTabSz="228600">
              <a:buClr>
                <a:srgbClr val="007DC3"/>
              </a:buClr>
              <a:buSzPct val="100000"/>
              <a:buFont typeface="Arial"/>
              <a:buChar char="•"/>
            </a:pPr>
            <a:endParaRPr lang="en-US" dirty="0" smtClean="0"/>
          </a:p>
          <a:p>
            <a:pPr defTabSz="228600"/>
            <a:endParaRPr lang="en-US" dirty="0"/>
          </a:p>
        </p:txBody>
      </p:sp>
    </p:spTree>
    <p:extLst>
      <p:ext uri="{BB962C8B-B14F-4D97-AF65-F5344CB8AC3E}">
        <p14:creationId xmlns="" xmlns:p14="http://schemas.microsoft.com/office/powerpoint/2010/main" val="24971830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Raise your hand if</a:t>
            </a:r>
            <a:endParaRPr lang="en-US" dirty="0"/>
          </a:p>
        </p:txBody>
      </p:sp>
      <p:sp>
        <p:nvSpPr>
          <p:cNvPr id="3" name="Content Placeholder 2"/>
          <p:cNvSpPr>
            <a:spLocks noGrp="1"/>
          </p:cNvSpPr>
          <p:nvPr>
            <p:ph idx="1"/>
          </p:nvPr>
        </p:nvSpPr>
        <p:spPr/>
        <p:txBody>
          <a:bodyPr/>
          <a:lstStyle/>
          <a:p>
            <a:r>
              <a:rPr lang="en-US" dirty="0" smtClean="0"/>
              <a:t>You have heard of </a:t>
            </a:r>
            <a:r>
              <a:rPr lang="en-US" dirty="0" smtClean="0"/>
              <a:t>Aryans &amp; Dravidians</a:t>
            </a:r>
            <a:endParaRPr lang="en-US" dirty="0" smtClean="0"/>
          </a:p>
          <a:p>
            <a:r>
              <a:rPr lang="en-US" dirty="0" smtClean="0"/>
              <a:t>You know what the theory states</a:t>
            </a:r>
          </a:p>
          <a:p>
            <a:r>
              <a:rPr lang="en-US" dirty="0" smtClean="0"/>
              <a:t>Believe in the theory</a:t>
            </a:r>
          </a:p>
          <a:p>
            <a:r>
              <a:rPr lang="en-US" dirty="0" smtClean="0"/>
              <a:t>Have not read about how the theory has evolved over the past 20 years</a:t>
            </a:r>
          </a:p>
          <a:p>
            <a:endParaRPr lang="en-US" dirty="0"/>
          </a:p>
        </p:txBody>
      </p:sp>
    </p:spTree>
    <p:extLst>
      <p:ext uri="{BB962C8B-B14F-4D97-AF65-F5344CB8AC3E}">
        <p14:creationId xmlns="" xmlns:p14="http://schemas.microsoft.com/office/powerpoint/2010/main" val="7893513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704850"/>
            <a:ext cx="8229600" cy="1143000"/>
          </a:xfrm>
        </p:spPr>
        <p:txBody>
          <a:bodyPr/>
          <a:lstStyle/>
          <a:p>
            <a:r>
              <a:rPr lang="en-US" dirty="0" smtClean="0"/>
              <a:t>Conclusion</a:t>
            </a:r>
            <a:endParaRPr lang="en-US" dirty="0"/>
          </a:p>
        </p:txBody>
      </p:sp>
      <p:graphicFrame>
        <p:nvGraphicFramePr>
          <p:cNvPr id="4" name="Table 3"/>
          <p:cNvGraphicFramePr>
            <a:graphicFrameLocks noGrp="1"/>
          </p:cNvGraphicFramePr>
          <p:nvPr/>
        </p:nvGraphicFramePr>
        <p:xfrm>
          <a:off x="609600" y="2431053"/>
          <a:ext cx="8229600" cy="3200401"/>
        </p:xfrm>
        <a:graphic>
          <a:graphicData uri="http://schemas.openxmlformats.org/drawingml/2006/table">
            <a:tbl>
              <a:tblPr firstCol="1" bandRow="1">
                <a:tableStyleId>{5C22544A-7EE6-4342-B048-85BDC9FD1C3A}</a:tableStyleId>
              </a:tblPr>
              <a:tblGrid>
                <a:gridCol w="2286000"/>
                <a:gridCol w="5943600"/>
              </a:tblGrid>
              <a:tr h="764449">
                <a:tc>
                  <a:txBody>
                    <a:bodyPr/>
                    <a:lstStyle/>
                    <a:p>
                      <a:r>
                        <a:rPr lang="en-US" dirty="0" smtClean="0"/>
                        <a:t>Archeological View</a:t>
                      </a:r>
                      <a:endParaRPr lang="en-US" dirty="0"/>
                    </a:p>
                  </a:txBody>
                  <a:tcPr>
                    <a:lnL w="12700" cmpd="sng">
                      <a:noFill/>
                    </a:lnL>
                    <a:lnR w="12700" cmpd="sng">
                      <a:noFill/>
                    </a:lnR>
                    <a:lnT w="12700" cmpd="sng">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28600" marR="0" lvl="0" indent="-228600" algn="l" defTabSz="228600" rtl="0" eaLnBrk="1" fontAlgn="auto" latinLnBrk="0" hangingPunct="1">
                        <a:lnSpc>
                          <a:spcPct val="100000"/>
                        </a:lnSpc>
                        <a:spcBef>
                          <a:spcPts val="0"/>
                        </a:spcBef>
                        <a:spcAft>
                          <a:spcPts val="0"/>
                        </a:spcAft>
                        <a:buClr>
                          <a:srgbClr val="007DC3"/>
                        </a:buClr>
                        <a:buSzPct val="100000"/>
                        <a:buFont typeface="Arial"/>
                        <a:buChar char="•"/>
                        <a:tabLst/>
                        <a:defRPr/>
                      </a:pPr>
                      <a:r>
                        <a:rPr lang="en-US" sz="1800" dirty="0" smtClean="0"/>
                        <a:t>7,500 BC based on earliest finds</a:t>
                      </a:r>
                    </a:p>
                  </a:txBody>
                  <a:tcPr>
                    <a:lnL w="12700" cmpd="sng">
                      <a:noFill/>
                    </a:lnL>
                    <a:solidFill>
                      <a:schemeClr val="bg1"/>
                    </a:solidFill>
                  </a:tcPr>
                </a:tc>
              </a:tr>
              <a:tr h="764449">
                <a:tc>
                  <a:txBody>
                    <a:bodyPr/>
                    <a:lstStyle/>
                    <a:p>
                      <a:r>
                        <a:rPr lang="en-US" dirty="0" smtClean="0"/>
                        <a:t>Astronomical</a:t>
                      </a:r>
                      <a:r>
                        <a:rPr lang="en-US" baseline="0" dirty="0" smtClean="0"/>
                        <a:t> View</a:t>
                      </a:r>
                      <a:endParaRPr lang="en-US" dirty="0"/>
                    </a:p>
                  </a:txBody>
                  <a:tcPr>
                    <a:lnL w="12700" cmpd="sng">
                      <a:noFill/>
                    </a:lnL>
                    <a:lnR w="12700" cmpd="sng">
                      <a:noFill/>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28600" marR="0" lvl="0" indent="-228600" algn="l" defTabSz="228600" rtl="0" eaLnBrk="1" fontAlgn="auto" latinLnBrk="0" hangingPunct="1">
                        <a:lnSpc>
                          <a:spcPct val="100000"/>
                        </a:lnSpc>
                        <a:spcBef>
                          <a:spcPts val="0"/>
                        </a:spcBef>
                        <a:spcAft>
                          <a:spcPts val="0"/>
                        </a:spcAft>
                        <a:buClr>
                          <a:srgbClr val="007DC3"/>
                        </a:buClr>
                        <a:buSzPct val="100000"/>
                        <a:buFont typeface="Arial"/>
                        <a:buChar char="•"/>
                        <a:tabLst/>
                        <a:defRPr/>
                      </a:pPr>
                      <a:r>
                        <a:rPr lang="en-US" sz="1800" dirty="0" smtClean="0"/>
                        <a:t>10,000 BC or change in assumptions</a:t>
                      </a:r>
                    </a:p>
                  </a:txBody>
                  <a:tcPr>
                    <a:lnL w="12700" cmpd="sng">
                      <a:noFill/>
                    </a:lnL>
                    <a:solidFill>
                      <a:schemeClr val="bg1"/>
                    </a:solidFill>
                  </a:tcPr>
                </a:tc>
              </a:tr>
              <a:tr h="764449">
                <a:tc>
                  <a:txBody>
                    <a:bodyPr/>
                    <a:lstStyle/>
                    <a:p>
                      <a:r>
                        <a:rPr lang="en-US" dirty="0" smtClean="0"/>
                        <a:t>Technological View</a:t>
                      </a:r>
                      <a:endParaRPr lang="en-US" dirty="0"/>
                    </a:p>
                  </a:txBody>
                  <a:tcPr>
                    <a:lnL w="12700" cmpd="sng">
                      <a:noFill/>
                    </a:lnL>
                    <a:lnR w="12700" cmpd="sng">
                      <a:noFill/>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28600" lvl="0" indent="-228600" algn="l" defTabSz="228600">
                        <a:buClr>
                          <a:srgbClr val="007DC3"/>
                        </a:buClr>
                        <a:buSzPct val="100000"/>
                        <a:buFont typeface="Arial"/>
                        <a:buChar char="•"/>
                      </a:pPr>
                      <a:r>
                        <a:rPr lang="en-US" sz="1800" dirty="0" smtClean="0"/>
                        <a:t>At least 2,000 years prior to Rig Veda</a:t>
                      </a:r>
                    </a:p>
                    <a:p>
                      <a:pPr marL="228600" lvl="0" indent="-228600" algn="l" defTabSz="228600">
                        <a:buClr>
                          <a:srgbClr val="007DC3"/>
                        </a:buClr>
                        <a:buSzPct val="100000"/>
                        <a:buFont typeface="Arial"/>
                        <a:buChar char="•"/>
                      </a:pPr>
                      <a:r>
                        <a:rPr lang="en-US" sz="1800" dirty="0" smtClean="0"/>
                        <a:t>Doesn’t explain loss of technology of Mahabharata</a:t>
                      </a:r>
                    </a:p>
                  </a:txBody>
                  <a:tcPr>
                    <a:lnL w="12700" cmpd="sng">
                      <a:noFill/>
                    </a:lnL>
                    <a:solidFill>
                      <a:schemeClr val="bg1"/>
                    </a:solidFill>
                  </a:tcPr>
                </a:tc>
              </a:tr>
              <a:tr h="907054">
                <a:tc>
                  <a:txBody>
                    <a:bodyPr/>
                    <a:lstStyle/>
                    <a:p>
                      <a:r>
                        <a:rPr lang="en-US" dirty="0" smtClean="0"/>
                        <a:t>Scriptural View</a:t>
                      </a:r>
                      <a:endParaRPr lang="en-US" dirty="0"/>
                    </a:p>
                  </a:txBody>
                  <a:tcPr>
                    <a:lnL w="12700" cmpd="sng">
                      <a:noFill/>
                    </a:lnL>
                    <a:lnR w="12700" cmpd="sng">
                      <a:noFill/>
                    </a:lnR>
                    <a:lnT w="762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228600" lvl="0" indent="-228600" algn="l" defTabSz="228600">
                        <a:buClr>
                          <a:srgbClr val="007DC3"/>
                        </a:buClr>
                        <a:buSzPct val="100000"/>
                        <a:buFont typeface="Arial"/>
                        <a:buChar char="•"/>
                      </a:pPr>
                      <a:r>
                        <a:rPr lang="en-US" sz="1800" dirty="0" smtClean="0"/>
                        <a:t>Much older…multiple presentations over multiple </a:t>
                      </a:r>
                      <a:r>
                        <a:rPr lang="en-US" sz="1800" dirty="0" err="1" smtClean="0"/>
                        <a:t>yugas</a:t>
                      </a:r>
                      <a:endParaRPr lang="en-US" sz="1800" dirty="0" smtClean="0"/>
                    </a:p>
                    <a:p>
                      <a:pPr marL="228600" lvl="0" indent="-228600" algn="l" defTabSz="228600">
                        <a:buClr>
                          <a:srgbClr val="007DC3"/>
                        </a:buClr>
                        <a:buSzPct val="100000"/>
                        <a:buFont typeface="Arial"/>
                        <a:buChar char="•"/>
                      </a:pPr>
                      <a:r>
                        <a:rPr lang="en-US" sz="1800" dirty="0" smtClean="0"/>
                        <a:t>Creates cognitive dissonance</a:t>
                      </a:r>
                    </a:p>
                  </a:txBody>
                  <a:tcPr>
                    <a:lnL w="12700" cmpd="sng">
                      <a:noFill/>
                    </a:lnL>
                    <a:solidFill>
                      <a:schemeClr val="bg1"/>
                    </a:solidFill>
                  </a:tcPr>
                </a:tc>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Hindupedia.com</a:t>
            </a:r>
            <a:endParaRPr lang="en-US" dirty="0"/>
          </a:p>
        </p:txBody>
      </p:sp>
      <p:sp>
        <p:nvSpPr>
          <p:cNvPr id="5" name="Text Placeholder 4"/>
          <p:cNvSpPr>
            <a:spLocks noGrp="1"/>
          </p:cNvSpPr>
          <p:nvPr>
            <p:ph type="body" idx="1"/>
          </p:nvPr>
        </p:nvSpPr>
        <p:spPr/>
        <p:txBody>
          <a:bodyPr/>
          <a:lstStyle/>
          <a:p>
            <a:r>
              <a:rPr lang="en-US" dirty="0" smtClean="0"/>
              <a:t>The online encyclopedia of Hindu Dharma</a:t>
            </a:r>
            <a:endParaRPr lang="en-US" dirty="0"/>
          </a:p>
        </p:txBody>
      </p:sp>
    </p:spTree>
    <p:extLst>
      <p:ext uri="{BB962C8B-B14F-4D97-AF65-F5344CB8AC3E}">
        <p14:creationId xmlns="" xmlns:p14="http://schemas.microsoft.com/office/powerpoint/2010/main" val="425968615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Hindupedia.com	</a:t>
            </a:r>
            <a:endParaRPr lang="en-US" dirty="0"/>
          </a:p>
        </p:txBody>
      </p:sp>
      <p:sp>
        <p:nvSpPr>
          <p:cNvPr id="3" name="Content Placeholder 2"/>
          <p:cNvSpPr>
            <a:spLocks noGrp="1"/>
          </p:cNvSpPr>
          <p:nvPr>
            <p:ph idx="1"/>
          </p:nvPr>
        </p:nvSpPr>
        <p:spPr>
          <a:xfrm>
            <a:off x="457200" y="1935480"/>
            <a:ext cx="8229600" cy="4770120"/>
          </a:xfrm>
        </p:spPr>
        <p:txBody>
          <a:bodyPr>
            <a:normAutofit/>
          </a:bodyPr>
          <a:lstStyle/>
          <a:p>
            <a:pPr marL="228600" indent="-228600" defTabSz="228600">
              <a:spcBef>
                <a:spcPts val="0"/>
              </a:spcBef>
              <a:buClr>
                <a:srgbClr val="007DC3"/>
              </a:buClr>
              <a:buSzPct val="100000"/>
              <a:buFont typeface="Arial"/>
              <a:buChar char="•"/>
            </a:pPr>
            <a:r>
              <a:rPr lang="en-US" dirty="0" smtClean="0"/>
              <a:t>First, online encyclopedia of Hindu Dharma</a:t>
            </a:r>
          </a:p>
          <a:p>
            <a:pPr marL="228600" indent="-228600" defTabSz="228600">
              <a:spcBef>
                <a:spcPts val="0"/>
              </a:spcBef>
              <a:buClr>
                <a:srgbClr val="007DC3"/>
              </a:buClr>
              <a:buSzPct val="100000"/>
              <a:buFont typeface="Arial"/>
              <a:buChar char="•"/>
            </a:pPr>
            <a:r>
              <a:rPr lang="en-US" dirty="0" smtClean="0"/>
              <a:t>Wide range of topics</a:t>
            </a:r>
          </a:p>
          <a:p>
            <a:pPr marL="228600" indent="-228600" defTabSz="228600">
              <a:spcBef>
                <a:spcPts val="0"/>
              </a:spcBef>
              <a:buClr>
                <a:srgbClr val="007DC3"/>
              </a:buClr>
              <a:buSzPct val="100000"/>
              <a:buFont typeface="Arial"/>
              <a:buChar char="•"/>
            </a:pPr>
            <a:r>
              <a:rPr lang="en-US" dirty="0" smtClean="0"/>
              <a:t>Mission to</a:t>
            </a:r>
          </a:p>
          <a:p>
            <a:pPr marL="685800" lvl="1" indent="-228600" defTabSz="228600">
              <a:spcBef>
                <a:spcPts val="0"/>
              </a:spcBef>
              <a:buClr>
                <a:srgbClr val="007DC3"/>
              </a:buClr>
              <a:buSzPct val="100000"/>
              <a:buFont typeface="MetaNormalLF-Roman"/>
              <a:buChar char="–"/>
            </a:pPr>
            <a:r>
              <a:rPr lang="en-US" sz="2200" dirty="0" smtClean="0"/>
              <a:t>Provide college students and academics a base of </a:t>
            </a:r>
            <a:r>
              <a:rPr lang="en-US" sz="2200" dirty="0" smtClean="0"/>
              <a:t>knowledge</a:t>
            </a:r>
            <a:endParaRPr lang="en-US" sz="2200" dirty="0" smtClean="0"/>
          </a:p>
          <a:p>
            <a:pPr marL="685800" lvl="1" indent="-228600" defTabSz="228600">
              <a:spcBef>
                <a:spcPts val="0"/>
              </a:spcBef>
              <a:buClr>
                <a:srgbClr val="007DC3"/>
              </a:buClr>
              <a:buSzPct val="100000"/>
              <a:buFont typeface="MetaNormalLF-Roman"/>
              <a:buChar char="–"/>
            </a:pPr>
            <a:r>
              <a:rPr lang="en-US" sz="2200" dirty="0" smtClean="0"/>
              <a:t>Enable curriculum development </a:t>
            </a:r>
            <a:endParaRPr lang="en-US" sz="2200" dirty="0" smtClean="0"/>
          </a:p>
          <a:p>
            <a:pPr marL="685800" lvl="1" indent="-228600" defTabSz="228600">
              <a:spcBef>
                <a:spcPts val="0"/>
              </a:spcBef>
              <a:buClr>
                <a:srgbClr val="007DC3"/>
              </a:buClr>
              <a:buSzPct val="100000"/>
              <a:buFont typeface="MetaNormalLF-Roman"/>
              <a:buChar char="–"/>
            </a:pPr>
            <a:r>
              <a:rPr lang="en-US" sz="2200" dirty="0" smtClean="0"/>
              <a:t>Support </a:t>
            </a:r>
            <a:r>
              <a:rPr lang="en-US" sz="2200" dirty="0" smtClean="0"/>
              <a:t>curriculum </a:t>
            </a:r>
            <a:r>
              <a:rPr lang="en-US" sz="2200" dirty="0" smtClean="0"/>
              <a:t>change</a:t>
            </a:r>
            <a:endParaRPr lang="en-US" sz="2200" dirty="0" smtClean="0"/>
          </a:p>
          <a:p>
            <a:pPr marL="685800" lvl="1" indent="-228600" defTabSz="228600">
              <a:spcBef>
                <a:spcPts val="0"/>
              </a:spcBef>
              <a:buClr>
                <a:srgbClr val="007DC3"/>
              </a:buClr>
              <a:buSzPct val="100000"/>
              <a:buFont typeface="MetaNormalLF-Roman"/>
              <a:buChar char="–"/>
            </a:pPr>
            <a:r>
              <a:rPr lang="en-US" sz="2200" dirty="0" smtClean="0"/>
              <a:t>Give </a:t>
            </a:r>
            <a:r>
              <a:rPr lang="en-US" sz="2200" dirty="0"/>
              <a:t>voice to the </a:t>
            </a:r>
            <a:r>
              <a:rPr lang="en-US" sz="2200" dirty="0" smtClean="0"/>
              <a:t>teachings enshrined in </a:t>
            </a:r>
            <a:r>
              <a:rPr lang="en-US" sz="2200" dirty="0" err="1" smtClean="0"/>
              <a:t>parampara</a:t>
            </a:r>
            <a:endParaRPr lang="en-US" sz="2200" dirty="0" smtClean="0"/>
          </a:p>
          <a:p>
            <a:pPr marL="685800" lvl="1" indent="-228600" defTabSz="228600">
              <a:spcBef>
                <a:spcPts val="0"/>
              </a:spcBef>
              <a:buClr>
                <a:srgbClr val="007DC3"/>
              </a:buClr>
              <a:buSzPct val="100000"/>
              <a:buFont typeface="MetaNormalLF-Roman"/>
              <a:buChar char="–"/>
            </a:pPr>
            <a:r>
              <a:rPr lang="en-US" sz="2200" dirty="0" smtClean="0"/>
              <a:t>Provide an internal perspective</a:t>
            </a:r>
            <a:endParaRPr lang="en-US" sz="2200" dirty="0"/>
          </a:p>
          <a:p>
            <a:pPr marL="228600" indent="-228600" defTabSz="228600">
              <a:spcBef>
                <a:spcPts val="0"/>
              </a:spcBef>
              <a:buClr>
                <a:srgbClr val="007DC3"/>
              </a:buClr>
              <a:buSzPct val="100000"/>
              <a:buFont typeface="Arial"/>
              <a:buChar char="•"/>
            </a:pPr>
            <a:r>
              <a:rPr lang="en-US" dirty="0" smtClean="0"/>
              <a:t>2,788+ entries (today), 40,000+ monthly visitors</a:t>
            </a:r>
          </a:p>
        </p:txBody>
      </p:sp>
    </p:spTree>
    <p:extLst>
      <p:ext uri="{BB962C8B-B14F-4D97-AF65-F5344CB8AC3E}">
        <p14:creationId xmlns="" xmlns:p14="http://schemas.microsoft.com/office/powerpoint/2010/main" val="321494071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cstate="print"/>
          <a:srcRect l="18125" t="13000" r="18750" b="7000"/>
          <a:stretch>
            <a:fillRect/>
          </a:stretch>
        </p:blipFill>
        <p:spPr bwMode="auto">
          <a:xfrm>
            <a:off x="723900" y="228600"/>
            <a:ext cx="7696200" cy="6096000"/>
          </a:xfrm>
          <a:prstGeom prst="rect">
            <a:avLst/>
          </a:prstGeom>
          <a:noFill/>
          <a:ln w="9525">
            <a:noFill/>
            <a:miter lim="800000"/>
            <a:headEnd/>
            <a:tailEnd/>
          </a:ln>
        </p:spPr>
      </p:pic>
    </p:spTree>
    <p:extLst>
      <p:ext uri="{BB962C8B-B14F-4D97-AF65-F5344CB8AC3E}">
        <p14:creationId xmlns="" xmlns:p14="http://schemas.microsoft.com/office/powerpoint/2010/main" val="202218411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p:cNvGraphicFramePr>
            <a:graphicFrameLocks/>
          </p:cNvGraphicFramePr>
          <p:nvPr/>
        </p:nvGraphicFramePr>
        <p:xfrm>
          <a:off x="0" y="0"/>
          <a:ext cx="158750" cy="158750"/>
        </p:xfrm>
        <a:graphic>
          <a:graphicData uri="http://schemas.openxmlformats.org/presentationml/2006/ole">
            <p:oleObj spid="_x0000_s8195" name="think-cell Slide" r:id="rId13" imgW="360" imgH="360" progId="TCLayout.ActiveDocument.1">
              <p:embed/>
            </p:oleObj>
          </a:graphicData>
        </a:graphic>
      </p:graphicFrame>
      <p:sp>
        <p:nvSpPr>
          <p:cNvPr id="2" name="Title 1"/>
          <p:cNvSpPr>
            <a:spLocks noGrp="1"/>
          </p:cNvSpPr>
          <p:nvPr>
            <p:ph type="title"/>
            <p:custDataLst>
              <p:tags r:id="rId2"/>
            </p:custDataLst>
          </p:nvPr>
        </p:nvSpPr>
        <p:spPr/>
        <p:txBody>
          <a:bodyPr/>
          <a:lstStyle/>
          <a:p>
            <a:r>
              <a:rPr lang="en-US" dirty="0" smtClean="0"/>
              <a:t>The Team</a:t>
            </a:r>
            <a:endParaRPr lang="en-US" dirty="0"/>
          </a:p>
        </p:txBody>
      </p:sp>
      <p:pic>
        <p:nvPicPr>
          <p:cNvPr id="5" name="Picture 4"/>
          <p:cNvPicPr>
            <a:picLocks noChangeAspect="1"/>
          </p:cNvPicPr>
          <p:nvPr>
            <p:custDataLst>
              <p:tags r:id="rId3"/>
            </p:custDataLst>
          </p:nvPr>
        </p:nvPicPr>
        <p:blipFill>
          <a:blip r:embed="rId14" cstate="print">
            <a:extLst>
              <a:ext uri="{28A0092B-C50C-407E-A947-70E740481C1C}">
                <a14:useLocalDpi xmlns="" xmlns:a14="http://schemas.microsoft.com/office/drawing/2010/main" val="0"/>
              </a:ext>
            </a:extLst>
          </a:blip>
          <a:stretch>
            <a:fillRect/>
          </a:stretch>
        </p:blipFill>
        <p:spPr>
          <a:xfrm>
            <a:off x="762000" y="2590800"/>
            <a:ext cx="1676400" cy="191440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5"/>
          <p:cNvPicPr>
            <a:picLocks noChangeAspect="1"/>
          </p:cNvPicPr>
          <p:nvPr>
            <p:custDataLst>
              <p:tags r:id="rId4"/>
            </p:custDataLst>
          </p:nvPr>
        </p:nvPicPr>
        <p:blipFill>
          <a:blip r:embed="rId15" cstate="print">
            <a:extLst>
              <a:ext uri="{28A0092B-C50C-407E-A947-70E740481C1C}">
                <a14:useLocalDpi xmlns="" xmlns:a14="http://schemas.microsoft.com/office/drawing/2010/main" val="0"/>
              </a:ext>
            </a:extLst>
          </a:blip>
          <a:stretch>
            <a:fillRect/>
          </a:stretch>
        </p:blipFill>
        <p:spPr>
          <a:xfrm>
            <a:off x="2514600" y="2590800"/>
            <a:ext cx="1371600" cy="192193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TextBox 9"/>
          <p:cNvSpPr txBox="1"/>
          <p:nvPr>
            <p:custDataLst>
              <p:tags r:id="rId5"/>
            </p:custDataLst>
          </p:nvPr>
        </p:nvSpPr>
        <p:spPr>
          <a:xfrm>
            <a:off x="762000" y="1905000"/>
            <a:ext cx="3124200" cy="584775"/>
          </a:xfrm>
          <a:prstGeom prst="rect">
            <a:avLst/>
          </a:prstGeom>
          <a:noFill/>
        </p:spPr>
        <p:txBody>
          <a:bodyPr wrap="square" rtlCol="0">
            <a:spAutoFit/>
          </a:bodyPr>
          <a:lstStyle/>
          <a:p>
            <a:pPr algn="ctr"/>
            <a:r>
              <a:rPr lang="en-US" sz="3200" b="1" dirty="0" smtClean="0"/>
              <a:t>Advisory Board</a:t>
            </a:r>
            <a:endParaRPr lang="en-US" sz="3200" b="1" dirty="0"/>
          </a:p>
        </p:txBody>
      </p:sp>
      <p:sp>
        <p:nvSpPr>
          <p:cNvPr id="11" name="TextBox 10"/>
          <p:cNvSpPr txBox="1"/>
          <p:nvPr>
            <p:custDataLst>
              <p:tags r:id="rId6"/>
            </p:custDataLst>
          </p:nvPr>
        </p:nvSpPr>
        <p:spPr>
          <a:xfrm>
            <a:off x="4981787" y="1905000"/>
            <a:ext cx="3246333" cy="584775"/>
          </a:xfrm>
          <a:prstGeom prst="rect">
            <a:avLst/>
          </a:prstGeom>
          <a:noFill/>
        </p:spPr>
        <p:txBody>
          <a:bodyPr wrap="square" rtlCol="0">
            <a:spAutoFit/>
          </a:bodyPr>
          <a:lstStyle/>
          <a:p>
            <a:pPr algn="ctr"/>
            <a:r>
              <a:rPr lang="en-US" sz="3200" b="1" dirty="0" smtClean="0"/>
              <a:t>Editorial Board</a:t>
            </a:r>
            <a:endParaRPr lang="en-US" sz="3200" b="1" dirty="0"/>
          </a:p>
        </p:txBody>
      </p:sp>
      <p:sp>
        <p:nvSpPr>
          <p:cNvPr id="12" name="Content Placeholder 2"/>
          <p:cNvSpPr txBox="1">
            <a:spLocks/>
          </p:cNvSpPr>
          <p:nvPr>
            <p:custDataLst>
              <p:tags r:id="rId7"/>
            </p:custDataLst>
          </p:nvPr>
        </p:nvSpPr>
        <p:spPr>
          <a:xfrm>
            <a:off x="457200" y="4648200"/>
            <a:ext cx="8229600" cy="205740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spcBef>
                <a:spcPts val="0"/>
              </a:spcBef>
            </a:pPr>
            <a:r>
              <a:rPr lang="en-US" dirty="0" smtClean="0"/>
              <a:t>2 researchers</a:t>
            </a:r>
          </a:p>
          <a:p>
            <a:pPr>
              <a:spcBef>
                <a:spcPts val="0"/>
              </a:spcBef>
            </a:pPr>
            <a:r>
              <a:rPr lang="en-US" dirty="0" smtClean="0"/>
              <a:t>30 content reviewers</a:t>
            </a:r>
          </a:p>
          <a:p>
            <a:pPr>
              <a:spcBef>
                <a:spcPts val="0"/>
              </a:spcBef>
            </a:pPr>
            <a:r>
              <a:rPr lang="en-US" dirty="0" smtClean="0"/>
              <a:t>2 online marketers</a:t>
            </a:r>
          </a:p>
          <a:p>
            <a:pPr>
              <a:spcBef>
                <a:spcPts val="0"/>
              </a:spcBef>
            </a:pPr>
            <a:r>
              <a:rPr lang="en-US" dirty="0" smtClean="0"/>
              <a:t>Several partnering publications</a:t>
            </a:r>
          </a:p>
        </p:txBody>
      </p:sp>
      <p:grpSp>
        <p:nvGrpSpPr>
          <p:cNvPr id="14" name="Group 13"/>
          <p:cNvGrpSpPr/>
          <p:nvPr/>
        </p:nvGrpSpPr>
        <p:grpSpPr>
          <a:xfrm>
            <a:off x="5764953" y="2590800"/>
            <a:ext cx="3226647" cy="1920240"/>
            <a:chOff x="5507566" y="2590800"/>
            <a:chExt cx="3226647" cy="1920240"/>
          </a:xfrm>
        </p:grpSpPr>
        <p:pic>
          <p:nvPicPr>
            <p:cNvPr id="7" name="Picture 6"/>
            <p:cNvPicPr>
              <a:picLocks noChangeAspect="1"/>
            </p:cNvPicPr>
            <p:nvPr>
              <p:custDataLst>
                <p:tags r:id="rId9"/>
              </p:custDataLst>
            </p:nvPr>
          </p:nvPicPr>
          <p:blipFill>
            <a:blip r:embed="rId16" cstate="print">
              <a:extLst>
                <a:ext uri="{28A0092B-C50C-407E-A947-70E740481C1C}">
                  <a14:useLocalDpi xmlns="" xmlns:a14="http://schemas.microsoft.com/office/drawing/2010/main" val="0"/>
                </a:ext>
              </a:extLst>
            </a:blip>
            <a:stretch>
              <a:fillRect/>
            </a:stretch>
          </p:blipFill>
          <p:spPr>
            <a:xfrm>
              <a:off x="5507566" y="2590800"/>
              <a:ext cx="1801707" cy="1920240"/>
            </a:xfrm>
            <a:prstGeom prst="rect">
              <a:avLst/>
            </a:prstGeom>
          </p:spPr>
        </p:pic>
        <p:pic>
          <p:nvPicPr>
            <p:cNvPr id="8194" name="Picture 2"/>
            <p:cNvPicPr>
              <a:picLocks noChangeAspect="1" noChangeArrowheads="1"/>
            </p:cNvPicPr>
            <p:nvPr>
              <p:custDataLst>
                <p:tags r:id="rId10"/>
              </p:custDataLst>
            </p:nvPr>
          </p:nvPicPr>
          <p:blipFill>
            <a:blip r:embed="rId17" cstate="print"/>
            <a:srcRect/>
            <a:stretch>
              <a:fillRect/>
            </a:stretch>
          </p:blipFill>
          <p:spPr bwMode="auto">
            <a:xfrm>
              <a:off x="7086600" y="2590800"/>
              <a:ext cx="1647613" cy="1920240"/>
            </a:xfrm>
            <a:prstGeom prst="rect">
              <a:avLst/>
            </a:prstGeom>
            <a:noFill/>
            <a:ln w="9525">
              <a:noFill/>
              <a:miter lim="800000"/>
              <a:headEnd/>
              <a:tailEnd/>
            </a:ln>
          </p:spPr>
        </p:pic>
      </p:grpSp>
      <p:pic>
        <p:nvPicPr>
          <p:cNvPr id="4" name="Content Placeholder 3"/>
          <p:cNvPicPr>
            <a:picLocks noGrp="1" noChangeAspect="1"/>
          </p:cNvPicPr>
          <p:nvPr>
            <p:ph idx="1"/>
            <p:custDataLst>
              <p:tags r:id="rId8"/>
            </p:custDataLst>
          </p:nvPr>
        </p:nvPicPr>
        <p:blipFill>
          <a:blip r:embed="rId18" cstate="print">
            <a:extLst>
              <a:ext uri="{28A0092B-C50C-407E-A947-70E740481C1C}">
                <a14:useLocalDpi xmlns="" xmlns:a14="http://schemas.microsoft.com/office/drawing/2010/main" val="0"/>
              </a:ext>
            </a:extLst>
          </a:blip>
          <a:stretch>
            <a:fillRect/>
          </a:stretch>
        </p:blipFill>
        <p:spPr>
          <a:xfrm>
            <a:off x="4600787" y="2590800"/>
            <a:ext cx="1386840" cy="1920240"/>
          </a:xfrm>
        </p:spPr>
      </p:pic>
      <p:sp>
        <p:nvSpPr>
          <p:cNvPr id="15" name="Rounded Rectangle 14"/>
          <p:cNvSpPr/>
          <p:nvPr/>
        </p:nvSpPr>
        <p:spPr>
          <a:xfrm>
            <a:off x="5334000" y="4572000"/>
            <a:ext cx="3733800" cy="1676400"/>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dirty="0" smtClean="0"/>
              <a:t>We are recruiting editors &amp; researchers</a:t>
            </a:r>
            <a:endParaRPr lang="en-US" sz="2800" dirty="0"/>
          </a:p>
        </p:txBody>
      </p:sp>
    </p:spTree>
    <p:extLst>
      <p:ext uri="{BB962C8B-B14F-4D97-AF65-F5344CB8AC3E}">
        <p14:creationId xmlns="" xmlns:p14="http://schemas.microsoft.com/office/powerpoint/2010/main" val="143434689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Q&amp;A</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 xmlns:p14="http://schemas.microsoft.com/office/powerpoint/2010/main" val="24431328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Aim</a:t>
            </a:r>
            <a:endParaRPr lang="en-US" dirty="0"/>
          </a:p>
        </p:txBody>
      </p:sp>
      <p:sp>
        <p:nvSpPr>
          <p:cNvPr id="5" name="Rectangle 4"/>
          <p:cNvSpPr/>
          <p:nvPr/>
        </p:nvSpPr>
        <p:spPr>
          <a:xfrm>
            <a:off x="292290" y="2057400"/>
            <a:ext cx="17526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Key Axioms</a:t>
            </a:r>
            <a:endParaRPr lang="en-US" dirty="0"/>
          </a:p>
        </p:txBody>
      </p:sp>
      <p:sp>
        <p:nvSpPr>
          <p:cNvPr id="6" name="Rectangle 5"/>
          <p:cNvSpPr/>
          <p:nvPr/>
        </p:nvSpPr>
        <p:spPr>
          <a:xfrm>
            <a:off x="292290" y="3276600"/>
            <a:ext cx="17526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Objective</a:t>
            </a:r>
            <a:endParaRPr lang="en-US" dirty="0"/>
          </a:p>
        </p:txBody>
      </p:sp>
      <p:sp>
        <p:nvSpPr>
          <p:cNvPr id="7" name="Rectangle 6"/>
          <p:cNvSpPr/>
          <p:nvPr/>
        </p:nvSpPr>
        <p:spPr>
          <a:xfrm>
            <a:off x="292290" y="4495800"/>
            <a:ext cx="17526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Methodology</a:t>
            </a:r>
            <a:endParaRPr lang="en-US" dirty="0"/>
          </a:p>
        </p:txBody>
      </p:sp>
      <p:sp>
        <p:nvSpPr>
          <p:cNvPr id="8" name="TextBox 7"/>
          <p:cNvSpPr txBox="1"/>
          <p:nvPr/>
        </p:nvSpPr>
        <p:spPr>
          <a:xfrm>
            <a:off x="2197290" y="2209800"/>
            <a:ext cx="6946710" cy="646331"/>
          </a:xfrm>
          <a:prstGeom prst="rect">
            <a:avLst/>
          </a:prstGeom>
          <a:noFill/>
        </p:spPr>
        <p:txBody>
          <a:bodyPr wrap="none" rtlCol="0">
            <a:spAutoFit/>
          </a:bodyPr>
          <a:lstStyle/>
          <a:p>
            <a:pPr marL="228600" indent="-228600" defTabSz="228600">
              <a:buClr>
                <a:srgbClr val="007DC3"/>
              </a:buClr>
              <a:buSzPct val="100000"/>
              <a:buFont typeface="Arial"/>
              <a:buChar char="•"/>
            </a:pPr>
            <a:r>
              <a:rPr lang="en-US" dirty="0" smtClean="0"/>
              <a:t>The Veda present the earliest traceable evidence of our civilization</a:t>
            </a:r>
          </a:p>
          <a:p>
            <a:pPr marL="228600" indent="-228600" defTabSz="228600">
              <a:buClr>
                <a:srgbClr val="007DC3"/>
              </a:buClr>
              <a:buSzPct val="100000"/>
              <a:buFont typeface="Arial"/>
              <a:buChar char="•"/>
            </a:pPr>
            <a:r>
              <a:rPr lang="en-US" dirty="0" smtClean="0"/>
              <a:t>There is an unbroken tradition linking Vedic times with today</a:t>
            </a:r>
          </a:p>
        </p:txBody>
      </p:sp>
      <p:sp>
        <p:nvSpPr>
          <p:cNvPr id="9" name="TextBox 8"/>
          <p:cNvSpPr txBox="1"/>
          <p:nvPr/>
        </p:nvSpPr>
        <p:spPr>
          <a:xfrm>
            <a:off x="2197290" y="3352800"/>
            <a:ext cx="5217582" cy="369332"/>
          </a:xfrm>
          <a:prstGeom prst="rect">
            <a:avLst/>
          </a:prstGeom>
          <a:noFill/>
        </p:spPr>
        <p:txBody>
          <a:bodyPr wrap="none" rtlCol="0">
            <a:spAutoFit/>
          </a:bodyPr>
          <a:lstStyle/>
          <a:p>
            <a:pPr marL="228600" indent="-228600" defTabSz="228600">
              <a:buClr>
                <a:srgbClr val="007DC3"/>
              </a:buClr>
              <a:buSzPct val="100000"/>
              <a:buFont typeface="Arial"/>
              <a:buChar char="•"/>
            </a:pPr>
            <a:r>
              <a:rPr lang="en-US" dirty="0" smtClean="0"/>
              <a:t>Trace our heritage to a definitive “founding” date</a:t>
            </a:r>
          </a:p>
        </p:txBody>
      </p:sp>
      <p:sp>
        <p:nvSpPr>
          <p:cNvPr id="10" name="TextBox 9"/>
          <p:cNvSpPr txBox="1"/>
          <p:nvPr/>
        </p:nvSpPr>
        <p:spPr>
          <a:xfrm>
            <a:off x="2197290" y="4495800"/>
            <a:ext cx="5264390" cy="1354217"/>
          </a:xfrm>
          <a:prstGeom prst="rect">
            <a:avLst/>
          </a:prstGeom>
          <a:noFill/>
        </p:spPr>
        <p:txBody>
          <a:bodyPr wrap="none" rtlCol="0">
            <a:spAutoFit/>
          </a:bodyPr>
          <a:lstStyle/>
          <a:p>
            <a:pPr marL="228600" indent="-228600" defTabSz="228600">
              <a:buClr>
                <a:srgbClr val="007DC3"/>
              </a:buClr>
              <a:buSzPct val="100000"/>
              <a:buFont typeface="Arial"/>
              <a:buChar char="•"/>
            </a:pPr>
            <a:r>
              <a:rPr lang="en-US" dirty="0" smtClean="0"/>
              <a:t>Multi-faceted approach leveraging </a:t>
            </a:r>
          </a:p>
          <a:p>
            <a:pPr marL="685800" lvl="1" indent="-228600" defTabSz="228600">
              <a:buClr>
                <a:srgbClr val="007DC3"/>
              </a:buClr>
              <a:buSzPct val="100000"/>
              <a:buFont typeface="MetaNormalLF-Roman"/>
              <a:buChar char="–"/>
            </a:pPr>
            <a:r>
              <a:rPr lang="en-US" sz="1600" dirty="0" smtClean="0"/>
              <a:t>Comparative analysis of religions &amp; civilizations</a:t>
            </a:r>
          </a:p>
          <a:p>
            <a:pPr marL="685800" lvl="1" indent="-228600" defTabSz="228600">
              <a:buClr>
                <a:srgbClr val="007DC3"/>
              </a:buClr>
              <a:buSzPct val="100000"/>
              <a:buFont typeface="MetaNormalLF-Roman"/>
              <a:buChar char="–"/>
            </a:pPr>
            <a:r>
              <a:rPr lang="en-US" sz="1600" dirty="0" smtClean="0"/>
              <a:t>Sciences: </a:t>
            </a:r>
            <a:r>
              <a:rPr lang="en-US" sz="1600" dirty="0" err="1" smtClean="0"/>
              <a:t>Acheology</a:t>
            </a:r>
            <a:r>
              <a:rPr lang="en-US" sz="1600" dirty="0" smtClean="0"/>
              <a:t>, </a:t>
            </a:r>
            <a:r>
              <a:rPr lang="en-US" sz="1600" dirty="0" err="1" smtClean="0"/>
              <a:t>Archeo</a:t>
            </a:r>
            <a:r>
              <a:rPr lang="en-US" sz="1600" dirty="0" smtClean="0"/>
              <a:t>-astronomy</a:t>
            </a:r>
          </a:p>
          <a:p>
            <a:pPr marL="685800" lvl="1" indent="-228600" defTabSz="228600">
              <a:buClr>
                <a:srgbClr val="007DC3"/>
              </a:buClr>
              <a:buSzPct val="100000"/>
              <a:buFont typeface="MetaNormalLF-Roman"/>
              <a:buChar char="–"/>
            </a:pPr>
            <a:r>
              <a:rPr lang="en-US" sz="1600" dirty="0" smtClean="0"/>
              <a:t>Technology</a:t>
            </a:r>
          </a:p>
          <a:p>
            <a:pPr marL="685800" lvl="1" indent="-228600" defTabSz="228600">
              <a:buClr>
                <a:srgbClr val="007DC3"/>
              </a:buClr>
              <a:buSzPct val="100000"/>
              <a:buFont typeface="MetaNormalLF-Roman"/>
              <a:buChar char="–"/>
            </a:pPr>
            <a:r>
              <a:rPr lang="en-US" sz="1600" dirty="0" smtClean="0"/>
              <a:t>Scripture and scriptural development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p:cNvGraphicFramePr>
            <a:graphicFrameLocks/>
          </p:cNvGraphicFramePr>
          <p:nvPr/>
        </p:nvGraphicFramePr>
        <p:xfrm>
          <a:off x="0" y="0"/>
          <a:ext cx="158750" cy="158750"/>
        </p:xfrm>
        <a:graphic>
          <a:graphicData uri="http://schemas.openxmlformats.org/presentationml/2006/ole">
            <p:oleObj spid="_x0000_s2050" name="think-cell Slide" r:id="rId14" imgW="270" imgH="270" progId="TCLayout.ActiveDocument.1">
              <p:embed/>
            </p:oleObj>
          </a:graphicData>
        </a:graphic>
      </p:graphicFrame>
      <p:sp>
        <p:nvSpPr>
          <p:cNvPr id="2" name="Title 1"/>
          <p:cNvSpPr>
            <a:spLocks noGrp="1"/>
          </p:cNvSpPr>
          <p:nvPr>
            <p:ph type="title"/>
            <p:custDataLst>
              <p:tags r:id="rId2"/>
            </p:custDataLst>
          </p:nvPr>
        </p:nvSpPr>
        <p:spPr/>
        <p:txBody>
          <a:bodyPr/>
          <a:lstStyle/>
          <a:p>
            <a:r>
              <a:rPr lang="en-US" dirty="0" smtClean="0"/>
              <a:t>Comparing Religions</a:t>
            </a:r>
            <a:endParaRPr lang="en-US" dirty="0"/>
          </a:p>
        </p:txBody>
      </p:sp>
      <p:pic>
        <p:nvPicPr>
          <p:cNvPr id="4" name="Content Placeholder 3"/>
          <p:cNvPicPr>
            <a:picLocks noGrp="1" noChangeAspect="1"/>
          </p:cNvPicPr>
          <p:nvPr>
            <p:ph sz="half" idx="1"/>
            <p:custDataLst>
              <p:tags r:id="rId3"/>
            </p:custDataLst>
          </p:nvPr>
        </p:nvPicPr>
        <p:blipFill>
          <a:blip r:embed="rId15" cstate="print">
            <a:extLst>
              <a:ext uri="{28A0092B-C50C-407E-A947-70E740481C1C}">
                <a14:useLocalDpi xmlns="" xmlns:a14="http://schemas.microsoft.com/office/drawing/2010/main" val="0"/>
              </a:ext>
            </a:extLst>
          </a:blip>
          <a:stretch>
            <a:fillRect/>
          </a:stretch>
        </p:blipFill>
        <p:spPr>
          <a:xfrm>
            <a:off x="457200" y="1828800"/>
            <a:ext cx="4038600" cy="2429863"/>
          </a:xfrm>
        </p:spPr>
      </p:pic>
      <p:sp>
        <p:nvSpPr>
          <p:cNvPr id="9" name="Content Placeholder 8"/>
          <p:cNvSpPr>
            <a:spLocks noGrp="1"/>
          </p:cNvSpPr>
          <p:nvPr>
            <p:ph sz="half" idx="2"/>
            <p:custDataLst>
              <p:tags r:id="rId4"/>
            </p:custDataLst>
          </p:nvPr>
        </p:nvSpPr>
        <p:spPr>
          <a:xfrm>
            <a:off x="4648200" y="1920085"/>
            <a:ext cx="4495800" cy="4434840"/>
          </a:xfrm>
        </p:spPr>
        <p:txBody>
          <a:bodyPr>
            <a:normAutofit fontScale="92500"/>
          </a:bodyPr>
          <a:lstStyle/>
          <a:p>
            <a:pPr algn="ctr">
              <a:buNone/>
            </a:pPr>
            <a:r>
              <a:rPr lang="en-US" u="sng" dirty="0" smtClean="0">
                <a:solidFill>
                  <a:schemeClr val="tx2"/>
                </a:solidFill>
              </a:rPr>
              <a:t>If 100 years = 1 religion year than</a:t>
            </a:r>
          </a:p>
          <a:p>
            <a:r>
              <a:rPr lang="en-US" dirty="0" smtClean="0"/>
              <a:t>Sikhism: 5</a:t>
            </a:r>
          </a:p>
          <a:p>
            <a:r>
              <a:rPr lang="en-US" dirty="0" smtClean="0"/>
              <a:t>Islam: 14</a:t>
            </a:r>
          </a:p>
          <a:p>
            <a:r>
              <a:rPr lang="en-US" dirty="0" smtClean="0"/>
              <a:t>Christianity: 20</a:t>
            </a:r>
          </a:p>
          <a:p>
            <a:r>
              <a:rPr lang="en-US" dirty="0" smtClean="0"/>
              <a:t>Buddhism</a:t>
            </a:r>
            <a:r>
              <a:rPr lang="en-US" dirty="0"/>
              <a:t>, Taoism, Jainism and </a:t>
            </a:r>
            <a:r>
              <a:rPr lang="en-US" dirty="0" smtClean="0"/>
              <a:t>Confucianism: 25</a:t>
            </a:r>
          </a:p>
          <a:p>
            <a:r>
              <a:rPr lang="en-US" dirty="0" smtClean="0"/>
              <a:t>Zoroastrianism: 26</a:t>
            </a:r>
            <a:endParaRPr lang="en-US" dirty="0"/>
          </a:p>
          <a:p>
            <a:r>
              <a:rPr lang="en-US" dirty="0" err="1" smtClean="0"/>
              <a:t>Shintoism</a:t>
            </a:r>
            <a:r>
              <a:rPr lang="en-US" dirty="0" smtClean="0"/>
              <a:t>: late 20s</a:t>
            </a:r>
          </a:p>
          <a:p>
            <a:r>
              <a:rPr lang="en-US" dirty="0" smtClean="0"/>
              <a:t>Judaism: 37</a:t>
            </a:r>
          </a:p>
          <a:p>
            <a:r>
              <a:rPr lang="en-US" dirty="0" smtClean="0"/>
              <a:t>Hinduism: is 80+</a:t>
            </a:r>
            <a:endParaRPr lang="en-US" dirty="0"/>
          </a:p>
        </p:txBody>
      </p:sp>
      <p:pic>
        <p:nvPicPr>
          <p:cNvPr id="3" name="Picture 2"/>
          <p:cNvPicPr>
            <a:picLocks noChangeAspect="1"/>
          </p:cNvPicPr>
          <p:nvPr>
            <p:custDataLst>
              <p:tags r:id="rId5"/>
            </p:custDataLst>
          </p:nvPr>
        </p:nvPicPr>
        <p:blipFill rotWithShape="1">
          <a:blip r:embed="rId16" cstate="print">
            <a:extLst>
              <a:ext uri="{28A0092B-C50C-407E-A947-70E740481C1C}">
                <a14:useLocalDpi xmlns="" xmlns:a14="http://schemas.microsoft.com/office/drawing/2010/main" val="0"/>
              </a:ext>
            </a:extLst>
          </a:blip>
          <a:srcRect l="20610" r="15751"/>
          <a:stretch/>
        </p:blipFill>
        <p:spPr>
          <a:xfrm>
            <a:off x="298703" y="4106263"/>
            <a:ext cx="1072897" cy="1428750"/>
          </a:xfrm>
          <a:prstGeom prst="rect">
            <a:avLst/>
          </a:prstGeom>
        </p:spPr>
      </p:pic>
      <p:pic>
        <p:nvPicPr>
          <p:cNvPr id="5" name="Picture 4"/>
          <p:cNvPicPr>
            <a:picLocks noChangeAspect="1"/>
          </p:cNvPicPr>
          <p:nvPr>
            <p:custDataLst>
              <p:tags r:id="rId6"/>
            </p:custDataLst>
          </p:nvPr>
        </p:nvPicPr>
        <p:blipFill rotWithShape="1">
          <a:blip r:embed="rId17" cstate="print">
            <a:extLst>
              <a:ext uri="{28A0092B-C50C-407E-A947-70E740481C1C}">
                <a14:useLocalDpi xmlns="" xmlns:a14="http://schemas.microsoft.com/office/drawing/2010/main" val="0"/>
              </a:ext>
            </a:extLst>
          </a:blip>
          <a:srcRect l="7148" t="3159" r="50000" b="1"/>
          <a:stretch/>
        </p:blipFill>
        <p:spPr>
          <a:xfrm>
            <a:off x="457200" y="4411063"/>
            <a:ext cx="841618" cy="1426464"/>
          </a:xfrm>
          <a:prstGeom prst="rect">
            <a:avLst/>
          </a:prstGeom>
        </p:spPr>
      </p:pic>
      <p:pic>
        <p:nvPicPr>
          <p:cNvPr id="6" name="Picture 5"/>
          <p:cNvPicPr>
            <a:picLocks noChangeAspect="1"/>
          </p:cNvPicPr>
          <p:nvPr>
            <p:custDataLst>
              <p:tags r:id="rId7"/>
            </p:custDataLst>
          </p:nvPr>
        </p:nvPicPr>
        <p:blipFill rotWithShape="1">
          <a:blip r:embed="rId18" cstate="print">
            <a:extLst>
              <a:ext uri="{28A0092B-C50C-407E-A947-70E740481C1C}">
                <a14:useLocalDpi xmlns="" xmlns:a14="http://schemas.microsoft.com/office/drawing/2010/main" val="0"/>
              </a:ext>
            </a:extLst>
          </a:blip>
          <a:srcRect l="7847" r="9808" b="22493"/>
          <a:stretch/>
        </p:blipFill>
        <p:spPr>
          <a:xfrm>
            <a:off x="643127" y="4639663"/>
            <a:ext cx="991369" cy="1426464"/>
          </a:xfrm>
          <a:prstGeom prst="rect">
            <a:avLst/>
          </a:prstGeom>
        </p:spPr>
      </p:pic>
      <p:pic>
        <p:nvPicPr>
          <p:cNvPr id="7" name="Picture 6"/>
          <p:cNvPicPr>
            <a:picLocks noChangeAspect="1"/>
          </p:cNvPicPr>
          <p:nvPr>
            <p:custDataLst>
              <p:tags r:id="rId8"/>
            </p:custDataLst>
          </p:nvPr>
        </p:nvPicPr>
        <p:blipFill rotWithShape="1">
          <a:blip r:embed="rId19" cstate="print">
            <a:extLst>
              <a:ext uri="{28A0092B-C50C-407E-A947-70E740481C1C}">
                <a14:useLocalDpi xmlns="" xmlns:a14="http://schemas.microsoft.com/office/drawing/2010/main" val="0"/>
              </a:ext>
            </a:extLst>
          </a:blip>
          <a:srcRect l="33147" t="9448" r="29093"/>
          <a:stretch/>
        </p:blipFill>
        <p:spPr>
          <a:xfrm>
            <a:off x="878009" y="4933907"/>
            <a:ext cx="1025577" cy="1426464"/>
          </a:xfrm>
          <a:prstGeom prst="rect">
            <a:avLst/>
          </a:prstGeom>
        </p:spPr>
      </p:pic>
      <p:pic>
        <p:nvPicPr>
          <p:cNvPr id="8" name="Picture 7"/>
          <p:cNvPicPr>
            <a:picLocks noChangeAspect="1"/>
          </p:cNvPicPr>
          <p:nvPr>
            <p:custDataLst>
              <p:tags r:id="rId9"/>
            </p:custDataLst>
          </p:nvPr>
        </p:nvPicPr>
        <p:blipFill rotWithShape="1">
          <a:blip r:embed="rId20" cstate="print">
            <a:extLst>
              <a:ext uri="{28A0092B-C50C-407E-A947-70E740481C1C}">
                <a14:useLocalDpi xmlns="" xmlns:a14="http://schemas.microsoft.com/office/drawing/2010/main" val="0"/>
              </a:ext>
            </a:extLst>
          </a:blip>
          <a:srcRect l="24289" r="25711" b="56192"/>
          <a:stretch/>
        </p:blipFill>
        <p:spPr>
          <a:xfrm>
            <a:off x="2133600" y="4106263"/>
            <a:ext cx="1045231" cy="1426464"/>
          </a:xfrm>
          <a:prstGeom prst="rect">
            <a:avLst/>
          </a:prstGeom>
        </p:spPr>
      </p:pic>
      <p:pic>
        <p:nvPicPr>
          <p:cNvPr id="10" name="Picture 9"/>
          <p:cNvPicPr>
            <a:picLocks noChangeAspect="1"/>
          </p:cNvPicPr>
          <p:nvPr>
            <p:custDataLst>
              <p:tags r:id="rId10"/>
            </p:custDataLst>
          </p:nvPr>
        </p:nvPicPr>
        <p:blipFill rotWithShape="1">
          <a:blip r:embed="rId21" cstate="print">
            <a:extLst>
              <a:ext uri="{28A0092B-C50C-407E-A947-70E740481C1C}">
                <a14:useLocalDpi xmlns="" xmlns:a14="http://schemas.microsoft.com/office/drawing/2010/main" val="0"/>
              </a:ext>
            </a:extLst>
          </a:blip>
          <a:srcRect l="34232" r="20745"/>
          <a:stretch/>
        </p:blipFill>
        <p:spPr>
          <a:xfrm>
            <a:off x="2362200" y="4411063"/>
            <a:ext cx="965606" cy="1426464"/>
          </a:xfrm>
          <a:prstGeom prst="rect">
            <a:avLst/>
          </a:prstGeom>
        </p:spPr>
      </p:pic>
      <p:pic>
        <p:nvPicPr>
          <p:cNvPr id="11" name="Picture 10"/>
          <p:cNvPicPr>
            <a:picLocks noChangeAspect="1"/>
          </p:cNvPicPr>
          <p:nvPr>
            <p:custDataLst>
              <p:tags r:id="rId11"/>
            </p:custDataLst>
          </p:nvPr>
        </p:nvPicPr>
        <p:blipFill>
          <a:blip r:embed="rId22" cstate="print">
            <a:extLst>
              <a:ext uri="{28A0092B-C50C-407E-A947-70E740481C1C}">
                <a14:useLocalDpi xmlns="" xmlns:a14="http://schemas.microsoft.com/office/drawing/2010/main" val="0"/>
              </a:ext>
            </a:extLst>
          </a:blip>
          <a:stretch>
            <a:fillRect/>
          </a:stretch>
        </p:blipFill>
        <p:spPr>
          <a:xfrm>
            <a:off x="2590800" y="4933907"/>
            <a:ext cx="1013731" cy="1426464"/>
          </a:xfrm>
          <a:prstGeom prst="rect">
            <a:avLst/>
          </a:prstGeom>
        </p:spPr>
      </p:pic>
    </p:spTree>
    <p:extLst>
      <p:ext uri="{BB962C8B-B14F-4D97-AF65-F5344CB8AC3E}">
        <p14:creationId xmlns="" xmlns:p14="http://schemas.microsoft.com/office/powerpoint/2010/main" val="2107824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xEl>
                                              <p:pRg st="6" end="6"/>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9">
                                            <p:txEl>
                                              <p:pRg st="7" end="7"/>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
                                            <p:txEl>
                                              <p:pRg st="8" end="8"/>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p:cNvGraphicFramePr>
          <p:nvPr/>
        </p:nvGraphicFramePr>
        <p:xfrm>
          <a:off x="0" y="0"/>
          <a:ext cx="158750" cy="158750"/>
        </p:xfrm>
        <a:graphic>
          <a:graphicData uri="http://schemas.openxmlformats.org/presentationml/2006/ole">
            <p:oleObj spid="_x0000_s65538" name="think-cell Slide" r:id="rId14" imgW="270" imgH="270" progId="TCLayout.ActiveDocument.1">
              <p:embed/>
            </p:oleObj>
          </a:graphicData>
        </a:graphic>
      </p:graphicFrame>
      <p:sp>
        <p:nvSpPr>
          <p:cNvPr id="10" name="Rectangle 9" hidden="1"/>
          <p:cNvSpPr/>
          <p:nvPr>
            <p:custDataLst>
              <p:tags r:id="rId2"/>
            </p:custDataLst>
          </p:nvPr>
        </p:nvSpPr>
        <p:spPr bwMode="auto">
          <a:xfrm>
            <a:off x="0" y="0"/>
            <a:ext cx="158750" cy="158750"/>
          </a:xfrm>
          <a:prstGeom prst="rect">
            <a:avLst/>
          </a:prstGeom>
          <a:solidFill>
            <a:schemeClr val="accent1"/>
          </a:solidFill>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spcBef>
                <a:spcPct val="0"/>
              </a:spcBef>
              <a:spcAft>
                <a:spcPct val="0"/>
              </a:spcAft>
            </a:pPr>
            <a:endParaRPr lang="en-US" sz="1400">
              <a:latin typeface="Constantia"/>
              <a:sym typeface="Constantia"/>
            </a:endParaRPr>
          </a:p>
        </p:txBody>
      </p:sp>
      <p:sp>
        <p:nvSpPr>
          <p:cNvPr id="2" name="Title 1"/>
          <p:cNvSpPr>
            <a:spLocks noGrp="1"/>
          </p:cNvSpPr>
          <p:nvPr>
            <p:ph type="title"/>
            <p:custDataLst>
              <p:tags r:id="rId3"/>
            </p:custDataLst>
          </p:nvPr>
        </p:nvSpPr>
        <p:spPr/>
        <p:txBody>
          <a:bodyPr/>
          <a:lstStyle/>
          <a:p>
            <a:r>
              <a:rPr lang="en-US" dirty="0" smtClean="0"/>
              <a:t>Comparing Civilizations</a:t>
            </a:r>
            <a:endParaRPr lang="en-US" dirty="0"/>
          </a:p>
        </p:txBody>
      </p:sp>
      <p:graphicFrame>
        <p:nvGraphicFramePr>
          <p:cNvPr id="65540" name="Object 4"/>
          <p:cNvGraphicFramePr>
            <a:graphicFrameLocks noChangeAspect="1"/>
          </p:cNvGraphicFramePr>
          <p:nvPr/>
        </p:nvGraphicFramePr>
        <p:xfrm>
          <a:off x="152400" y="1828800"/>
          <a:ext cx="4176713" cy="4062413"/>
        </p:xfrm>
        <a:graphic>
          <a:graphicData uri="http://schemas.openxmlformats.org/presentationml/2006/ole">
            <p:oleObj spid="_x0000_s65540" name="Worksheet" r:id="rId15" imgW="7058143" imgH="7972357" progId="Excel.Sheet.12">
              <p:embed/>
            </p:oleObj>
          </a:graphicData>
        </a:graphic>
      </p:graphicFrame>
      <p:sp>
        <p:nvSpPr>
          <p:cNvPr id="33" name="Rectangle 32"/>
          <p:cNvSpPr/>
          <p:nvPr>
            <p:custDataLst>
              <p:tags r:id="rId4"/>
            </p:custDataLst>
          </p:nvPr>
        </p:nvSpPr>
        <p:spPr>
          <a:xfrm>
            <a:off x="658504" y="5902656"/>
            <a:ext cx="2788920" cy="274320"/>
          </a:xfrm>
          <a:prstGeom prst="rect">
            <a:avLst/>
          </a:prstGeom>
        </p:spPr>
        <p:style>
          <a:lnRef idx="2">
            <a:schemeClr val="accent1"/>
          </a:lnRef>
          <a:fillRef idx="1">
            <a:schemeClr val="lt1"/>
          </a:fillRef>
          <a:effectRef idx="0">
            <a:schemeClr val="accent1"/>
          </a:effectRef>
          <a:fontRef idx="minor">
            <a:schemeClr val="dk1"/>
          </a:fontRef>
        </p:style>
        <p:txBody>
          <a:bodyPr lIns="9144" rIns="9144" rtlCol="0" anchor="ctr"/>
          <a:lstStyle/>
          <a:p>
            <a:pPr algn="ctr"/>
            <a:r>
              <a:rPr lang="en-US" sz="1400" dirty="0" smtClean="0"/>
              <a:t>European</a:t>
            </a:r>
            <a:endParaRPr lang="en-US" sz="1400" dirty="0"/>
          </a:p>
        </p:txBody>
      </p:sp>
      <p:sp>
        <p:nvSpPr>
          <p:cNvPr id="36" name="Rectangle 35"/>
          <p:cNvSpPr/>
          <p:nvPr>
            <p:custDataLst>
              <p:tags r:id="rId5"/>
            </p:custDataLst>
          </p:nvPr>
        </p:nvSpPr>
        <p:spPr>
          <a:xfrm>
            <a:off x="3450608" y="5902656"/>
            <a:ext cx="868680" cy="274320"/>
          </a:xfrm>
          <a:prstGeom prst="rect">
            <a:avLst/>
          </a:prstGeom>
        </p:spPr>
        <p:style>
          <a:lnRef idx="2">
            <a:schemeClr val="accent1"/>
          </a:lnRef>
          <a:fillRef idx="1">
            <a:schemeClr val="lt1"/>
          </a:fillRef>
          <a:effectRef idx="0">
            <a:schemeClr val="accent1"/>
          </a:effectRef>
          <a:fontRef idx="minor">
            <a:schemeClr val="dk1"/>
          </a:fontRef>
        </p:style>
        <p:txBody>
          <a:bodyPr lIns="9144" rIns="9144" rtlCol="0" anchor="ctr"/>
          <a:lstStyle/>
          <a:p>
            <a:pPr algn="ctr"/>
            <a:r>
              <a:rPr lang="en-US" sz="1400" dirty="0" smtClean="0"/>
              <a:t>Indian</a:t>
            </a:r>
            <a:endParaRPr lang="en-US" sz="1400" dirty="0"/>
          </a:p>
        </p:txBody>
      </p:sp>
      <p:grpSp>
        <p:nvGrpSpPr>
          <p:cNvPr id="257" name="Group 256"/>
          <p:cNvGrpSpPr/>
          <p:nvPr/>
        </p:nvGrpSpPr>
        <p:grpSpPr>
          <a:xfrm>
            <a:off x="4440866" y="1762125"/>
            <a:ext cx="5486400" cy="3800475"/>
            <a:chOff x="4419600" y="1762125"/>
            <a:chExt cx="5486400" cy="3800475"/>
          </a:xfrm>
        </p:grpSpPr>
        <p:grpSp>
          <p:nvGrpSpPr>
            <p:cNvPr id="251" name="Group 250"/>
            <p:cNvGrpSpPr/>
            <p:nvPr>
              <p:custDataLst>
                <p:tags r:id="rId7"/>
              </p:custDataLst>
            </p:nvPr>
          </p:nvGrpSpPr>
          <p:grpSpPr>
            <a:xfrm>
              <a:off x="4465607" y="1773223"/>
              <a:ext cx="5440393" cy="3789377"/>
              <a:chOff x="4143345" y="2211372"/>
              <a:chExt cx="5440393" cy="3789377"/>
            </a:xfrm>
          </p:grpSpPr>
          <p:sp>
            <p:nvSpPr>
              <p:cNvPr id="39" name="Freeform 4"/>
              <p:cNvSpPr>
                <a:spLocks/>
              </p:cNvSpPr>
              <p:nvPr/>
            </p:nvSpPr>
            <p:spPr bwMode="auto">
              <a:xfrm>
                <a:off x="6334114" y="3870316"/>
                <a:ext cx="355601" cy="250826"/>
              </a:xfrm>
              <a:custGeom>
                <a:avLst/>
                <a:gdLst/>
                <a:ahLst/>
                <a:cxnLst>
                  <a:cxn ang="0">
                    <a:pos x="0" y="79"/>
                  </a:cxn>
                  <a:cxn ang="0">
                    <a:pos x="1" y="120"/>
                  </a:cxn>
                  <a:cxn ang="0">
                    <a:pos x="17" y="134"/>
                  </a:cxn>
                  <a:cxn ang="0">
                    <a:pos x="5" y="155"/>
                  </a:cxn>
                  <a:cxn ang="0">
                    <a:pos x="29" y="164"/>
                  </a:cxn>
                  <a:cxn ang="0">
                    <a:pos x="90" y="155"/>
                  </a:cxn>
                  <a:cxn ang="0">
                    <a:pos x="101" y="131"/>
                  </a:cxn>
                  <a:cxn ang="0">
                    <a:pos x="142" y="118"/>
                  </a:cxn>
                  <a:cxn ang="0">
                    <a:pos x="146" y="98"/>
                  </a:cxn>
                  <a:cxn ang="0">
                    <a:pos x="159" y="94"/>
                  </a:cxn>
                  <a:cxn ang="0">
                    <a:pos x="152" y="83"/>
                  </a:cxn>
                  <a:cxn ang="0">
                    <a:pos x="167" y="82"/>
                  </a:cxn>
                  <a:cxn ang="0">
                    <a:pos x="178" y="61"/>
                  </a:cxn>
                  <a:cxn ang="0">
                    <a:pos x="174" y="41"/>
                  </a:cxn>
                  <a:cxn ang="0">
                    <a:pos x="228" y="26"/>
                  </a:cxn>
                  <a:cxn ang="0">
                    <a:pos x="230" y="22"/>
                  </a:cxn>
                  <a:cxn ang="0">
                    <a:pos x="209" y="18"/>
                  </a:cxn>
                  <a:cxn ang="0">
                    <a:pos x="181" y="32"/>
                  </a:cxn>
                  <a:cxn ang="0">
                    <a:pos x="167" y="0"/>
                  </a:cxn>
                  <a:cxn ang="0">
                    <a:pos x="142" y="24"/>
                  </a:cxn>
                  <a:cxn ang="0">
                    <a:pos x="71" y="22"/>
                  </a:cxn>
                  <a:cxn ang="0">
                    <a:pos x="35" y="60"/>
                  </a:cxn>
                  <a:cxn ang="0">
                    <a:pos x="10" y="48"/>
                  </a:cxn>
                  <a:cxn ang="0">
                    <a:pos x="0" y="79"/>
                  </a:cxn>
                </a:cxnLst>
                <a:rect l="0" t="0" r="r" b="b"/>
                <a:pathLst>
                  <a:path w="231" h="165">
                    <a:moveTo>
                      <a:pt x="0" y="79"/>
                    </a:moveTo>
                    <a:lnTo>
                      <a:pt x="1" y="120"/>
                    </a:lnTo>
                    <a:lnTo>
                      <a:pt x="17" y="134"/>
                    </a:lnTo>
                    <a:lnTo>
                      <a:pt x="5" y="155"/>
                    </a:lnTo>
                    <a:lnTo>
                      <a:pt x="29" y="164"/>
                    </a:lnTo>
                    <a:lnTo>
                      <a:pt x="90" y="155"/>
                    </a:lnTo>
                    <a:lnTo>
                      <a:pt x="101" y="131"/>
                    </a:lnTo>
                    <a:lnTo>
                      <a:pt x="142" y="118"/>
                    </a:lnTo>
                    <a:lnTo>
                      <a:pt x="146" y="98"/>
                    </a:lnTo>
                    <a:lnTo>
                      <a:pt x="159" y="94"/>
                    </a:lnTo>
                    <a:lnTo>
                      <a:pt x="152" y="83"/>
                    </a:lnTo>
                    <a:lnTo>
                      <a:pt x="167" y="82"/>
                    </a:lnTo>
                    <a:lnTo>
                      <a:pt x="178" y="61"/>
                    </a:lnTo>
                    <a:lnTo>
                      <a:pt x="174" y="41"/>
                    </a:lnTo>
                    <a:lnTo>
                      <a:pt x="228" y="26"/>
                    </a:lnTo>
                    <a:lnTo>
                      <a:pt x="230" y="22"/>
                    </a:lnTo>
                    <a:lnTo>
                      <a:pt x="209" y="18"/>
                    </a:lnTo>
                    <a:lnTo>
                      <a:pt x="181" y="32"/>
                    </a:lnTo>
                    <a:lnTo>
                      <a:pt x="167" y="0"/>
                    </a:lnTo>
                    <a:lnTo>
                      <a:pt x="142" y="24"/>
                    </a:lnTo>
                    <a:lnTo>
                      <a:pt x="71" y="22"/>
                    </a:lnTo>
                    <a:lnTo>
                      <a:pt x="35" y="60"/>
                    </a:lnTo>
                    <a:lnTo>
                      <a:pt x="10" y="48"/>
                    </a:lnTo>
                    <a:lnTo>
                      <a:pt x="0" y="79"/>
                    </a:lnTo>
                  </a:path>
                </a:pathLst>
              </a:custGeom>
              <a:solidFill>
                <a:srgbClr val="DDDDDD"/>
              </a:solidFill>
              <a:ln w="3175" cap="flat" cmpd="sng">
                <a:solidFill>
                  <a:srgbClr val="DDDDDD"/>
                </a:solidFill>
                <a:prstDash val="solid"/>
                <a:round/>
                <a:headEnd type="none" w="med" len="med"/>
                <a:tailEnd type="none" w="med" len="med"/>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0" name="Freeform 5"/>
              <p:cNvSpPr>
                <a:spLocks/>
              </p:cNvSpPr>
              <p:nvPr/>
            </p:nvSpPr>
            <p:spPr bwMode="auto">
              <a:xfrm>
                <a:off x="5299061" y="3749665"/>
                <a:ext cx="44450" cy="87313"/>
              </a:xfrm>
              <a:custGeom>
                <a:avLst/>
                <a:gdLst/>
                <a:ahLst/>
                <a:cxnLst>
                  <a:cxn ang="0">
                    <a:pos x="0" y="42"/>
                  </a:cxn>
                  <a:cxn ang="0">
                    <a:pos x="1" y="13"/>
                  </a:cxn>
                  <a:cxn ang="0">
                    <a:pos x="13" y="0"/>
                  </a:cxn>
                  <a:cxn ang="0">
                    <a:pos x="28" y="32"/>
                  </a:cxn>
                  <a:cxn ang="0">
                    <a:pos x="14" y="56"/>
                  </a:cxn>
                  <a:cxn ang="0">
                    <a:pos x="0" y="42"/>
                  </a:cxn>
                </a:cxnLst>
                <a:rect l="0" t="0" r="r" b="b"/>
                <a:pathLst>
                  <a:path w="29" h="57">
                    <a:moveTo>
                      <a:pt x="0" y="42"/>
                    </a:moveTo>
                    <a:lnTo>
                      <a:pt x="1" y="13"/>
                    </a:lnTo>
                    <a:lnTo>
                      <a:pt x="13" y="0"/>
                    </a:lnTo>
                    <a:lnTo>
                      <a:pt x="28" y="32"/>
                    </a:lnTo>
                    <a:lnTo>
                      <a:pt x="14" y="56"/>
                    </a:lnTo>
                    <a:lnTo>
                      <a:pt x="0" y="42"/>
                    </a:lnTo>
                  </a:path>
                </a:pathLst>
              </a:custGeom>
              <a:solidFill>
                <a:srgbClr val="DDDDDD"/>
              </a:solidFill>
              <a:ln w="3175" cap="flat" cmpd="sng">
                <a:solidFill>
                  <a:srgbClr val="DDDDDD"/>
                </a:solidFill>
                <a:prstDash val="solid"/>
                <a:round/>
                <a:headEnd type="none" w="med" len="med"/>
                <a:tailEnd type="none" w="med" len="med"/>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1" name="Freeform 6"/>
              <p:cNvSpPr>
                <a:spLocks/>
              </p:cNvSpPr>
              <p:nvPr/>
            </p:nvSpPr>
            <p:spPr bwMode="auto">
              <a:xfrm>
                <a:off x="4600559" y="3911591"/>
                <a:ext cx="511177" cy="479427"/>
              </a:xfrm>
              <a:custGeom>
                <a:avLst/>
                <a:gdLst/>
                <a:ahLst/>
                <a:cxnLst>
                  <a:cxn ang="0">
                    <a:pos x="0" y="167"/>
                  </a:cxn>
                  <a:cxn ang="0">
                    <a:pos x="1" y="173"/>
                  </a:cxn>
                  <a:cxn ang="0">
                    <a:pos x="62" y="212"/>
                  </a:cxn>
                  <a:cxn ang="0">
                    <a:pos x="192" y="299"/>
                  </a:cxn>
                  <a:cxn ang="0">
                    <a:pos x="194" y="314"/>
                  </a:cxn>
                  <a:cxn ang="0">
                    <a:pos x="206" y="311"/>
                  </a:cxn>
                  <a:cxn ang="0">
                    <a:pos x="232" y="304"/>
                  </a:cxn>
                  <a:cxn ang="0">
                    <a:pos x="332" y="237"/>
                  </a:cxn>
                  <a:cxn ang="0">
                    <a:pos x="292" y="192"/>
                  </a:cxn>
                  <a:cxn ang="0">
                    <a:pos x="294" y="121"/>
                  </a:cxn>
                  <a:cxn ang="0">
                    <a:pos x="288" y="87"/>
                  </a:cxn>
                  <a:cxn ang="0">
                    <a:pos x="261" y="55"/>
                  </a:cxn>
                  <a:cxn ang="0">
                    <a:pos x="275" y="44"/>
                  </a:cxn>
                  <a:cxn ang="0">
                    <a:pos x="282" y="0"/>
                  </a:cxn>
                  <a:cxn ang="0">
                    <a:pos x="166" y="6"/>
                  </a:cxn>
                  <a:cxn ang="0">
                    <a:pos x="105" y="33"/>
                  </a:cxn>
                  <a:cxn ang="0">
                    <a:pos x="120" y="86"/>
                  </a:cxn>
                  <a:cxn ang="0">
                    <a:pos x="94" y="87"/>
                  </a:cxn>
                  <a:cxn ang="0">
                    <a:pos x="79" y="94"/>
                  </a:cxn>
                  <a:cxn ang="0">
                    <a:pos x="82" y="107"/>
                  </a:cxn>
                  <a:cxn ang="0">
                    <a:pos x="9" y="140"/>
                  </a:cxn>
                  <a:cxn ang="0">
                    <a:pos x="0" y="167"/>
                  </a:cxn>
                </a:cxnLst>
                <a:rect l="0" t="0" r="r" b="b"/>
                <a:pathLst>
                  <a:path w="333" h="315">
                    <a:moveTo>
                      <a:pt x="0" y="167"/>
                    </a:moveTo>
                    <a:lnTo>
                      <a:pt x="1" y="173"/>
                    </a:lnTo>
                    <a:lnTo>
                      <a:pt x="62" y="212"/>
                    </a:lnTo>
                    <a:lnTo>
                      <a:pt x="192" y="299"/>
                    </a:lnTo>
                    <a:lnTo>
                      <a:pt x="194" y="314"/>
                    </a:lnTo>
                    <a:lnTo>
                      <a:pt x="206" y="311"/>
                    </a:lnTo>
                    <a:lnTo>
                      <a:pt x="232" y="304"/>
                    </a:lnTo>
                    <a:lnTo>
                      <a:pt x="332" y="237"/>
                    </a:lnTo>
                    <a:lnTo>
                      <a:pt x="292" y="192"/>
                    </a:lnTo>
                    <a:lnTo>
                      <a:pt x="294" y="121"/>
                    </a:lnTo>
                    <a:lnTo>
                      <a:pt x="288" y="87"/>
                    </a:lnTo>
                    <a:lnTo>
                      <a:pt x="261" y="55"/>
                    </a:lnTo>
                    <a:lnTo>
                      <a:pt x="275" y="44"/>
                    </a:lnTo>
                    <a:lnTo>
                      <a:pt x="282" y="0"/>
                    </a:lnTo>
                    <a:lnTo>
                      <a:pt x="166" y="6"/>
                    </a:lnTo>
                    <a:lnTo>
                      <a:pt x="105" y="33"/>
                    </a:lnTo>
                    <a:lnTo>
                      <a:pt x="120" y="86"/>
                    </a:lnTo>
                    <a:lnTo>
                      <a:pt x="94" y="87"/>
                    </a:lnTo>
                    <a:lnTo>
                      <a:pt x="79" y="94"/>
                    </a:lnTo>
                    <a:lnTo>
                      <a:pt x="82" y="107"/>
                    </a:lnTo>
                    <a:lnTo>
                      <a:pt x="9" y="140"/>
                    </a:lnTo>
                    <a:lnTo>
                      <a:pt x="0" y="167"/>
                    </a:lnTo>
                  </a:path>
                </a:pathLst>
              </a:custGeom>
              <a:solidFill>
                <a:srgbClr val="DDDDDD"/>
              </a:solidFill>
              <a:ln w="3175" cap="flat" cmpd="sng">
                <a:solidFill>
                  <a:srgbClr val="DDDDDD"/>
                </a:solidFill>
                <a:prstDash val="solid"/>
                <a:round/>
                <a:headEnd type="none" w="med" len="med"/>
                <a:tailEnd type="none" w="med" len="med"/>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2" name="Freeform 9"/>
              <p:cNvSpPr>
                <a:spLocks/>
              </p:cNvSpPr>
              <p:nvPr/>
            </p:nvSpPr>
            <p:spPr bwMode="auto">
              <a:xfrm>
                <a:off x="7648569" y="5124446"/>
                <a:ext cx="1011241" cy="749303"/>
              </a:xfrm>
              <a:custGeom>
                <a:avLst/>
                <a:gdLst/>
                <a:ahLst/>
                <a:cxnLst>
                  <a:cxn ang="0">
                    <a:pos x="10" y="262"/>
                  </a:cxn>
                  <a:cxn ang="0">
                    <a:pos x="17" y="256"/>
                  </a:cxn>
                  <a:cxn ang="0">
                    <a:pos x="12" y="184"/>
                  </a:cxn>
                  <a:cxn ang="0">
                    <a:pos x="57" y="163"/>
                  </a:cxn>
                  <a:cxn ang="0">
                    <a:pos x="149" y="121"/>
                  </a:cxn>
                  <a:cxn ang="0">
                    <a:pos x="157" y="93"/>
                  </a:cxn>
                  <a:cxn ang="0">
                    <a:pos x="168" y="90"/>
                  </a:cxn>
                  <a:cxn ang="0">
                    <a:pos x="184" y="79"/>
                  </a:cxn>
                  <a:cxn ang="0">
                    <a:pos x="234" y="56"/>
                  </a:cxn>
                  <a:cxn ang="0">
                    <a:pos x="250" y="67"/>
                  </a:cxn>
                  <a:cxn ang="0">
                    <a:pos x="262" y="59"/>
                  </a:cxn>
                  <a:cxn ang="0">
                    <a:pos x="316" y="22"/>
                  </a:cxn>
                  <a:cxn ang="0">
                    <a:pos x="381" y="26"/>
                  </a:cxn>
                  <a:cxn ang="0">
                    <a:pos x="439" y="115"/>
                  </a:cxn>
                  <a:cxn ang="0">
                    <a:pos x="466" y="22"/>
                  </a:cxn>
                  <a:cxn ang="0">
                    <a:pos x="498" y="57"/>
                  </a:cxn>
                  <a:cxn ang="0">
                    <a:pos x="542" y="137"/>
                  </a:cxn>
                  <a:cxn ang="0">
                    <a:pos x="595" y="196"/>
                  </a:cxn>
                  <a:cxn ang="0">
                    <a:pos x="614" y="214"/>
                  </a:cxn>
                  <a:cxn ang="0">
                    <a:pos x="658" y="295"/>
                  </a:cxn>
                  <a:cxn ang="0">
                    <a:pos x="621" y="388"/>
                  </a:cxn>
                  <a:cxn ang="0">
                    <a:pos x="563" y="469"/>
                  </a:cxn>
                  <a:cxn ang="0">
                    <a:pos x="542" y="492"/>
                  </a:cxn>
                  <a:cxn ang="0">
                    <a:pos x="493" y="485"/>
                  </a:cxn>
                  <a:cxn ang="0">
                    <a:pos x="438" y="459"/>
                  </a:cxn>
                  <a:cxn ang="0">
                    <a:pos x="407" y="425"/>
                  </a:cxn>
                  <a:cxn ang="0">
                    <a:pos x="400" y="417"/>
                  </a:cxn>
                  <a:cxn ang="0">
                    <a:pos x="401" y="370"/>
                  </a:cxn>
                  <a:cxn ang="0">
                    <a:pos x="358" y="405"/>
                  </a:cxn>
                  <a:cxn ang="0">
                    <a:pos x="296" y="350"/>
                  </a:cxn>
                  <a:cxn ang="0">
                    <a:pos x="172" y="392"/>
                  </a:cxn>
                  <a:cxn ang="0">
                    <a:pos x="78" y="416"/>
                  </a:cxn>
                  <a:cxn ang="0">
                    <a:pos x="41" y="353"/>
                  </a:cxn>
                </a:cxnLst>
                <a:rect l="0" t="0" r="r" b="b"/>
                <a:pathLst>
                  <a:path w="659" h="493">
                    <a:moveTo>
                      <a:pt x="0" y="258"/>
                    </a:moveTo>
                    <a:lnTo>
                      <a:pt x="10" y="262"/>
                    </a:lnTo>
                    <a:lnTo>
                      <a:pt x="4" y="248"/>
                    </a:lnTo>
                    <a:lnTo>
                      <a:pt x="17" y="256"/>
                    </a:lnTo>
                    <a:lnTo>
                      <a:pt x="4" y="229"/>
                    </a:lnTo>
                    <a:lnTo>
                      <a:pt x="12" y="184"/>
                    </a:lnTo>
                    <a:lnTo>
                      <a:pt x="16" y="196"/>
                    </a:lnTo>
                    <a:lnTo>
                      <a:pt x="57" y="163"/>
                    </a:lnTo>
                    <a:lnTo>
                      <a:pt x="125" y="146"/>
                    </a:lnTo>
                    <a:lnTo>
                      <a:pt x="149" y="121"/>
                    </a:lnTo>
                    <a:lnTo>
                      <a:pt x="148" y="105"/>
                    </a:lnTo>
                    <a:lnTo>
                      <a:pt x="157" y="93"/>
                    </a:lnTo>
                    <a:lnTo>
                      <a:pt x="168" y="111"/>
                    </a:lnTo>
                    <a:lnTo>
                      <a:pt x="168" y="90"/>
                    </a:lnTo>
                    <a:lnTo>
                      <a:pt x="183" y="95"/>
                    </a:lnTo>
                    <a:lnTo>
                      <a:pt x="184" y="79"/>
                    </a:lnTo>
                    <a:lnTo>
                      <a:pt x="208" y="55"/>
                    </a:lnTo>
                    <a:lnTo>
                      <a:pt x="234" y="56"/>
                    </a:lnTo>
                    <a:lnTo>
                      <a:pt x="240" y="80"/>
                    </a:lnTo>
                    <a:lnTo>
                      <a:pt x="250" y="67"/>
                    </a:lnTo>
                    <a:lnTo>
                      <a:pt x="269" y="75"/>
                    </a:lnTo>
                    <a:lnTo>
                      <a:pt x="262" y="59"/>
                    </a:lnTo>
                    <a:lnTo>
                      <a:pt x="277" y="33"/>
                    </a:lnTo>
                    <a:lnTo>
                      <a:pt x="316" y="22"/>
                    </a:lnTo>
                    <a:lnTo>
                      <a:pt x="307" y="6"/>
                    </a:lnTo>
                    <a:lnTo>
                      <a:pt x="381" y="26"/>
                    </a:lnTo>
                    <a:lnTo>
                      <a:pt x="365" y="71"/>
                    </a:lnTo>
                    <a:lnTo>
                      <a:pt x="439" y="115"/>
                    </a:lnTo>
                    <a:lnTo>
                      <a:pt x="458" y="98"/>
                    </a:lnTo>
                    <a:lnTo>
                      <a:pt x="466" y="22"/>
                    </a:lnTo>
                    <a:lnTo>
                      <a:pt x="484" y="0"/>
                    </a:lnTo>
                    <a:lnTo>
                      <a:pt x="498" y="57"/>
                    </a:lnTo>
                    <a:lnTo>
                      <a:pt x="524" y="71"/>
                    </a:lnTo>
                    <a:lnTo>
                      <a:pt x="542" y="137"/>
                    </a:lnTo>
                    <a:lnTo>
                      <a:pt x="582" y="159"/>
                    </a:lnTo>
                    <a:lnTo>
                      <a:pt x="595" y="196"/>
                    </a:lnTo>
                    <a:lnTo>
                      <a:pt x="612" y="194"/>
                    </a:lnTo>
                    <a:lnTo>
                      <a:pt x="614" y="214"/>
                    </a:lnTo>
                    <a:lnTo>
                      <a:pt x="647" y="242"/>
                    </a:lnTo>
                    <a:lnTo>
                      <a:pt x="658" y="295"/>
                    </a:lnTo>
                    <a:lnTo>
                      <a:pt x="651" y="345"/>
                    </a:lnTo>
                    <a:lnTo>
                      <a:pt x="621" y="388"/>
                    </a:lnTo>
                    <a:lnTo>
                      <a:pt x="601" y="462"/>
                    </a:lnTo>
                    <a:lnTo>
                      <a:pt x="563" y="469"/>
                    </a:lnTo>
                    <a:lnTo>
                      <a:pt x="540" y="482"/>
                    </a:lnTo>
                    <a:lnTo>
                      <a:pt x="542" y="492"/>
                    </a:lnTo>
                    <a:lnTo>
                      <a:pt x="519" y="466"/>
                    </a:lnTo>
                    <a:lnTo>
                      <a:pt x="493" y="485"/>
                    </a:lnTo>
                    <a:lnTo>
                      <a:pt x="462" y="477"/>
                    </a:lnTo>
                    <a:lnTo>
                      <a:pt x="438" y="459"/>
                    </a:lnTo>
                    <a:lnTo>
                      <a:pt x="426" y="421"/>
                    </a:lnTo>
                    <a:lnTo>
                      <a:pt x="407" y="425"/>
                    </a:lnTo>
                    <a:lnTo>
                      <a:pt x="407" y="401"/>
                    </a:lnTo>
                    <a:lnTo>
                      <a:pt x="400" y="417"/>
                    </a:lnTo>
                    <a:lnTo>
                      <a:pt x="386" y="417"/>
                    </a:lnTo>
                    <a:lnTo>
                      <a:pt x="401" y="370"/>
                    </a:lnTo>
                    <a:lnTo>
                      <a:pt x="372" y="415"/>
                    </a:lnTo>
                    <a:lnTo>
                      <a:pt x="358" y="405"/>
                    </a:lnTo>
                    <a:lnTo>
                      <a:pt x="345" y="370"/>
                    </a:lnTo>
                    <a:lnTo>
                      <a:pt x="296" y="350"/>
                    </a:lnTo>
                    <a:lnTo>
                      <a:pt x="208" y="366"/>
                    </a:lnTo>
                    <a:lnTo>
                      <a:pt x="172" y="392"/>
                    </a:lnTo>
                    <a:lnTo>
                      <a:pt x="111" y="393"/>
                    </a:lnTo>
                    <a:lnTo>
                      <a:pt x="78" y="416"/>
                    </a:lnTo>
                    <a:lnTo>
                      <a:pt x="32" y="400"/>
                    </a:lnTo>
                    <a:lnTo>
                      <a:pt x="41" y="353"/>
                    </a:lnTo>
                    <a:lnTo>
                      <a:pt x="0" y="258"/>
                    </a:lnTo>
                  </a:path>
                </a:pathLst>
              </a:custGeom>
              <a:solidFill>
                <a:srgbClr val="DDDDDD"/>
              </a:solidFill>
              <a:ln w="3175" cap="flat" cmpd="sng">
                <a:solidFill>
                  <a:srgbClr val="DDDDDD"/>
                </a:solidFill>
                <a:prstDash val="solid"/>
                <a:round/>
                <a:headEnd type="none" w="med" len="med"/>
                <a:tailEnd type="none" w="med" len="med"/>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3" name="Freeform 10"/>
              <p:cNvSpPr>
                <a:spLocks/>
              </p:cNvSpPr>
              <p:nvPr/>
            </p:nvSpPr>
            <p:spPr bwMode="auto">
              <a:xfrm>
                <a:off x="8442321" y="5915024"/>
                <a:ext cx="87313" cy="85725"/>
              </a:xfrm>
              <a:custGeom>
                <a:avLst/>
                <a:gdLst/>
                <a:ahLst/>
                <a:cxnLst>
                  <a:cxn ang="0">
                    <a:pos x="0" y="9"/>
                  </a:cxn>
                  <a:cxn ang="0">
                    <a:pos x="0" y="0"/>
                  </a:cxn>
                  <a:cxn ang="0">
                    <a:pos x="29" y="8"/>
                  </a:cxn>
                  <a:cxn ang="0">
                    <a:pos x="50" y="1"/>
                  </a:cxn>
                  <a:cxn ang="0">
                    <a:pos x="56" y="15"/>
                  </a:cxn>
                  <a:cxn ang="0">
                    <a:pos x="56" y="31"/>
                  </a:cxn>
                  <a:cxn ang="0">
                    <a:pos x="34" y="56"/>
                  </a:cxn>
                  <a:cxn ang="0">
                    <a:pos x="20" y="54"/>
                  </a:cxn>
                  <a:cxn ang="0">
                    <a:pos x="0" y="9"/>
                  </a:cxn>
                </a:cxnLst>
                <a:rect l="0" t="0" r="r" b="b"/>
                <a:pathLst>
                  <a:path w="57" h="57">
                    <a:moveTo>
                      <a:pt x="0" y="9"/>
                    </a:moveTo>
                    <a:lnTo>
                      <a:pt x="0" y="0"/>
                    </a:lnTo>
                    <a:lnTo>
                      <a:pt x="29" y="8"/>
                    </a:lnTo>
                    <a:lnTo>
                      <a:pt x="50" y="1"/>
                    </a:lnTo>
                    <a:lnTo>
                      <a:pt x="56" y="15"/>
                    </a:lnTo>
                    <a:lnTo>
                      <a:pt x="56" y="31"/>
                    </a:lnTo>
                    <a:lnTo>
                      <a:pt x="34" y="56"/>
                    </a:lnTo>
                    <a:lnTo>
                      <a:pt x="20" y="54"/>
                    </a:lnTo>
                    <a:lnTo>
                      <a:pt x="0" y="9"/>
                    </a:lnTo>
                  </a:path>
                </a:pathLst>
              </a:custGeom>
              <a:solidFill>
                <a:srgbClr val="DDDDDD"/>
              </a:solidFill>
              <a:ln w="3175" cap="flat" cmpd="sng">
                <a:solidFill>
                  <a:srgbClr val="DDDDDD"/>
                </a:solidFill>
                <a:prstDash val="solid"/>
                <a:round/>
                <a:headEnd type="none" w="med" len="med"/>
                <a:tailEnd type="none" w="med" len="med"/>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4" name="Freeform 11"/>
              <p:cNvSpPr>
                <a:spLocks/>
              </p:cNvSpPr>
              <p:nvPr/>
            </p:nvSpPr>
            <p:spPr bwMode="auto">
              <a:xfrm>
                <a:off x="5052998" y="3560752"/>
                <a:ext cx="193676" cy="74613"/>
              </a:xfrm>
              <a:custGeom>
                <a:avLst/>
                <a:gdLst/>
                <a:ahLst/>
                <a:cxnLst>
                  <a:cxn ang="0">
                    <a:pos x="0" y="26"/>
                  </a:cxn>
                  <a:cxn ang="0">
                    <a:pos x="2" y="28"/>
                  </a:cxn>
                  <a:cxn ang="0">
                    <a:pos x="2" y="37"/>
                  </a:cxn>
                  <a:cxn ang="0">
                    <a:pos x="16" y="39"/>
                  </a:cxn>
                  <a:cxn ang="0">
                    <a:pos x="42" y="34"/>
                  </a:cxn>
                  <a:cxn ang="0">
                    <a:pos x="69" y="48"/>
                  </a:cxn>
                  <a:cxn ang="0">
                    <a:pos x="108" y="38"/>
                  </a:cxn>
                  <a:cxn ang="0">
                    <a:pos x="126" y="13"/>
                  </a:cxn>
                  <a:cxn ang="0">
                    <a:pos x="119" y="0"/>
                  </a:cxn>
                  <a:cxn ang="0">
                    <a:pos x="70" y="0"/>
                  </a:cxn>
                  <a:cxn ang="0">
                    <a:pos x="55" y="26"/>
                  </a:cxn>
                  <a:cxn ang="0">
                    <a:pos x="0" y="26"/>
                  </a:cxn>
                </a:cxnLst>
                <a:rect l="0" t="0" r="r" b="b"/>
                <a:pathLst>
                  <a:path w="127" h="49">
                    <a:moveTo>
                      <a:pt x="0" y="26"/>
                    </a:moveTo>
                    <a:lnTo>
                      <a:pt x="2" y="28"/>
                    </a:lnTo>
                    <a:lnTo>
                      <a:pt x="2" y="37"/>
                    </a:lnTo>
                    <a:lnTo>
                      <a:pt x="16" y="39"/>
                    </a:lnTo>
                    <a:lnTo>
                      <a:pt x="42" y="34"/>
                    </a:lnTo>
                    <a:lnTo>
                      <a:pt x="69" y="48"/>
                    </a:lnTo>
                    <a:lnTo>
                      <a:pt x="108" y="38"/>
                    </a:lnTo>
                    <a:lnTo>
                      <a:pt x="126" y="13"/>
                    </a:lnTo>
                    <a:lnTo>
                      <a:pt x="119" y="0"/>
                    </a:lnTo>
                    <a:lnTo>
                      <a:pt x="70" y="0"/>
                    </a:lnTo>
                    <a:lnTo>
                      <a:pt x="55" y="26"/>
                    </a:lnTo>
                    <a:lnTo>
                      <a:pt x="0" y="26"/>
                    </a:lnTo>
                  </a:path>
                </a:pathLst>
              </a:custGeom>
              <a:solidFill>
                <a:srgbClr val="DDDDDD"/>
              </a:solidFill>
              <a:ln w="3175" cap="flat" cmpd="sng">
                <a:solidFill>
                  <a:srgbClr val="DDDDDD"/>
                </a:solidFill>
                <a:prstDash val="solid"/>
                <a:round/>
                <a:headEnd type="none" w="med" len="med"/>
                <a:tailEnd type="none" w="med" len="med"/>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5" name="Freeform 12"/>
              <p:cNvSpPr>
                <a:spLocks/>
              </p:cNvSpPr>
              <p:nvPr/>
            </p:nvSpPr>
            <p:spPr bwMode="auto">
              <a:xfrm>
                <a:off x="7015154" y="4194167"/>
                <a:ext cx="123825" cy="149226"/>
              </a:xfrm>
              <a:custGeom>
                <a:avLst/>
                <a:gdLst/>
                <a:ahLst/>
                <a:cxnLst>
                  <a:cxn ang="0">
                    <a:pos x="0" y="29"/>
                  </a:cxn>
                  <a:cxn ang="0">
                    <a:pos x="10" y="39"/>
                  </a:cxn>
                  <a:cxn ang="0">
                    <a:pos x="16" y="83"/>
                  </a:cxn>
                  <a:cxn ang="0">
                    <a:pos x="36" y="80"/>
                  </a:cxn>
                  <a:cxn ang="0">
                    <a:pos x="47" y="61"/>
                  </a:cxn>
                  <a:cxn ang="0">
                    <a:pos x="62" y="66"/>
                  </a:cxn>
                  <a:cxn ang="0">
                    <a:pos x="72" y="97"/>
                  </a:cxn>
                  <a:cxn ang="0">
                    <a:pos x="79" y="79"/>
                  </a:cxn>
                  <a:cxn ang="0">
                    <a:pos x="69" y="47"/>
                  </a:cxn>
                  <a:cxn ang="0">
                    <a:pos x="62" y="59"/>
                  </a:cxn>
                  <a:cxn ang="0">
                    <a:pos x="51" y="44"/>
                  </a:cxn>
                  <a:cxn ang="0">
                    <a:pos x="70" y="25"/>
                  </a:cxn>
                  <a:cxn ang="0">
                    <a:pos x="34" y="22"/>
                  </a:cxn>
                  <a:cxn ang="0">
                    <a:pos x="9" y="0"/>
                  </a:cxn>
                  <a:cxn ang="0">
                    <a:pos x="2" y="12"/>
                  </a:cxn>
                  <a:cxn ang="0">
                    <a:pos x="10" y="22"/>
                  </a:cxn>
                  <a:cxn ang="0">
                    <a:pos x="0" y="29"/>
                  </a:cxn>
                </a:cxnLst>
                <a:rect l="0" t="0" r="r" b="b"/>
                <a:pathLst>
                  <a:path w="80" h="98">
                    <a:moveTo>
                      <a:pt x="0" y="29"/>
                    </a:moveTo>
                    <a:lnTo>
                      <a:pt x="10" y="39"/>
                    </a:lnTo>
                    <a:lnTo>
                      <a:pt x="16" y="83"/>
                    </a:lnTo>
                    <a:lnTo>
                      <a:pt x="36" y="80"/>
                    </a:lnTo>
                    <a:lnTo>
                      <a:pt x="47" y="61"/>
                    </a:lnTo>
                    <a:lnTo>
                      <a:pt x="62" y="66"/>
                    </a:lnTo>
                    <a:lnTo>
                      <a:pt x="72" y="97"/>
                    </a:lnTo>
                    <a:lnTo>
                      <a:pt x="79" y="79"/>
                    </a:lnTo>
                    <a:lnTo>
                      <a:pt x="69" y="47"/>
                    </a:lnTo>
                    <a:lnTo>
                      <a:pt x="62" y="59"/>
                    </a:lnTo>
                    <a:lnTo>
                      <a:pt x="51" y="44"/>
                    </a:lnTo>
                    <a:lnTo>
                      <a:pt x="70" y="25"/>
                    </a:lnTo>
                    <a:lnTo>
                      <a:pt x="34" y="22"/>
                    </a:lnTo>
                    <a:lnTo>
                      <a:pt x="9" y="0"/>
                    </a:lnTo>
                    <a:lnTo>
                      <a:pt x="2" y="12"/>
                    </a:lnTo>
                    <a:lnTo>
                      <a:pt x="10" y="22"/>
                    </a:lnTo>
                    <a:lnTo>
                      <a:pt x="0" y="29"/>
                    </a:lnTo>
                  </a:path>
                </a:pathLst>
              </a:custGeom>
              <a:solidFill>
                <a:srgbClr val="DDDDDD"/>
              </a:solidFill>
              <a:ln w="3175" cap="flat" cmpd="sng">
                <a:solidFill>
                  <a:srgbClr val="DDDDDD"/>
                </a:solidFill>
                <a:prstDash val="solid"/>
                <a:round/>
                <a:headEnd type="none" w="med" len="med"/>
                <a:tailEnd type="none" w="med" len="med"/>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6" name="Freeform 13"/>
              <p:cNvSpPr>
                <a:spLocks/>
              </p:cNvSpPr>
              <p:nvPr/>
            </p:nvSpPr>
            <p:spPr bwMode="auto">
              <a:xfrm>
                <a:off x="4889485" y="3476614"/>
                <a:ext cx="80963" cy="60325"/>
              </a:xfrm>
              <a:custGeom>
                <a:avLst/>
                <a:gdLst/>
                <a:ahLst/>
                <a:cxnLst>
                  <a:cxn ang="0">
                    <a:pos x="0" y="8"/>
                  </a:cxn>
                  <a:cxn ang="0">
                    <a:pos x="12" y="2"/>
                  </a:cxn>
                  <a:cxn ang="0">
                    <a:pos x="34" y="0"/>
                  </a:cxn>
                  <a:cxn ang="0">
                    <a:pos x="50" y="16"/>
                  </a:cxn>
                  <a:cxn ang="0">
                    <a:pos x="52" y="28"/>
                  </a:cxn>
                  <a:cxn ang="0">
                    <a:pos x="45" y="39"/>
                  </a:cxn>
                  <a:cxn ang="0">
                    <a:pos x="0" y="8"/>
                  </a:cxn>
                </a:cxnLst>
                <a:rect l="0" t="0" r="r" b="b"/>
                <a:pathLst>
                  <a:path w="53" h="40">
                    <a:moveTo>
                      <a:pt x="0" y="8"/>
                    </a:moveTo>
                    <a:lnTo>
                      <a:pt x="12" y="2"/>
                    </a:lnTo>
                    <a:lnTo>
                      <a:pt x="34" y="0"/>
                    </a:lnTo>
                    <a:lnTo>
                      <a:pt x="50" y="16"/>
                    </a:lnTo>
                    <a:lnTo>
                      <a:pt x="52" y="28"/>
                    </a:lnTo>
                    <a:lnTo>
                      <a:pt x="45" y="39"/>
                    </a:lnTo>
                    <a:lnTo>
                      <a:pt x="0" y="8"/>
                    </a:lnTo>
                  </a:path>
                </a:pathLst>
              </a:custGeom>
              <a:solidFill>
                <a:srgbClr val="DDDDDD"/>
              </a:solidFill>
              <a:ln w="3175" cap="flat" cmpd="sng">
                <a:solidFill>
                  <a:srgbClr val="DDDDDD"/>
                </a:solidFill>
                <a:prstDash val="solid"/>
                <a:round/>
                <a:headEnd type="none" w="med" len="med"/>
                <a:tailEnd type="none" w="med" len="med"/>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7" name="Freeform 14"/>
              <p:cNvSpPr>
                <a:spLocks/>
              </p:cNvSpPr>
              <p:nvPr/>
            </p:nvSpPr>
            <p:spPr bwMode="auto">
              <a:xfrm>
                <a:off x="7042142" y="4151304"/>
                <a:ext cx="77788" cy="42863"/>
              </a:xfrm>
              <a:custGeom>
                <a:avLst/>
                <a:gdLst/>
                <a:ahLst/>
                <a:cxnLst>
                  <a:cxn ang="0">
                    <a:pos x="0" y="16"/>
                  </a:cxn>
                  <a:cxn ang="0">
                    <a:pos x="6" y="27"/>
                  </a:cxn>
                  <a:cxn ang="0">
                    <a:pos x="50" y="22"/>
                  </a:cxn>
                  <a:cxn ang="0">
                    <a:pos x="47" y="8"/>
                  </a:cxn>
                  <a:cxn ang="0">
                    <a:pos x="16" y="0"/>
                  </a:cxn>
                  <a:cxn ang="0">
                    <a:pos x="0" y="16"/>
                  </a:cxn>
                </a:cxnLst>
                <a:rect l="0" t="0" r="r" b="b"/>
                <a:pathLst>
                  <a:path w="51" h="28">
                    <a:moveTo>
                      <a:pt x="0" y="16"/>
                    </a:moveTo>
                    <a:lnTo>
                      <a:pt x="6" y="27"/>
                    </a:lnTo>
                    <a:lnTo>
                      <a:pt x="50" y="22"/>
                    </a:lnTo>
                    <a:lnTo>
                      <a:pt x="47" y="8"/>
                    </a:lnTo>
                    <a:lnTo>
                      <a:pt x="16" y="0"/>
                    </a:lnTo>
                    <a:lnTo>
                      <a:pt x="0" y="16"/>
                    </a:lnTo>
                  </a:path>
                </a:pathLst>
              </a:custGeom>
              <a:solidFill>
                <a:srgbClr val="DDDDDD"/>
              </a:solidFill>
              <a:ln w="3175" cap="flat" cmpd="sng">
                <a:solidFill>
                  <a:srgbClr val="DDDDDD"/>
                </a:solidFill>
                <a:prstDash val="solid"/>
                <a:round/>
                <a:headEnd type="none" w="med" len="med"/>
                <a:tailEnd type="none" w="med" len="med"/>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8" name="Freeform 18"/>
              <p:cNvSpPr>
                <a:spLocks/>
              </p:cNvSpPr>
              <p:nvPr/>
            </p:nvSpPr>
            <p:spPr bwMode="auto">
              <a:xfrm>
                <a:off x="7670794" y="4737094"/>
                <a:ext cx="34925" cy="33338"/>
              </a:xfrm>
              <a:custGeom>
                <a:avLst/>
                <a:gdLst/>
                <a:ahLst/>
                <a:cxnLst>
                  <a:cxn ang="0">
                    <a:pos x="0" y="9"/>
                  </a:cxn>
                  <a:cxn ang="0">
                    <a:pos x="11" y="21"/>
                  </a:cxn>
                  <a:cxn ang="0">
                    <a:pos x="21" y="0"/>
                  </a:cxn>
                  <a:cxn ang="0">
                    <a:pos x="0" y="9"/>
                  </a:cxn>
                </a:cxnLst>
                <a:rect l="0" t="0" r="r" b="b"/>
                <a:pathLst>
                  <a:path w="22" h="22">
                    <a:moveTo>
                      <a:pt x="0" y="9"/>
                    </a:moveTo>
                    <a:lnTo>
                      <a:pt x="11" y="21"/>
                    </a:lnTo>
                    <a:lnTo>
                      <a:pt x="21" y="0"/>
                    </a:lnTo>
                    <a:lnTo>
                      <a:pt x="0" y="9"/>
                    </a:lnTo>
                  </a:path>
                </a:pathLst>
              </a:custGeom>
              <a:solidFill>
                <a:srgbClr val="DDDDDD"/>
              </a:solidFill>
              <a:ln w="3175" cap="flat" cmpd="sng">
                <a:solidFill>
                  <a:srgbClr val="DDDDDD"/>
                </a:solidFill>
                <a:prstDash val="solid"/>
                <a:round/>
                <a:headEnd type="none" w="med" len="med"/>
                <a:tailEnd type="none" w="med" len="med"/>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9" name="Freeform 19"/>
              <p:cNvSpPr>
                <a:spLocks/>
              </p:cNvSpPr>
              <p:nvPr/>
            </p:nvSpPr>
            <p:spPr bwMode="auto">
              <a:xfrm>
                <a:off x="5378436" y="3700453"/>
                <a:ext cx="155576" cy="88900"/>
              </a:xfrm>
              <a:custGeom>
                <a:avLst/>
                <a:gdLst/>
                <a:ahLst/>
                <a:cxnLst>
                  <a:cxn ang="0">
                    <a:pos x="0" y="39"/>
                  </a:cxn>
                  <a:cxn ang="0">
                    <a:pos x="5" y="0"/>
                  </a:cxn>
                  <a:cxn ang="0">
                    <a:pos x="101" y="9"/>
                  </a:cxn>
                  <a:cxn ang="0">
                    <a:pos x="83" y="33"/>
                  </a:cxn>
                  <a:cxn ang="0">
                    <a:pos x="91" y="46"/>
                  </a:cxn>
                  <a:cxn ang="0">
                    <a:pos x="65" y="47"/>
                  </a:cxn>
                  <a:cxn ang="0">
                    <a:pos x="49" y="57"/>
                  </a:cxn>
                  <a:cxn ang="0">
                    <a:pos x="9" y="57"/>
                  </a:cxn>
                  <a:cxn ang="0">
                    <a:pos x="0" y="39"/>
                  </a:cxn>
                </a:cxnLst>
                <a:rect l="0" t="0" r="r" b="b"/>
                <a:pathLst>
                  <a:path w="102" h="58">
                    <a:moveTo>
                      <a:pt x="0" y="39"/>
                    </a:moveTo>
                    <a:lnTo>
                      <a:pt x="5" y="0"/>
                    </a:lnTo>
                    <a:lnTo>
                      <a:pt x="101" y="9"/>
                    </a:lnTo>
                    <a:lnTo>
                      <a:pt x="83" y="33"/>
                    </a:lnTo>
                    <a:lnTo>
                      <a:pt x="91" y="46"/>
                    </a:lnTo>
                    <a:lnTo>
                      <a:pt x="65" y="47"/>
                    </a:lnTo>
                    <a:lnTo>
                      <a:pt x="49" y="57"/>
                    </a:lnTo>
                    <a:lnTo>
                      <a:pt x="9" y="57"/>
                    </a:lnTo>
                    <a:lnTo>
                      <a:pt x="0" y="39"/>
                    </a:lnTo>
                  </a:path>
                </a:pathLst>
              </a:custGeom>
              <a:solidFill>
                <a:srgbClr val="DDDDDD"/>
              </a:solidFill>
              <a:ln w="3175" cap="flat" cmpd="sng">
                <a:solidFill>
                  <a:srgbClr val="DDDDDD"/>
                </a:solidFill>
                <a:prstDash val="solid"/>
                <a:round/>
                <a:headEnd type="none" w="med" len="med"/>
                <a:tailEnd type="none" w="med" len="med"/>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0" name="Freeform 20"/>
              <p:cNvSpPr>
                <a:spLocks/>
              </p:cNvSpPr>
              <p:nvPr/>
            </p:nvSpPr>
            <p:spPr bwMode="auto">
              <a:xfrm>
                <a:off x="7126280" y="4154479"/>
                <a:ext cx="227013" cy="458789"/>
              </a:xfrm>
              <a:custGeom>
                <a:avLst/>
                <a:gdLst/>
                <a:ahLst/>
                <a:cxnLst>
                  <a:cxn ang="0">
                    <a:pos x="0" y="124"/>
                  </a:cxn>
                  <a:cxn ang="0">
                    <a:pos x="6" y="106"/>
                  </a:cxn>
                  <a:cxn ang="0">
                    <a:pos x="48" y="28"/>
                  </a:cxn>
                  <a:cxn ang="0">
                    <a:pos x="76" y="17"/>
                  </a:cxn>
                  <a:cxn ang="0">
                    <a:pos x="83" y="0"/>
                  </a:cxn>
                  <a:cxn ang="0">
                    <a:pos x="103" y="9"/>
                  </a:cxn>
                  <a:cxn ang="0">
                    <a:pos x="105" y="25"/>
                  </a:cxn>
                  <a:cxn ang="0">
                    <a:pos x="87" y="72"/>
                  </a:cxn>
                  <a:cxn ang="0">
                    <a:pos x="106" y="68"/>
                  </a:cxn>
                  <a:cxn ang="0">
                    <a:pos x="115" y="102"/>
                  </a:cxn>
                  <a:cxn ang="0">
                    <a:pos x="147" y="110"/>
                  </a:cxn>
                  <a:cxn ang="0">
                    <a:pos x="130" y="126"/>
                  </a:cxn>
                  <a:cxn ang="0">
                    <a:pos x="95" y="145"/>
                  </a:cxn>
                  <a:cxn ang="0">
                    <a:pos x="87" y="166"/>
                  </a:cxn>
                  <a:cxn ang="0">
                    <a:pos x="106" y="202"/>
                  </a:cxn>
                  <a:cxn ang="0">
                    <a:pos x="98" y="224"/>
                  </a:cxn>
                  <a:cxn ang="0">
                    <a:pos x="121" y="272"/>
                  </a:cxn>
                  <a:cxn ang="0">
                    <a:pos x="105" y="301"/>
                  </a:cxn>
                  <a:cxn ang="0">
                    <a:pos x="87" y="198"/>
                  </a:cxn>
                  <a:cxn ang="0">
                    <a:pos x="74" y="182"/>
                  </a:cxn>
                  <a:cxn ang="0">
                    <a:pos x="49" y="209"/>
                  </a:cxn>
                  <a:cxn ang="0">
                    <a:pos x="32" y="203"/>
                  </a:cxn>
                  <a:cxn ang="0">
                    <a:pos x="35" y="166"/>
                  </a:cxn>
                  <a:cxn ang="0">
                    <a:pos x="0" y="124"/>
                  </a:cxn>
                </a:cxnLst>
                <a:rect l="0" t="0" r="r" b="b"/>
                <a:pathLst>
                  <a:path w="148" h="302">
                    <a:moveTo>
                      <a:pt x="0" y="124"/>
                    </a:moveTo>
                    <a:lnTo>
                      <a:pt x="6" y="106"/>
                    </a:lnTo>
                    <a:lnTo>
                      <a:pt x="48" y="28"/>
                    </a:lnTo>
                    <a:lnTo>
                      <a:pt x="76" y="17"/>
                    </a:lnTo>
                    <a:lnTo>
                      <a:pt x="83" y="0"/>
                    </a:lnTo>
                    <a:lnTo>
                      <a:pt x="103" y="9"/>
                    </a:lnTo>
                    <a:lnTo>
                      <a:pt x="105" y="25"/>
                    </a:lnTo>
                    <a:lnTo>
                      <a:pt x="87" y="72"/>
                    </a:lnTo>
                    <a:lnTo>
                      <a:pt x="106" y="68"/>
                    </a:lnTo>
                    <a:lnTo>
                      <a:pt x="115" y="102"/>
                    </a:lnTo>
                    <a:lnTo>
                      <a:pt x="147" y="110"/>
                    </a:lnTo>
                    <a:lnTo>
                      <a:pt x="130" y="126"/>
                    </a:lnTo>
                    <a:lnTo>
                      <a:pt x="95" y="145"/>
                    </a:lnTo>
                    <a:lnTo>
                      <a:pt x="87" y="166"/>
                    </a:lnTo>
                    <a:lnTo>
                      <a:pt x="106" y="202"/>
                    </a:lnTo>
                    <a:lnTo>
                      <a:pt x="98" y="224"/>
                    </a:lnTo>
                    <a:lnTo>
                      <a:pt x="121" y="272"/>
                    </a:lnTo>
                    <a:lnTo>
                      <a:pt x="105" y="301"/>
                    </a:lnTo>
                    <a:lnTo>
                      <a:pt x="87" y="198"/>
                    </a:lnTo>
                    <a:lnTo>
                      <a:pt x="74" y="182"/>
                    </a:lnTo>
                    <a:lnTo>
                      <a:pt x="49" y="209"/>
                    </a:lnTo>
                    <a:lnTo>
                      <a:pt x="32" y="203"/>
                    </a:lnTo>
                    <a:lnTo>
                      <a:pt x="35" y="166"/>
                    </a:lnTo>
                    <a:lnTo>
                      <a:pt x="0" y="124"/>
                    </a:lnTo>
                  </a:path>
                </a:pathLst>
              </a:custGeom>
              <a:solidFill>
                <a:srgbClr val="DDDDDD"/>
              </a:solidFill>
              <a:ln w="3175" cap="flat" cmpd="sng">
                <a:solidFill>
                  <a:srgbClr val="DDDDDD"/>
                </a:solidFill>
                <a:prstDash val="solid"/>
                <a:round/>
                <a:headEnd type="none" w="med" len="med"/>
                <a:tailEnd type="none" w="med" len="med"/>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1" name="Freeform 21"/>
              <p:cNvSpPr>
                <a:spLocks/>
              </p:cNvSpPr>
              <p:nvPr/>
            </p:nvSpPr>
            <p:spPr bwMode="auto">
              <a:xfrm>
                <a:off x="7383455" y="4498968"/>
                <a:ext cx="128588" cy="106363"/>
              </a:xfrm>
              <a:custGeom>
                <a:avLst/>
                <a:gdLst/>
                <a:ahLst/>
                <a:cxnLst>
                  <a:cxn ang="0">
                    <a:pos x="0" y="13"/>
                  </a:cxn>
                  <a:cxn ang="0">
                    <a:pos x="6" y="48"/>
                  </a:cxn>
                  <a:cxn ang="0">
                    <a:pos x="17" y="66"/>
                  </a:cxn>
                  <a:cxn ang="0">
                    <a:pos x="34" y="69"/>
                  </a:cxn>
                  <a:cxn ang="0">
                    <a:pos x="83" y="37"/>
                  </a:cxn>
                  <a:cxn ang="0">
                    <a:pos x="81" y="0"/>
                  </a:cxn>
                  <a:cxn ang="0">
                    <a:pos x="43" y="5"/>
                  </a:cxn>
                  <a:cxn ang="0">
                    <a:pos x="12" y="4"/>
                  </a:cxn>
                  <a:cxn ang="0">
                    <a:pos x="0" y="13"/>
                  </a:cxn>
                </a:cxnLst>
                <a:rect l="0" t="0" r="r" b="b"/>
                <a:pathLst>
                  <a:path w="84" h="70">
                    <a:moveTo>
                      <a:pt x="0" y="13"/>
                    </a:moveTo>
                    <a:lnTo>
                      <a:pt x="6" y="48"/>
                    </a:lnTo>
                    <a:lnTo>
                      <a:pt x="17" y="66"/>
                    </a:lnTo>
                    <a:lnTo>
                      <a:pt x="34" y="69"/>
                    </a:lnTo>
                    <a:lnTo>
                      <a:pt x="83" y="37"/>
                    </a:lnTo>
                    <a:lnTo>
                      <a:pt x="81" y="0"/>
                    </a:lnTo>
                    <a:lnTo>
                      <a:pt x="43" y="5"/>
                    </a:lnTo>
                    <a:lnTo>
                      <a:pt x="12" y="4"/>
                    </a:lnTo>
                    <a:lnTo>
                      <a:pt x="0" y="13"/>
                    </a:lnTo>
                  </a:path>
                </a:pathLst>
              </a:custGeom>
              <a:solidFill>
                <a:srgbClr val="DDDDDD"/>
              </a:solidFill>
              <a:ln w="3175" cap="flat" cmpd="sng">
                <a:solidFill>
                  <a:srgbClr val="DDDDDD"/>
                </a:solidFill>
                <a:prstDash val="solid"/>
                <a:round/>
                <a:headEnd type="none" w="med" len="med"/>
                <a:tailEnd type="none" w="med" len="med"/>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2" name="Freeform 41"/>
              <p:cNvSpPr>
                <a:spLocks/>
              </p:cNvSpPr>
              <p:nvPr/>
            </p:nvSpPr>
            <p:spPr bwMode="auto">
              <a:xfrm>
                <a:off x="6818304" y="4621206"/>
                <a:ext cx="47625" cy="92075"/>
              </a:xfrm>
              <a:custGeom>
                <a:avLst/>
                <a:gdLst/>
                <a:ahLst/>
                <a:cxnLst>
                  <a:cxn ang="0">
                    <a:pos x="0" y="0"/>
                  </a:cxn>
                  <a:cxn ang="0">
                    <a:pos x="5" y="59"/>
                  </a:cxn>
                  <a:cxn ang="0">
                    <a:pos x="30" y="48"/>
                  </a:cxn>
                  <a:cxn ang="0">
                    <a:pos x="17" y="13"/>
                  </a:cxn>
                  <a:cxn ang="0">
                    <a:pos x="0" y="0"/>
                  </a:cxn>
                </a:cxnLst>
                <a:rect l="0" t="0" r="r" b="b"/>
                <a:pathLst>
                  <a:path w="31" h="60">
                    <a:moveTo>
                      <a:pt x="0" y="0"/>
                    </a:moveTo>
                    <a:lnTo>
                      <a:pt x="5" y="59"/>
                    </a:lnTo>
                    <a:lnTo>
                      <a:pt x="30" y="48"/>
                    </a:lnTo>
                    <a:lnTo>
                      <a:pt x="17" y="13"/>
                    </a:lnTo>
                    <a:lnTo>
                      <a:pt x="0" y="0"/>
                    </a:lnTo>
                  </a:path>
                </a:pathLst>
              </a:custGeom>
              <a:solidFill>
                <a:srgbClr val="DDDDDD"/>
              </a:solidFill>
              <a:ln w="3175" cap="flat" cmpd="sng">
                <a:solidFill>
                  <a:srgbClr val="DDDDDD"/>
                </a:solidFill>
                <a:prstDash val="solid"/>
                <a:round/>
                <a:headEnd type="none" w="med" len="med"/>
                <a:tailEnd type="none" w="med" len="med"/>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3" name="Freeform 51"/>
              <p:cNvSpPr>
                <a:spLocks/>
              </p:cNvSpPr>
              <p:nvPr/>
            </p:nvSpPr>
            <p:spPr bwMode="auto">
              <a:xfrm>
                <a:off x="6662728" y="3408351"/>
                <a:ext cx="1531942" cy="950916"/>
              </a:xfrm>
              <a:custGeom>
                <a:avLst/>
                <a:gdLst/>
                <a:ahLst/>
                <a:cxnLst>
                  <a:cxn ang="0">
                    <a:pos x="5" y="274"/>
                  </a:cxn>
                  <a:cxn ang="0">
                    <a:pos x="105" y="236"/>
                  </a:cxn>
                  <a:cxn ang="0">
                    <a:pos x="101" y="180"/>
                  </a:cxn>
                  <a:cxn ang="0">
                    <a:pos x="152" y="133"/>
                  </a:cxn>
                  <a:cxn ang="0">
                    <a:pos x="198" y="109"/>
                  </a:cxn>
                  <a:cxn ang="0">
                    <a:pos x="246" y="118"/>
                  </a:cxn>
                  <a:cxn ang="0">
                    <a:pos x="279" y="172"/>
                  </a:cxn>
                  <a:cxn ang="0">
                    <a:pos x="380" y="222"/>
                  </a:cxn>
                  <a:cxn ang="0">
                    <a:pos x="507" y="245"/>
                  </a:cxn>
                  <a:cxn ang="0">
                    <a:pos x="623" y="203"/>
                  </a:cxn>
                  <a:cxn ang="0">
                    <a:pos x="648" y="182"/>
                  </a:cxn>
                  <a:cxn ang="0">
                    <a:pos x="746" y="144"/>
                  </a:cxn>
                  <a:cxn ang="0">
                    <a:pos x="684" y="124"/>
                  </a:cxn>
                  <a:cxn ang="0">
                    <a:pos x="694" y="76"/>
                  </a:cxn>
                  <a:cxn ang="0">
                    <a:pos x="742" y="75"/>
                  </a:cxn>
                  <a:cxn ang="0">
                    <a:pos x="755" y="18"/>
                  </a:cxn>
                  <a:cxn ang="0">
                    <a:pos x="847" y="13"/>
                  </a:cxn>
                  <a:cxn ang="0">
                    <a:pos x="926" y="98"/>
                  </a:cxn>
                  <a:cxn ang="0">
                    <a:pos x="997" y="106"/>
                  </a:cxn>
                  <a:cxn ang="0">
                    <a:pos x="933" y="184"/>
                  </a:cxn>
                  <a:cxn ang="0">
                    <a:pos x="926" y="225"/>
                  </a:cxn>
                  <a:cxn ang="0">
                    <a:pos x="889" y="238"/>
                  </a:cxn>
                  <a:cxn ang="0">
                    <a:pos x="867" y="247"/>
                  </a:cxn>
                  <a:cxn ang="0">
                    <a:pos x="777" y="301"/>
                  </a:cxn>
                  <a:cxn ang="0">
                    <a:pos x="785" y="256"/>
                  </a:cxn>
                  <a:cxn ang="0">
                    <a:pos x="717" y="303"/>
                  </a:cxn>
                  <a:cxn ang="0">
                    <a:pos x="767" y="318"/>
                  </a:cxn>
                  <a:cxn ang="0">
                    <a:pos x="758" y="345"/>
                  </a:cxn>
                  <a:cxn ang="0">
                    <a:pos x="786" y="427"/>
                  </a:cxn>
                  <a:cxn ang="0">
                    <a:pos x="786" y="442"/>
                  </a:cxn>
                  <a:cxn ang="0">
                    <a:pos x="787" y="460"/>
                  </a:cxn>
                  <a:cxn ang="0">
                    <a:pos x="696" y="577"/>
                  </a:cxn>
                  <a:cxn ang="0">
                    <a:pos x="657" y="587"/>
                  </a:cxn>
                  <a:cxn ang="0">
                    <a:pos x="639" y="598"/>
                  </a:cxn>
                  <a:cxn ang="0">
                    <a:pos x="593" y="625"/>
                  </a:cxn>
                  <a:cxn ang="0">
                    <a:pos x="557" y="604"/>
                  </a:cxn>
                  <a:cxn ang="0">
                    <a:pos x="464" y="588"/>
                  </a:cxn>
                  <a:cxn ang="0">
                    <a:pos x="456" y="607"/>
                  </a:cxn>
                  <a:cxn ang="0">
                    <a:pos x="418" y="593"/>
                  </a:cxn>
                  <a:cxn ang="0">
                    <a:pos x="389" y="564"/>
                  </a:cxn>
                  <a:cxn ang="0">
                    <a:pos x="406" y="500"/>
                  </a:cxn>
                  <a:cxn ang="0">
                    <a:pos x="369" y="484"/>
                  </a:cxn>
                  <a:cxn ang="0">
                    <a:pos x="294" y="496"/>
                  </a:cxn>
                  <a:cxn ang="0">
                    <a:pos x="246" y="504"/>
                  </a:cxn>
                  <a:cxn ang="0">
                    <a:pos x="234" y="495"/>
                  </a:cxn>
                  <a:cxn ang="0">
                    <a:pos x="171" y="471"/>
                  </a:cxn>
                  <a:cxn ang="0">
                    <a:pos x="86" y="441"/>
                  </a:cxn>
                  <a:cxn ang="0">
                    <a:pos x="95" y="410"/>
                  </a:cxn>
                  <a:cxn ang="0">
                    <a:pos x="107" y="360"/>
                  </a:cxn>
                  <a:cxn ang="0">
                    <a:pos x="64" y="360"/>
                  </a:cxn>
                  <a:cxn ang="0">
                    <a:pos x="16" y="326"/>
                  </a:cxn>
                  <a:cxn ang="0">
                    <a:pos x="0" y="298"/>
                  </a:cxn>
                </a:cxnLst>
                <a:rect l="0" t="0" r="r" b="b"/>
                <a:pathLst>
                  <a:path w="998" h="626">
                    <a:moveTo>
                      <a:pt x="0" y="298"/>
                    </a:moveTo>
                    <a:lnTo>
                      <a:pt x="5" y="274"/>
                    </a:lnTo>
                    <a:lnTo>
                      <a:pt x="41" y="268"/>
                    </a:lnTo>
                    <a:lnTo>
                      <a:pt x="105" y="236"/>
                    </a:lnTo>
                    <a:lnTo>
                      <a:pt x="114" y="210"/>
                    </a:lnTo>
                    <a:lnTo>
                      <a:pt x="101" y="180"/>
                    </a:lnTo>
                    <a:lnTo>
                      <a:pt x="141" y="172"/>
                    </a:lnTo>
                    <a:lnTo>
                      <a:pt x="152" y="133"/>
                    </a:lnTo>
                    <a:lnTo>
                      <a:pt x="192" y="134"/>
                    </a:lnTo>
                    <a:lnTo>
                      <a:pt x="198" y="109"/>
                    </a:lnTo>
                    <a:lnTo>
                      <a:pt x="229" y="97"/>
                    </a:lnTo>
                    <a:lnTo>
                      <a:pt x="246" y="118"/>
                    </a:lnTo>
                    <a:lnTo>
                      <a:pt x="269" y="126"/>
                    </a:lnTo>
                    <a:lnTo>
                      <a:pt x="279" y="172"/>
                    </a:lnTo>
                    <a:lnTo>
                      <a:pt x="350" y="190"/>
                    </a:lnTo>
                    <a:lnTo>
                      <a:pt x="380" y="222"/>
                    </a:lnTo>
                    <a:lnTo>
                      <a:pt x="439" y="220"/>
                    </a:lnTo>
                    <a:lnTo>
                      <a:pt x="507" y="245"/>
                    </a:lnTo>
                    <a:lnTo>
                      <a:pt x="596" y="222"/>
                    </a:lnTo>
                    <a:lnTo>
                      <a:pt x="623" y="203"/>
                    </a:lnTo>
                    <a:lnTo>
                      <a:pt x="623" y="179"/>
                    </a:lnTo>
                    <a:lnTo>
                      <a:pt x="648" y="182"/>
                    </a:lnTo>
                    <a:lnTo>
                      <a:pt x="702" y="145"/>
                    </a:lnTo>
                    <a:lnTo>
                      <a:pt x="746" y="144"/>
                    </a:lnTo>
                    <a:lnTo>
                      <a:pt x="725" y="116"/>
                    </a:lnTo>
                    <a:lnTo>
                      <a:pt x="684" y="124"/>
                    </a:lnTo>
                    <a:lnTo>
                      <a:pt x="684" y="93"/>
                    </a:lnTo>
                    <a:lnTo>
                      <a:pt x="694" y="76"/>
                    </a:lnTo>
                    <a:lnTo>
                      <a:pt x="719" y="86"/>
                    </a:lnTo>
                    <a:lnTo>
                      <a:pt x="742" y="75"/>
                    </a:lnTo>
                    <a:lnTo>
                      <a:pt x="766" y="33"/>
                    </a:lnTo>
                    <a:lnTo>
                      <a:pt x="755" y="18"/>
                    </a:lnTo>
                    <a:lnTo>
                      <a:pt x="814" y="0"/>
                    </a:lnTo>
                    <a:lnTo>
                      <a:pt x="847" y="13"/>
                    </a:lnTo>
                    <a:lnTo>
                      <a:pt x="876" y="82"/>
                    </a:lnTo>
                    <a:lnTo>
                      <a:pt x="926" y="98"/>
                    </a:lnTo>
                    <a:lnTo>
                      <a:pt x="936" y="122"/>
                    </a:lnTo>
                    <a:lnTo>
                      <a:pt x="997" y="106"/>
                    </a:lnTo>
                    <a:lnTo>
                      <a:pt x="970" y="175"/>
                    </a:lnTo>
                    <a:lnTo>
                      <a:pt x="933" y="184"/>
                    </a:lnTo>
                    <a:lnTo>
                      <a:pt x="938" y="210"/>
                    </a:lnTo>
                    <a:lnTo>
                      <a:pt x="926" y="225"/>
                    </a:lnTo>
                    <a:lnTo>
                      <a:pt x="920" y="220"/>
                    </a:lnTo>
                    <a:lnTo>
                      <a:pt x="889" y="238"/>
                    </a:lnTo>
                    <a:lnTo>
                      <a:pt x="889" y="249"/>
                    </a:lnTo>
                    <a:lnTo>
                      <a:pt x="867" y="247"/>
                    </a:lnTo>
                    <a:lnTo>
                      <a:pt x="825" y="276"/>
                    </a:lnTo>
                    <a:lnTo>
                      <a:pt x="777" y="301"/>
                    </a:lnTo>
                    <a:lnTo>
                      <a:pt x="791" y="268"/>
                    </a:lnTo>
                    <a:lnTo>
                      <a:pt x="785" y="256"/>
                    </a:lnTo>
                    <a:lnTo>
                      <a:pt x="719" y="294"/>
                    </a:lnTo>
                    <a:lnTo>
                      <a:pt x="717" y="303"/>
                    </a:lnTo>
                    <a:lnTo>
                      <a:pt x="739" y="328"/>
                    </a:lnTo>
                    <a:lnTo>
                      <a:pt x="767" y="318"/>
                    </a:lnTo>
                    <a:lnTo>
                      <a:pt x="798" y="326"/>
                    </a:lnTo>
                    <a:lnTo>
                      <a:pt x="758" y="345"/>
                    </a:lnTo>
                    <a:lnTo>
                      <a:pt x="743" y="371"/>
                    </a:lnTo>
                    <a:lnTo>
                      <a:pt x="786" y="427"/>
                    </a:lnTo>
                    <a:lnTo>
                      <a:pt x="756" y="422"/>
                    </a:lnTo>
                    <a:lnTo>
                      <a:pt x="786" y="442"/>
                    </a:lnTo>
                    <a:lnTo>
                      <a:pt x="756" y="454"/>
                    </a:lnTo>
                    <a:lnTo>
                      <a:pt x="787" y="460"/>
                    </a:lnTo>
                    <a:lnTo>
                      <a:pt x="732" y="550"/>
                    </a:lnTo>
                    <a:lnTo>
                      <a:pt x="696" y="577"/>
                    </a:lnTo>
                    <a:lnTo>
                      <a:pt x="659" y="587"/>
                    </a:lnTo>
                    <a:lnTo>
                      <a:pt x="657" y="587"/>
                    </a:lnTo>
                    <a:lnTo>
                      <a:pt x="648" y="581"/>
                    </a:lnTo>
                    <a:lnTo>
                      <a:pt x="639" y="598"/>
                    </a:lnTo>
                    <a:lnTo>
                      <a:pt x="596" y="607"/>
                    </a:lnTo>
                    <a:lnTo>
                      <a:pt x="593" y="625"/>
                    </a:lnTo>
                    <a:lnTo>
                      <a:pt x="586" y="603"/>
                    </a:lnTo>
                    <a:lnTo>
                      <a:pt x="557" y="604"/>
                    </a:lnTo>
                    <a:lnTo>
                      <a:pt x="512" y="576"/>
                    </a:lnTo>
                    <a:lnTo>
                      <a:pt x="464" y="588"/>
                    </a:lnTo>
                    <a:lnTo>
                      <a:pt x="454" y="588"/>
                    </a:lnTo>
                    <a:lnTo>
                      <a:pt x="456" y="607"/>
                    </a:lnTo>
                    <a:lnTo>
                      <a:pt x="449" y="602"/>
                    </a:lnTo>
                    <a:lnTo>
                      <a:pt x="418" y="593"/>
                    </a:lnTo>
                    <a:lnTo>
                      <a:pt x="408" y="560"/>
                    </a:lnTo>
                    <a:lnTo>
                      <a:pt x="389" y="564"/>
                    </a:lnTo>
                    <a:lnTo>
                      <a:pt x="407" y="517"/>
                    </a:lnTo>
                    <a:lnTo>
                      <a:pt x="406" y="500"/>
                    </a:lnTo>
                    <a:lnTo>
                      <a:pt x="385" y="491"/>
                    </a:lnTo>
                    <a:lnTo>
                      <a:pt x="369" y="484"/>
                    </a:lnTo>
                    <a:lnTo>
                      <a:pt x="364" y="467"/>
                    </a:lnTo>
                    <a:lnTo>
                      <a:pt x="294" y="496"/>
                    </a:lnTo>
                    <a:lnTo>
                      <a:pt x="263" y="488"/>
                    </a:lnTo>
                    <a:lnTo>
                      <a:pt x="246" y="504"/>
                    </a:lnTo>
                    <a:lnTo>
                      <a:pt x="245" y="492"/>
                    </a:lnTo>
                    <a:lnTo>
                      <a:pt x="234" y="495"/>
                    </a:lnTo>
                    <a:lnTo>
                      <a:pt x="198" y="495"/>
                    </a:lnTo>
                    <a:lnTo>
                      <a:pt x="171" y="471"/>
                    </a:lnTo>
                    <a:lnTo>
                      <a:pt x="120" y="453"/>
                    </a:lnTo>
                    <a:lnTo>
                      <a:pt x="86" y="441"/>
                    </a:lnTo>
                    <a:lnTo>
                      <a:pt x="78" y="413"/>
                    </a:lnTo>
                    <a:lnTo>
                      <a:pt x="95" y="410"/>
                    </a:lnTo>
                    <a:lnTo>
                      <a:pt x="84" y="387"/>
                    </a:lnTo>
                    <a:lnTo>
                      <a:pt x="107" y="360"/>
                    </a:lnTo>
                    <a:lnTo>
                      <a:pt x="90" y="350"/>
                    </a:lnTo>
                    <a:lnTo>
                      <a:pt x="64" y="360"/>
                    </a:lnTo>
                    <a:lnTo>
                      <a:pt x="14" y="330"/>
                    </a:lnTo>
                    <a:lnTo>
                      <a:pt x="16" y="326"/>
                    </a:lnTo>
                    <a:lnTo>
                      <a:pt x="17" y="305"/>
                    </a:lnTo>
                    <a:lnTo>
                      <a:pt x="0" y="298"/>
                    </a:lnTo>
                  </a:path>
                </a:pathLst>
              </a:custGeom>
              <a:solidFill>
                <a:srgbClr val="DDDDDD"/>
              </a:solidFill>
              <a:ln w="3175" cap="flat" cmpd="sng">
                <a:solidFill>
                  <a:srgbClr val="DDDDDD"/>
                </a:solidFill>
                <a:prstDash val="solid"/>
                <a:round/>
                <a:headEnd type="none" w="med" len="med"/>
                <a:tailEnd type="none" w="med" len="med"/>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4" name="Freeform 52"/>
              <p:cNvSpPr>
                <a:spLocks/>
              </p:cNvSpPr>
              <p:nvPr/>
            </p:nvSpPr>
            <p:spPr bwMode="auto">
              <a:xfrm>
                <a:off x="7540618" y="4364030"/>
                <a:ext cx="55563" cy="47625"/>
              </a:xfrm>
              <a:custGeom>
                <a:avLst/>
                <a:gdLst/>
                <a:ahLst/>
                <a:cxnLst>
                  <a:cxn ang="0">
                    <a:pos x="0" y="24"/>
                  </a:cxn>
                  <a:cxn ang="0">
                    <a:pos x="10" y="0"/>
                  </a:cxn>
                  <a:cxn ang="0">
                    <a:pos x="35" y="5"/>
                  </a:cxn>
                  <a:cxn ang="0">
                    <a:pos x="16" y="31"/>
                  </a:cxn>
                  <a:cxn ang="0">
                    <a:pos x="0" y="24"/>
                  </a:cxn>
                </a:cxnLst>
                <a:rect l="0" t="0" r="r" b="b"/>
                <a:pathLst>
                  <a:path w="36" h="32">
                    <a:moveTo>
                      <a:pt x="0" y="24"/>
                    </a:moveTo>
                    <a:lnTo>
                      <a:pt x="10" y="0"/>
                    </a:lnTo>
                    <a:lnTo>
                      <a:pt x="35" y="5"/>
                    </a:lnTo>
                    <a:lnTo>
                      <a:pt x="16" y="31"/>
                    </a:lnTo>
                    <a:lnTo>
                      <a:pt x="0" y="24"/>
                    </a:lnTo>
                  </a:path>
                </a:pathLst>
              </a:custGeom>
              <a:solidFill>
                <a:srgbClr val="DDDDDD"/>
              </a:solidFill>
              <a:ln w="3175" cap="flat" cmpd="sng">
                <a:solidFill>
                  <a:srgbClr val="DDDDDD"/>
                </a:solidFill>
                <a:prstDash val="solid"/>
                <a:round/>
                <a:headEnd type="none" w="med" len="med"/>
                <a:tailEnd type="none" w="med" len="med"/>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5" name="Freeform 53"/>
              <p:cNvSpPr>
                <a:spLocks/>
              </p:cNvSpPr>
              <p:nvPr/>
            </p:nvSpPr>
            <p:spPr bwMode="auto">
              <a:xfrm>
                <a:off x="7821607" y="4235442"/>
                <a:ext cx="47625" cy="82550"/>
              </a:xfrm>
              <a:custGeom>
                <a:avLst/>
                <a:gdLst/>
                <a:ahLst/>
                <a:cxnLst>
                  <a:cxn ang="0">
                    <a:pos x="0" y="20"/>
                  </a:cxn>
                  <a:cxn ang="0">
                    <a:pos x="12" y="53"/>
                  </a:cxn>
                  <a:cxn ang="0">
                    <a:pos x="30" y="0"/>
                  </a:cxn>
                  <a:cxn ang="0">
                    <a:pos x="13" y="0"/>
                  </a:cxn>
                  <a:cxn ang="0">
                    <a:pos x="0" y="20"/>
                  </a:cxn>
                </a:cxnLst>
                <a:rect l="0" t="0" r="r" b="b"/>
                <a:pathLst>
                  <a:path w="31" h="54">
                    <a:moveTo>
                      <a:pt x="0" y="20"/>
                    </a:moveTo>
                    <a:lnTo>
                      <a:pt x="12" y="53"/>
                    </a:lnTo>
                    <a:lnTo>
                      <a:pt x="30" y="0"/>
                    </a:lnTo>
                    <a:lnTo>
                      <a:pt x="13" y="0"/>
                    </a:lnTo>
                    <a:lnTo>
                      <a:pt x="0" y="20"/>
                    </a:lnTo>
                  </a:path>
                </a:pathLst>
              </a:custGeom>
              <a:solidFill>
                <a:srgbClr val="DDDDDD"/>
              </a:solidFill>
              <a:ln w="3175" cap="flat" cmpd="sng">
                <a:solidFill>
                  <a:srgbClr val="DDDDDD"/>
                </a:solidFill>
                <a:prstDash val="solid"/>
                <a:round/>
                <a:headEnd type="none" w="med" len="med"/>
                <a:tailEnd type="none" w="med" len="med"/>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6" name="Freeform 57"/>
              <p:cNvSpPr>
                <a:spLocks/>
              </p:cNvSpPr>
              <p:nvPr/>
            </p:nvSpPr>
            <p:spPr bwMode="auto">
              <a:xfrm>
                <a:off x="5114911" y="3486139"/>
                <a:ext cx="265113" cy="107950"/>
              </a:xfrm>
              <a:custGeom>
                <a:avLst/>
                <a:gdLst/>
                <a:ahLst/>
                <a:cxnLst>
                  <a:cxn ang="0">
                    <a:pos x="0" y="17"/>
                  </a:cxn>
                  <a:cxn ang="0">
                    <a:pos x="29" y="50"/>
                  </a:cxn>
                  <a:cxn ang="0">
                    <a:pos x="78" y="50"/>
                  </a:cxn>
                  <a:cxn ang="0">
                    <a:pos x="84" y="64"/>
                  </a:cxn>
                  <a:cxn ang="0">
                    <a:pos x="106" y="71"/>
                  </a:cxn>
                  <a:cxn ang="0">
                    <a:pos x="144" y="54"/>
                  </a:cxn>
                  <a:cxn ang="0">
                    <a:pos x="165" y="58"/>
                  </a:cxn>
                  <a:cxn ang="0">
                    <a:pos x="171" y="43"/>
                  </a:cxn>
                  <a:cxn ang="0">
                    <a:pos x="130" y="39"/>
                  </a:cxn>
                  <a:cxn ang="0">
                    <a:pos x="44" y="6"/>
                  </a:cxn>
                  <a:cxn ang="0">
                    <a:pos x="36" y="0"/>
                  </a:cxn>
                  <a:cxn ang="0">
                    <a:pos x="0" y="17"/>
                  </a:cxn>
                </a:cxnLst>
                <a:rect l="0" t="0" r="r" b="b"/>
                <a:pathLst>
                  <a:path w="172" h="72">
                    <a:moveTo>
                      <a:pt x="0" y="17"/>
                    </a:moveTo>
                    <a:lnTo>
                      <a:pt x="29" y="50"/>
                    </a:lnTo>
                    <a:lnTo>
                      <a:pt x="78" y="50"/>
                    </a:lnTo>
                    <a:lnTo>
                      <a:pt x="84" y="64"/>
                    </a:lnTo>
                    <a:lnTo>
                      <a:pt x="106" y="71"/>
                    </a:lnTo>
                    <a:lnTo>
                      <a:pt x="144" y="54"/>
                    </a:lnTo>
                    <a:lnTo>
                      <a:pt x="165" y="58"/>
                    </a:lnTo>
                    <a:lnTo>
                      <a:pt x="171" y="43"/>
                    </a:lnTo>
                    <a:lnTo>
                      <a:pt x="130" y="39"/>
                    </a:lnTo>
                    <a:lnTo>
                      <a:pt x="44" y="6"/>
                    </a:lnTo>
                    <a:lnTo>
                      <a:pt x="36" y="0"/>
                    </a:lnTo>
                    <a:lnTo>
                      <a:pt x="0" y="17"/>
                    </a:lnTo>
                  </a:path>
                </a:pathLst>
              </a:custGeom>
              <a:solidFill>
                <a:srgbClr val="DDDDDD"/>
              </a:solidFill>
              <a:ln w="3175" cap="flat" cmpd="sng">
                <a:solidFill>
                  <a:srgbClr val="DDDDDD"/>
                </a:solidFill>
                <a:prstDash val="solid"/>
                <a:round/>
                <a:headEnd type="none" w="med" len="med"/>
                <a:tailEnd type="none" w="med" len="med"/>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7" name="Freeform 58"/>
              <p:cNvSpPr>
                <a:spLocks/>
              </p:cNvSpPr>
              <p:nvPr/>
            </p:nvSpPr>
            <p:spPr bwMode="auto">
              <a:xfrm>
                <a:off x="5021248" y="3265476"/>
                <a:ext cx="68263" cy="98425"/>
              </a:xfrm>
              <a:custGeom>
                <a:avLst/>
                <a:gdLst/>
                <a:ahLst/>
                <a:cxnLst>
                  <a:cxn ang="0">
                    <a:pos x="0" y="48"/>
                  </a:cxn>
                  <a:cxn ang="0">
                    <a:pos x="2" y="17"/>
                  </a:cxn>
                  <a:cxn ang="0">
                    <a:pos x="36" y="0"/>
                  </a:cxn>
                  <a:cxn ang="0">
                    <a:pos x="30" y="25"/>
                  </a:cxn>
                  <a:cxn ang="0">
                    <a:pos x="43" y="32"/>
                  </a:cxn>
                  <a:cxn ang="0">
                    <a:pos x="21" y="45"/>
                  </a:cxn>
                  <a:cxn ang="0">
                    <a:pos x="20" y="64"/>
                  </a:cxn>
                  <a:cxn ang="0">
                    <a:pos x="8" y="64"/>
                  </a:cxn>
                  <a:cxn ang="0">
                    <a:pos x="0" y="48"/>
                  </a:cxn>
                </a:cxnLst>
                <a:rect l="0" t="0" r="r" b="b"/>
                <a:pathLst>
                  <a:path w="44" h="65">
                    <a:moveTo>
                      <a:pt x="0" y="48"/>
                    </a:moveTo>
                    <a:lnTo>
                      <a:pt x="2" y="17"/>
                    </a:lnTo>
                    <a:lnTo>
                      <a:pt x="36" y="0"/>
                    </a:lnTo>
                    <a:lnTo>
                      <a:pt x="30" y="25"/>
                    </a:lnTo>
                    <a:lnTo>
                      <a:pt x="43" y="32"/>
                    </a:lnTo>
                    <a:lnTo>
                      <a:pt x="21" y="45"/>
                    </a:lnTo>
                    <a:lnTo>
                      <a:pt x="20" y="64"/>
                    </a:lnTo>
                    <a:lnTo>
                      <a:pt x="8" y="64"/>
                    </a:lnTo>
                    <a:lnTo>
                      <a:pt x="0" y="48"/>
                    </a:lnTo>
                  </a:path>
                </a:pathLst>
              </a:custGeom>
              <a:solidFill>
                <a:srgbClr val="DDDDDD"/>
              </a:solidFill>
              <a:ln w="3175" cap="flat" cmpd="sng">
                <a:solidFill>
                  <a:srgbClr val="DDDDDD"/>
                </a:solidFill>
                <a:prstDash val="solid"/>
                <a:round/>
                <a:headEnd type="none" w="med" len="med"/>
                <a:tailEnd type="none" w="med" len="med"/>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8" name="Freeform 59"/>
              <p:cNvSpPr>
                <a:spLocks/>
              </p:cNvSpPr>
              <p:nvPr/>
            </p:nvSpPr>
            <p:spPr bwMode="auto">
              <a:xfrm>
                <a:off x="5064110" y="3338501"/>
                <a:ext cx="36513" cy="34925"/>
              </a:xfrm>
              <a:custGeom>
                <a:avLst/>
                <a:gdLst/>
                <a:ahLst/>
                <a:cxnLst>
                  <a:cxn ang="0">
                    <a:pos x="0" y="22"/>
                  </a:cxn>
                  <a:cxn ang="0">
                    <a:pos x="16" y="0"/>
                  </a:cxn>
                  <a:cxn ang="0">
                    <a:pos x="22" y="14"/>
                  </a:cxn>
                  <a:cxn ang="0">
                    <a:pos x="0" y="22"/>
                  </a:cxn>
                </a:cxnLst>
                <a:rect l="0" t="0" r="r" b="b"/>
                <a:pathLst>
                  <a:path w="23" h="23">
                    <a:moveTo>
                      <a:pt x="0" y="22"/>
                    </a:moveTo>
                    <a:lnTo>
                      <a:pt x="16" y="0"/>
                    </a:lnTo>
                    <a:lnTo>
                      <a:pt x="22" y="14"/>
                    </a:lnTo>
                    <a:lnTo>
                      <a:pt x="0" y="22"/>
                    </a:lnTo>
                  </a:path>
                </a:pathLst>
              </a:custGeom>
              <a:solidFill>
                <a:srgbClr val="DDDDDD"/>
              </a:solidFill>
              <a:ln w="3175" cap="flat" cmpd="sng">
                <a:solidFill>
                  <a:srgbClr val="DDDDDD"/>
                </a:solidFill>
                <a:prstDash val="solid"/>
                <a:round/>
                <a:headEnd type="none" w="med" len="med"/>
                <a:tailEnd type="none" w="med" len="med"/>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9" name="Freeform 60"/>
              <p:cNvSpPr>
                <a:spLocks/>
              </p:cNvSpPr>
              <p:nvPr/>
            </p:nvSpPr>
            <p:spPr bwMode="auto">
              <a:xfrm>
                <a:off x="5097448" y="3317863"/>
                <a:ext cx="38100" cy="42863"/>
              </a:xfrm>
              <a:custGeom>
                <a:avLst/>
                <a:gdLst/>
                <a:ahLst/>
                <a:cxnLst>
                  <a:cxn ang="0">
                    <a:pos x="0" y="13"/>
                  </a:cxn>
                  <a:cxn ang="0">
                    <a:pos x="17" y="27"/>
                  </a:cxn>
                  <a:cxn ang="0">
                    <a:pos x="24" y="12"/>
                  </a:cxn>
                  <a:cxn ang="0">
                    <a:pos x="20" y="0"/>
                  </a:cxn>
                  <a:cxn ang="0">
                    <a:pos x="0" y="13"/>
                  </a:cxn>
                </a:cxnLst>
                <a:rect l="0" t="0" r="r" b="b"/>
                <a:pathLst>
                  <a:path w="25" h="28">
                    <a:moveTo>
                      <a:pt x="0" y="13"/>
                    </a:moveTo>
                    <a:lnTo>
                      <a:pt x="17" y="27"/>
                    </a:lnTo>
                    <a:lnTo>
                      <a:pt x="24" y="12"/>
                    </a:lnTo>
                    <a:lnTo>
                      <a:pt x="20" y="0"/>
                    </a:lnTo>
                    <a:lnTo>
                      <a:pt x="0" y="13"/>
                    </a:lnTo>
                  </a:path>
                </a:pathLst>
              </a:custGeom>
              <a:solidFill>
                <a:srgbClr val="DDDDDD"/>
              </a:solidFill>
              <a:ln w="3175" cap="flat" cmpd="sng">
                <a:solidFill>
                  <a:srgbClr val="DDDDDD"/>
                </a:solidFill>
                <a:prstDash val="solid"/>
                <a:round/>
                <a:headEnd type="none" w="med" len="med"/>
                <a:tailEnd type="none" w="med" len="med"/>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0" name="Freeform 66"/>
              <p:cNvSpPr>
                <a:spLocks/>
              </p:cNvSpPr>
              <p:nvPr/>
            </p:nvSpPr>
            <p:spPr bwMode="auto">
              <a:xfrm>
                <a:off x="5332399" y="2781286"/>
                <a:ext cx="273051" cy="406402"/>
              </a:xfrm>
              <a:custGeom>
                <a:avLst/>
                <a:gdLst/>
                <a:ahLst/>
                <a:cxnLst>
                  <a:cxn ang="0">
                    <a:pos x="0" y="27"/>
                  </a:cxn>
                  <a:cxn ang="0">
                    <a:pos x="10" y="18"/>
                  </a:cxn>
                  <a:cxn ang="0">
                    <a:pos x="29" y="35"/>
                  </a:cxn>
                  <a:cxn ang="0">
                    <a:pos x="64" y="37"/>
                  </a:cxn>
                  <a:cxn ang="0">
                    <a:pos x="83" y="28"/>
                  </a:cxn>
                  <a:cxn ang="0">
                    <a:pos x="89" y="5"/>
                  </a:cxn>
                  <a:cxn ang="0">
                    <a:pos x="121" y="0"/>
                  </a:cxn>
                  <a:cxn ang="0">
                    <a:pos x="139" y="8"/>
                  </a:cxn>
                  <a:cxn ang="0">
                    <a:pos x="136" y="27"/>
                  </a:cxn>
                  <a:cxn ang="0">
                    <a:pos x="129" y="45"/>
                  </a:cxn>
                  <a:cxn ang="0">
                    <a:pos x="152" y="68"/>
                  </a:cxn>
                  <a:cxn ang="0">
                    <a:pos x="139" y="85"/>
                  </a:cxn>
                  <a:cxn ang="0">
                    <a:pos x="156" y="114"/>
                  </a:cxn>
                  <a:cxn ang="0">
                    <a:pos x="149" y="140"/>
                  </a:cxn>
                  <a:cxn ang="0">
                    <a:pos x="177" y="197"/>
                  </a:cxn>
                  <a:cxn ang="0">
                    <a:pos x="114" y="248"/>
                  </a:cxn>
                  <a:cxn ang="0">
                    <a:pos x="39" y="266"/>
                  </a:cxn>
                  <a:cxn ang="0">
                    <a:pos x="35" y="255"/>
                  </a:cxn>
                  <a:cxn ang="0">
                    <a:pos x="10" y="247"/>
                  </a:cxn>
                  <a:cxn ang="0">
                    <a:pos x="8" y="195"/>
                  </a:cxn>
                  <a:cxn ang="0">
                    <a:pos x="79" y="139"/>
                  </a:cxn>
                  <a:cxn ang="0">
                    <a:pos x="56" y="112"/>
                  </a:cxn>
                  <a:cxn ang="0">
                    <a:pos x="47" y="56"/>
                  </a:cxn>
                  <a:cxn ang="0">
                    <a:pos x="0" y="27"/>
                  </a:cxn>
                </a:cxnLst>
                <a:rect l="0" t="0" r="r" b="b"/>
                <a:pathLst>
                  <a:path w="178" h="267">
                    <a:moveTo>
                      <a:pt x="0" y="27"/>
                    </a:moveTo>
                    <a:lnTo>
                      <a:pt x="10" y="18"/>
                    </a:lnTo>
                    <a:lnTo>
                      <a:pt x="29" y="35"/>
                    </a:lnTo>
                    <a:lnTo>
                      <a:pt x="64" y="37"/>
                    </a:lnTo>
                    <a:lnTo>
                      <a:pt x="83" y="28"/>
                    </a:lnTo>
                    <a:lnTo>
                      <a:pt x="89" y="5"/>
                    </a:lnTo>
                    <a:lnTo>
                      <a:pt x="121" y="0"/>
                    </a:lnTo>
                    <a:lnTo>
                      <a:pt x="139" y="8"/>
                    </a:lnTo>
                    <a:lnTo>
                      <a:pt x="136" y="27"/>
                    </a:lnTo>
                    <a:lnTo>
                      <a:pt x="129" y="45"/>
                    </a:lnTo>
                    <a:lnTo>
                      <a:pt x="152" y="68"/>
                    </a:lnTo>
                    <a:lnTo>
                      <a:pt x="139" y="85"/>
                    </a:lnTo>
                    <a:lnTo>
                      <a:pt x="156" y="114"/>
                    </a:lnTo>
                    <a:lnTo>
                      <a:pt x="149" y="140"/>
                    </a:lnTo>
                    <a:lnTo>
                      <a:pt x="177" y="197"/>
                    </a:lnTo>
                    <a:lnTo>
                      <a:pt x="114" y="248"/>
                    </a:lnTo>
                    <a:lnTo>
                      <a:pt x="39" y="266"/>
                    </a:lnTo>
                    <a:lnTo>
                      <a:pt x="35" y="255"/>
                    </a:lnTo>
                    <a:lnTo>
                      <a:pt x="10" y="247"/>
                    </a:lnTo>
                    <a:lnTo>
                      <a:pt x="8" y="195"/>
                    </a:lnTo>
                    <a:lnTo>
                      <a:pt x="79" y="139"/>
                    </a:lnTo>
                    <a:lnTo>
                      <a:pt x="56" y="112"/>
                    </a:lnTo>
                    <a:lnTo>
                      <a:pt x="47" y="56"/>
                    </a:lnTo>
                    <a:lnTo>
                      <a:pt x="0" y="27"/>
                    </a:lnTo>
                  </a:path>
                </a:pathLst>
              </a:custGeom>
              <a:solidFill>
                <a:srgbClr val="DDDDDD"/>
              </a:solidFill>
              <a:ln w="3175" cap="flat" cmpd="sng">
                <a:solidFill>
                  <a:srgbClr val="DDDDDD"/>
                </a:solidFill>
                <a:prstDash val="solid"/>
                <a:round/>
                <a:headEnd type="none" w="med" len="med"/>
                <a:tailEnd type="none" w="med" len="med"/>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1" name="Freeform 67"/>
              <p:cNvSpPr>
                <a:spLocks/>
              </p:cNvSpPr>
              <p:nvPr/>
            </p:nvSpPr>
            <p:spPr bwMode="auto">
              <a:xfrm>
                <a:off x="4705334" y="3487727"/>
                <a:ext cx="315914" cy="269876"/>
              </a:xfrm>
              <a:custGeom>
                <a:avLst/>
                <a:gdLst/>
                <a:ahLst/>
                <a:cxnLst>
                  <a:cxn ang="0">
                    <a:pos x="0" y="53"/>
                  </a:cxn>
                  <a:cxn ang="0">
                    <a:pos x="5" y="68"/>
                  </a:cxn>
                  <a:cxn ang="0">
                    <a:pos x="48" y="79"/>
                  </a:cxn>
                  <a:cxn ang="0">
                    <a:pos x="41" y="88"/>
                  </a:cxn>
                  <a:cxn ang="0">
                    <a:pos x="56" y="99"/>
                  </a:cxn>
                  <a:cxn ang="0">
                    <a:pos x="63" y="119"/>
                  </a:cxn>
                  <a:cxn ang="0">
                    <a:pos x="45" y="157"/>
                  </a:cxn>
                  <a:cxn ang="0">
                    <a:pos x="97" y="171"/>
                  </a:cxn>
                  <a:cxn ang="0">
                    <a:pos x="102" y="173"/>
                  </a:cxn>
                  <a:cxn ang="0">
                    <a:pos x="126" y="176"/>
                  </a:cxn>
                  <a:cxn ang="0">
                    <a:pos x="126" y="161"/>
                  </a:cxn>
                  <a:cxn ang="0">
                    <a:pos x="138" y="153"/>
                  </a:cxn>
                  <a:cxn ang="0">
                    <a:pos x="173" y="162"/>
                  </a:cxn>
                  <a:cxn ang="0">
                    <a:pos x="195" y="147"/>
                  </a:cxn>
                  <a:cxn ang="0">
                    <a:pos x="182" y="126"/>
                  </a:cxn>
                  <a:cxn ang="0">
                    <a:pos x="187" y="106"/>
                  </a:cxn>
                  <a:cxn ang="0">
                    <a:pos x="171" y="95"/>
                  </a:cxn>
                  <a:cxn ang="0">
                    <a:pos x="195" y="71"/>
                  </a:cxn>
                  <a:cxn ang="0">
                    <a:pos x="205" y="44"/>
                  </a:cxn>
                  <a:cxn ang="0">
                    <a:pos x="173" y="33"/>
                  </a:cxn>
                  <a:cxn ang="0">
                    <a:pos x="165" y="30"/>
                  </a:cxn>
                  <a:cxn ang="0">
                    <a:pos x="120" y="0"/>
                  </a:cxn>
                  <a:cxn ang="0">
                    <a:pos x="103" y="5"/>
                  </a:cxn>
                  <a:cxn ang="0">
                    <a:pos x="84" y="34"/>
                  </a:cxn>
                  <a:cxn ang="0">
                    <a:pos x="44" y="29"/>
                  </a:cxn>
                  <a:cxn ang="0">
                    <a:pos x="51" y="52"/>
                  </a:cxn>
                  <a:cxn ang="0">
                    <a:pos x="0" y="53"/>
                  </a:cxn>
                </a:cxnLst>
                <a:rect l="0" t="0" r="r" b="b"/>
                <a:pathLst>
                  <a:path w="206" h="177">
                    <a:moveTo>
                      <a:pt x="0" y="53"/>
                    </a:moveTo>
                    <a:lnTo>
                      <a:pt x="5" y="68"/>
                    </a:lnTo>
                    <a:lnTo>
                      <a:pt x="48" y="79"/>
                    </a:lnTo>
                    <a:lnTo>
                      <a:pt x="41" y="88"/>
                    </a:lnTo>
                    <a:lnTo>
                      <a:pt x="56" y="99"/>
                    </a:lnTo>
                    <a:lnTo>
                      <a:pt x="63" y="119"/>
                    </a:lnTo>
                    <a:lnTo>
                      <a:pt x="45" y="157"/>
                    </a:lnTo>
                    <a:lnTo>
                      <a:pt x="97" y="171"/>
                    </a:lnTo>
                    <a:lnTo>
                      <a:pt x="102" y="173"/>
                    </a:lnTo>
                    <a:lnTo>
                      <a:pt x="126" y="176"/>
                    </a:lnTo>
                    <a:lnTo>
                      <a:pt x="126" y="161"/>
                    </a:lnTo>
                    <a:lnTo>
                      <a:pt x="138" y="153"/>
                    </a:lnTo>
                    <a:lnTo>
                      <a:pt x="173" y="162"/>
                    </a:lnTo>
                    <a:lnTo>
                      <a:pt x="195" y="147"/>
                    </a:lnTo>
                    <a:lnTo>
                      <a:pt x="182" y="126"/>
                    </a:lnTo>
                    <a:lnTo>
                      <a:pt x="187" y="106"/>
                    </a:lnTo>
                    <a:lnTo>
                      <a:pt x="171" y="95"/>
                    </a:lnTo>
                    <a:lnTo>
                      <a:pt x="195" y="71"/>
                    </a:lnTo>
                    <a:lnTo>
                      <a:pt x="205" y="44"/>
                    </a:lnTo>
                    <a:lnTo>
                      <a:pt x="173" y="33"/>
                    </a:lnTo>
                    <a:lnTo>
                      <a:pt x="165" y="30"/>
                    </a:lnTo>
                    <a:lnTo>
                      <a:pt x="120" y="0"/>
                    </a:lnTo>
                    <a:lnTo>
                      <a:pt x="103" y="5"/>
                    </a:lnTo>
                    <a:lnTo>
                      <a:pt x="84" y="34"/>
                    </a:lnTo>
                    <a:lnTo>
                      <a:pt x="44" y="29"/>
                    </a:lnTo>
                    <a:lnTo>
                      <a:pt x="51" y="52"/>
                    </a:lnTo>
                    <a:lnTo>
                      <a:pt x="0" y="53"/>
                    </a:lnTo>
                  </a:path>
                </a:pathLst>
              </a:custGeom>
              <a:solidFill>
                <a:srgbClr val="DDDDDD"/>
              </a:solidFill>
              <a:ln w="3175" cap="flat" cmpd="sng">
                <a:solidFill>
                  <a:srgbClr val="DDDDDD"/>
                </a:solidFill>
                <a:prstDash val="solid"/>
                <a:round/>
                <a:headEnd type="none" w="med" len="med"/>
                <a:tailEnd type="none" w="med" len="med"/>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2" name="Freeform 68"/>
              <p:cNvSpPr>
                <a:spLocks/>
              </p:cNvSpPr>
              <p:nvPr/>
            </p:nvSpPr>
            <p:spPr bwMode="auto">
              <a:xfrm>
                <a:off x="5032360" y="3735378"/>
                <a:ext cx="33338" cy="53975"/>
              </a:xfrm>
              <a:custGeom>
                <a:avLst/>
                <a:gdLst/>
                <a:ahLst/>
                <a:cxnLst>
                  <a:cxn ang="0">
                    <a:pos x="0" y="17"/>
                  </a:cxn>
                  <a:cxn ang="0">
                    <a:pos x="18" y="34"/>
                  </a:cxn>
                  <a:cxn ang="0">
                    <a:pos x="21" y="0"/>
                  </a:cxn>
                  <a:cxn ang="0">
                    <a:pos x="0" y="17"/>
                  </a:cxn>
                </a:cxnLst>
                <a:rect l="0" t="0" r="r" b="b"/>
                <a:pathLst>
                  <a:path w="22" h="35">
                    <a:moveTo>
                      <a:pt x="0" y="17"/>
                    </a:moveTo>
                    <a:lnTo>
                      <a:pt x="18" y="34"/>
                    </a:lnTo>
                    <a:lnTo>
                      <a:pt x="21" y="0"/>
                    </a:lnTo>
                    <a:lnTo>
                      <a:pt x="0" y="17"/>
                    </a:lnTo>
                  </a:path>
                </a:pathLst>
              </a:custGeom>
              <a:solidFill>
                <a:srgbClr val="DDDDDD"/>
              </a:solidFill>
              <a:ln w="3175" cap="flat" cmpd="sng">
                <a:solidFill>
                  <a:srgbClr val="DDDDDD"/>
                </a:solidFill>
                <a:prstDash val="solid"/>
                <a:round/>
                <a:headEnd type="none" w="med" len="med"/>
                <a:tailEnd type="none" w="med" len="med"/>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3" name="Freeform 70"/>
              <p:cNvSpPr>
                <a:spLocks/>
              </p:cNvSpPr>
              <p:nvPr/>
            </p:nvSpPr>
            <p:spPr bwMode="auto">
              <a:xfrm>
                <a:off x="4965685" y="3362314"/>
                <a:ext cx="219076" cy="239713"/>
              </a:xfrm>
              <a:custGeom>
                <a:avLst/>
                <a:gdLst/>
                <a:ahLst/>
                <a:cxnLst>
                  <a:cxn ang="0">
                    <a:pos x="0" y="64"/>
                  </a:cxn>
                  <a:cxn ang="0">
                    <a:pos x="1" y="90"/>
                  </a:cxn>
                  <a:cxn ang="0">
                    <a:pos x="2" y="102"/>
                  </a:cxn>
                  <a:cxn ang="0">
                    <a:pos x="4" y="116"/>
                  </a:cxn>
                  <a:cxn ang="0">
                    <a:pos x="34" y="127"/>
                  </a:cxn>
                  <a:cxn ang="0">
                    <a:pos x="25" y="154"/>
                  </a:cxn>
                  <a:cxn ang="0">
                    <a:pos x="56" y="157"/>
                  </a:cxn>
                  <a:cxn ang="0">
                    <a:pos x="111" y="157"/>
                  </a:cxn>
                  <a:cxn ang="0">
                    <a:pos x="126" y="131"/>
                  </a:cxn>
                  <a:cxn ang="0">
                    <a:pos x="96" y="98"/>
                  </a:cxn>
                  <a:cxn ang="0">
                    <a:pos x="131" y="81"/>
                  </a:cxn>
                  <a:cxn ang="0">
                    <a:pos x="141" y="86"/>
                  </a:cxn>
                  <a:cxn ang="0">
                    <a:pos x="131" y="24"/>
                  </a:cxn>
                  <a:cxn ang="0">
                    <a:pos x="106" y="8"/>
                  </a:cxn>
                  <a:cxn ang="0">
                    <a:pos x="77" y="18"/>
                  </a:cxn>
                  <a:cxn ang="0">
                    <a:pos x="81" y="12"/>
                  </a:cxn>
                  <a:cxn ang="0">
                    <a:pos x="56" y="0"/>
                  </a:cxn>
                  <a:cxn ang="0">
                    <a:pos x="44" y="0"/>
                  </a:cxn>
                  <a:cxn ang="0">
                    <a:pos x="42" y="35"/>
                  </a:cxn>
                  <a:cxn ang="0">
                    <a:pos x="28" y="25"/>
                  </a:cxn>
                  <a:cxn ang="0">
                    <a:pos x="20" y="36"/>
                  </a:cxn>
                  <a:cxn ang="0">
                    <a:pos x="17" y="56"/>
                  </a:cxn>
                  <a:cxn ang="0">
                    <a:pos x="0" y="64"/>
                  </a:cxn>
                </a:cxnLst>
                <a:rect l="0" t="0" r="r" b="b"/>
                <a:pathLst>
                  <a:path w="142" h="158">
                    <a:moveTo>
                      <a:pt x="0" y="64"/>
                    </a:moveTo>
                    <a:lnTo>
                      <a:pt x="1" y="90"/>
                    </a:lnTo>
                    <a:lnTo>
                      <a:pt x="2" y="102"/>
                    </a:lnTo>
                    <a:lnTo>
                      <a:pt x="4" y="116"/>
                    </a:lnTo>
                    <a:lnTo>
                      <a:pt x="34" y="127"/>
                    </a:lnTo>
                    <a:lnTo>
                      <a:pt x="25" y="154"/>
                    </a:lnTo>
                    <a:lnTo>
                      <a:pt x="56" y="157"/>
                    </a:lnTo>
                    <a:lnTo>
                      <a:pt x="111" y="157"/>
                    </a:lnTo>
                    <a:lnTo>
                      <a:pt x="126" y="131"/>
                    </a:lnTo>
                    <a:lnTo>
                      <a:pt x="96" y="98"/>
                    </a:lnTo>
                    <a:lnTo>
                      <a:pt x="131" y="81"/>
                    </a:lnTo>
                    <a:lnTo>
                      <a:pt x="141" y="86"/>
                    </a:lnTo>
                    <a:lnTo>
                      <a:pt x="131" y="24"/>
                    </a:lnTo>
                    <a:lnTo>
                      <a:pt x="106" y="8"/>
                    </a:lnTo>
                    <a:lnTo>
                      <a:pt x="77" y="18"/>
                    </a:lnTo>
                    <a:lnTo>
                      <a:pt x="81" y="12"/>
                    </a:lnTo>
                    <a:lnTo>
                      <a:pt x="56" y="0"/>
                    </a:lnTo>
                    <a:lnTo>
                      <a:pt x="44" y="0"/>
                    </a:lnTo>
                    <a:lnTo>
                      <a:pt x="42" y="35"/>
                    </a:lnTo>
                    <a:lnTo>
                      <a:pt x="28" y="25"/>
                    </a:lnTo>
                    <a:lnTo>
                      <a:pt x="20" y="36"/>
                    </a:lnTo>
                    <a:lnTo>
                      <a:pt x="17" y="56"/>
                    </a:lnTo>
                    <a:lnTo>
                      <a:pt x="0" y="64"/>
                    </a:lnTo>
                  </a:path>
                </a:pathLst>
              </a:custGeom>
              <a:solidFill>
                <a:srgbClr val="DDDDDD"/>
              </a:solidFill>
              <a:ln w="3175" cap="flat" cmpd="sng">
                <a:solidFill>
                  <a:srgbClr val="DDDDDD"/>
                </a:solidFill>
                <a:prstDash val="solid"/>
                <a:round/>
                <a:headEnd type="none" w="med" len="med"/>
                <a:tailEnd type="none" w="med" len="med"/>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4" name="Freeform 71"/>
              <p:cNvSpPr>
                <a:spLocks/>
              </p:cNvSpPr>
              <p:nvPr/>
            </p:nvSpPr>
            <p:spPr bwMode="auto">
              <a:xfrm>
                <a:off x="5322874" y="3771890"/>
                <a:ext cx="157163" cy="155576"/>
              </a:xfrm>
              <a:custGeom>
                <a:avLst/>
                <a:gdLst/>
                <a:ahLst/>
                <a:cxnLst>
                  <a:cxn ang="0">
                    <a:pos x="0" y="40"/>
                  </a:cxn>
                  <a:cxn ang="0">
                    <a:pos x="13" y="17"/>
                  </a:cxn>
                  <a:cxn ang="0">
                    <a:pos x="45" y="9"/>
                  </a:cxn>
                  <a:cxn ang="0">
                    <a:pos x="85" y="9"/>
                  </a:cxn>
                  <a:cxn ang="0">
                    <a:pos x="102" y="0"/>
                  </a:cxn>
                  <a:cxn ang="0">
                    <a:pos x="96" y="21"/>
                  </a:cxn>
                  <a:cxn ang="0">
                    <a:pos x="68" y="16"/>
                  </a:cxn>
                  <a:cxn ang="0">
                    <a:pos x="55" y="35"/>
                  </a:cxn>
                  <a:cxn ang="0">
                    <a:pos x="40" y="24"/>
                  </a:cxn>
                  <a:cxn ang="0">
                    <a:pos x="51" y="51"/>
                  </a:cxn>
                  <a:cxn ang="0">
                    <a:pos x="37" y="56"/>
                  </a:cxn>
                  <a:cxn ang="0">
                    <a:pos x="63" y="68"/>
                  </a:cxn>
                  <a:cxn ang="0">
                    <a:pos x="63" y="79"/>
                  </a:cxn>
                  <a:cxn ang="0">
                    <a:pos x="41" y="82"/>
                  </a:cxn>
                  <a:cxn ang="0">
                    <a:pos x="48" y="101"/>
                  </a:cxn>
                  <a:cxn ang="0">
                    <a:pos x="24" y="94"/>
                  </a:cxn>
                  <a:cxn ang="0">
                    <a:pos x="16" y="76"/>
                  </a:cxn>
                  <a:cxn ang="0">
                    <a:pos x="49" y="70"/>
                  </a:cxn>
                  <a:cxn ang="0">
                    <a:pos x="16" y="67"/>
                  </a:cxn>
                  <a:cxn ang="0">
                    <a:pos x="0" y="40"/>
                  </a:cxn>
                </a:cxnLst>
                <a:rect l="0" t="0" r="r" b="b"/>
                <a:pathLst>
                  <a:path w="103" h="102">
                    <a:moveTo>
                      <a:pt x="0" y="40"/>
                    </a:moveTo>
                    <a:lnTo>
                      <a:pt x="13" y="17"/>
                    </a:lnTo>
                    <a:lnTo>
                      <a:pt x="45" y="9"/>
                    </a:lnTo>
                    <a:lnTo>
                      <a:pt x="85" y="9"/>
                    </a:lnTo>
                    <a:lnTo>
                      <a:pt x="102" y="0"/>
                    </a:lnTo>
                    <a:lnTo>
                      <a:pt x="96" y="21"/>
                    </a:lnTo>
                    <a:lnTo>
                      <a:pt x="68" y="16"/>
                    </a:lnTo>
                    <a:lnTo>
                      <a:pt x="55" y="35"/>
                    </a:lnTo>
                    <a:lnTo>
                      <a:pt x="40" y="24"/>
                    </a:lnTo>
                    <a:lnTo>
                      <a:pt x="51" y="51"/>
                    </a:lnTo>
                    <a:lnTo>
                      <a:pt x="37" y="56"/>
                    </a:lnTo>
                    <a:lnTo>
                      <a:pt x="63" y="68"/>
                    </a:lnTo>
                    <a:lnTo>
                      <a:pt x="63" y="79"/>
                    </a:lnTo>
                    <a:lnTo>
                      <a:pt x="41" y="82"/>
                    </a:lnTo>
                    <a:lnTo>
                      <a:pt x="48" y="101"/>
                    </a:lnTo>
                    <a:lnTo>
                      <a:pt x="24" y="94"/>
                    </a:lnTo>
                    <a:lnTo>
                      <a:pt x="16" y="76"/>
                    </a:lnTo>
                    <a:lnTo>
                      <a:pt x="49" y="70"/>
                    </a:lnTo>
                    <a:lnTo>
                      <a:pt x="16" y="67"/>
                    </a:lnTo>
                    <a:lnTo>
                      <a:pt x="0" y="40"/>
                    </a:lnTo>
                  </a:path>
                </a:pathLst>
              </a:custGeom>
              <a:solidFill>
                <a:srgbClr val="DDDDDD"/>
              </a:solidFill>
              <a:ln w="3175" cap="flat" cmpd="sng">
                <a:solidFill>
                  <a:srgbClr val="DDDDDD"/>
                </a:solidFill>
                <a:prstDash val="solid"/>
                <a:round/>
                <a:headEnd type="none" w="med" len="med"/>
                <a:tailEnd type="none" w="med" len="med"/>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5" name="Freeform 72"/>
              <p:cNvSpPr>
                <a:spLocks/>
              </p:cNvSpPr>
              <p:nvPr/>
            </p:nvSpPr>
            <p:spPr bwMode="auto">
              <a:xfrm>
                <a:off x="5405424" y="3952866"/>
                <a:ext cx="74613" cy="34925"/>
              </a:xfrm>
              <a:custGeom>
                <a:avLst/>
                <a:gdLst/>
                <a:ahLst/>
                <a:cxnLst>
                  <a:cxn ang="0">
                    <a:pos x="0" y="22"/>
                  </a:cxn>
                  <a:cxn ang="0">
                    <a:pos x="4" y="0"/>
                  </a:cxn>
                  <a:cxn ang="0">
                    <a:pos x="48" y="22"/>
                  </a:cxn>
                  <a:cxn ang="0">
                    <a:pos x="16" y="22"/>
                  </a:cxn>
                  <a:cxn ang="0">
                    <a:pos x="0" y="22"/>
                  </a:cxn>
                </a:cxnLst>
                <a:rect l="0" t="0" r="r" b="b"/>
                <a:pathLst>
                  <a:path w="49" h="23">
                    <a:moveTo>
                      <a:pt x="0" y="22"/>
                    </a:moveTo>
                    <a:lnTo>
                      <a:pt x="4" y="0"/>
                    </a:lnTo>
                    <a:lnTo>
                      <a:pt x="48" y="22"/>
                    </a:lnTo>
                    <a:lnTo>
                      <a:pt x="16" y="22"/>
                    </a:lnTo>
                    <a:lnTo>
                      <a:pt x="0" y="22"/>
                    </a:lnTo>
                  </a:path>
                </a:pathLst>
              </a:custGeom>
              <a:solidFill>
                <a:srgbClr val="DDDDDD"/>
              </a:solidFill>
              <a:ln w="3175" cap="flat" cmpd="sng">
                <a:solidFill>
                  <a:srgbClr val="DDDDDD"/>
                </a:solidFill>
                <a:prstDash val="solid"/>
                <a:round/>
                <a:headEnd type="none" w="med" len="med"/>
                <a:tailEnd type="none" w="med" len="med"/>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6" name="Freeform 78"/>
              <p:cNvSpPr>
                <a:spLocks/>
              </p:cNvSpPr>
              <p:nvPr/>
            </p:nvSpPr>
            <p:spPr bwMode="auto">
              <a:xfrm>
                <a:off x="5218098" y="3567102"/>
                <a:ext cx="169863" cy="90488"/>
              </a:xfrm>
              <a:custGeom>
                <a:avLst/>
                <a:gdLst/>
                <a:ahLst/>
                <a:cxnLst>
                  <a:cxn ang="0">
                    <a:pos x="0" y="33"/>
                  </a:cxn>
                  <a:cxn ang="0">
                    <a:pos x="17" y="9"/>
                  </a:cxn>
                  <a:cxn ang="0">
                    <a:pos x="39" y="16"/>
                  </a:cxn>
                  <a:cxn ang="0">
                    <a:pos x="77" y="0"/>
                  </a:cxn>
                  <a:cxn ang="0">
                    <a:pos x="99" y="4"/>
                  </a:cxn>
                  <a:cxn ang="0">
                    <a:pos x="110" y="12"/>
                  </a:cxn>
                  <a:cxn ang="0">
                    <a:pos x="67" y="51"/>
                  </a:cxn>
                  <a:cxn ang="0">
                    <a:pos x="32" y="58"/>
                  </a:cxn>
                  <a:cxn ang="0">
                    <a:pos x="0" y="33"/>
                  </a:cxn>
                </a:cxnLst>
                <a:rect l="0" t="0" r="r" b="b"/>
                <a:pathLst>
                  <a:path w="111" h="59">
                    <a:moveTo>
                      <a:pt x="0" y="33"/>
                    </a:moveTo>
                    <a:lnTo>
                      <a:pt x="17" y="9"/>
                    </a:lnTo>
                    <a:lnTo>
                      <a:pt x="39" y="16"/>
                    </a:lnTo>
                    <a:lnTo>
                      <a:pt x="77" y="0"/>
                    </a:lnTo>
                    <a:lnTo>
                      <a:pt x="99" y="4"/>
                    </a:lnTo>
                    <a:lnTo>
                      <a:pt x="110" y="12"/>
                    </a:lnTo>
                    <a:lnTo>
                      <a:pt x="67" y="51"/>
                    </a:lnTo>
                    <a:lnTo>
                      <a:pt x="32" y="58"/>
                    </a:lnTo>
                    <a:lnTo>
                      <a:pt x="0" y="33"/>
                    </a:lnTo>
                  </a:path>
                </a:pathLst>
              </a:custGeom>
              <a:solidFill>
                <a:srgbClr val="DDDDDD"/>
              </a:solidFill>
              <a:ln w="3175" cap="flat" cmpd="sng">
                <a:solidFill>
                  <a:srgbClr val="DDDDDD"/>
                </a:solidFill>
                <a:prstDash val="solid"/>
                <a:round/>
                <a:headEnd type="none" w="med" len="med"/>
                <a:tailEnd type="none" w="med" len="med"/>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7" name="Freeform 80"/>
              <p:cNvSpPr>
                <a:spLocks/>
              </p:cNvSpPr>
              <p:nvPr/>
            </p:nvSpPr>
            <p:spPr bwMode="auto">
              <a:xfrm>
                <a:off x="6521440" y="3941754"/>
                <a:ext cx="735015" cy="722315"/>
              </a:xfrm>
              <a:custGeom>
                <a:avLst/>
                <a:gdLst/>
                <a:ahLst/>
                <a:cxnLst>
                  <a:cxn ang="0">
                    <a:pos x="0" y="215"/>
                  </a:cxn>
                  <a:cxn ang="0">
                    <a:pos x="13" y="205"/>
                  </a:cxn>
                  <a:cxn ang="0">
                    <a:pos x="49" y="205"/>
                  </a:cxn>
                  <a:cxn ang="0">
                    <a:pos x="24" y="155"/>
                  </a:cxn>
                  <a:cxn ang="0">
                    <a:pos x="39" y="141"/>
                  </a:cxn>
                  <a:cxn ang="0">
                    <a:pos x="60" y="143"/>
                  </a:cxn>
                  <a:cxn ang="0">
                    <a:pos x="109" y="89"/>
                  </a:cxn>
                  <a:cxn ang="0">
                    <a:pos x="105" y="74"/>
                  </a:cxn>
                  <a:cxn ang="0">
                    <a:pos x="118" y="66"/>
                  </a:cxn>
                  <a:cxn ang="0">
                    <a:pos x="97" y="48"/>
                  </a:cxn>
                  <a:cxn ang="0">
                    <a:pos x="95" y="22"/>
                  </a:cxn>
                  <a:cxn ang="0">
                    <a:pos x="143" y="22"/>
                  </a:cxn>
                  <a:cxn ang="0">
                    <a:pos x="156" y="9"/>
                  </a:cxn>
                  <a:cxn ang="0">
                    <a:pos x="182" y="0"/>
                  </a:cxn>
                  <a:cxn ang="0">
                    <a:pos x="199" y="9"/>
                  </a:cxn>
                  <a:cxn ang="0">
                    <a:pos x="176" y="36"/>
                  </a:cxn>
                  <a:cxn ang="0">
                    <a:pos x="187" y="59"/>
                  </a:cxn>
                  <a:cxn ang="0">
                    <a:pos x="170" y="62"/>
                  </a:cxn>
                  <a:cxn ang="0">
                    <a:pos x="178" y="90"/>
                  </a:cxn>
                  <a:cxn ang="0">
                    <a:pos x="211" y="102"/>
                  </a:cxn>
                  <a:cxn ang="0">
                    <a:pos x="195" y="128"/>
                  </a:cxn>
                  <a:cxn ang="0">
                    <a:pos x="239" y="153"/>
                  </a:cxn>
                  <a:cxn ang="0">
                    <a:pos x="324" y="170"/>
                  </a:cxn>
                  <a:cxn ang="0">
                    <a:pos x="326" y="144"/>
                  </a:cxn>
                  <a:cxn ang="0">
                    <a:pos x="337" y="141"/>
                  </a:cxn>
                  <a:cxn ang="0">
                    <a:pos x="338" y="153"/>
                  </a:cxn>
                  <a:cxn ang="0">
                    <a:pos x="345" y="164"/>
                  </a:cxn>
                  <a:cxn ang="0">
                    <a:pos x="388" y="160"/>
                  </a:cxn>
                  <a:cxn ang="0">
                    <a:pos x="386" y="145"/>
                  </a:cxn>
                  <a:cxn ang="0">
                    <a:pos x="456" y="116"/>
                  </a:cxn>
                  <a:cxn ang="0">
                    <a:pos x="461" y="133"/>
                  </a:cxn>
                  <a:cxn ang="0">
                    <a:pos x="478" y="140"/>
                  </a:cxn>
                  <a:cxn ang="0">
                    <a:pos x="471" y="157"/>
                  </a:cxn>
                  <a:cxn ang="0">
                    <a:pos x="442" y="168"/>
                  </a:cxn>
                  <a:cxn ang="0">
                    <a:pos x="401" y="246"/>
                  </a:cxn>
                  <a:cxn ang="0">
                    <a:pos x="391" y="214"/>
                  </a:cxn>
                  <a:cxn ang="0">
                    <a:pos x="384" y="226"/>
                  </a:cxn>
                  <a:cxn ang="0">
                    <a:pos x="374" y="211"/>
                  </a:cxn>
                  <a:cxn ang="0">
                    <a:pos x="392" y="192"/>
                  </a:cxn>
                  <a:cxn ang="0">
                    <a:pos x="356" y="190"/>
                  </a:cxn>
                  <a:cxn ang="0">
                    <a:pos x="332" y="167"/>
                  </a:cxn>
                  <a:cxn ang="0">
                    <a:pos x="325" y="179"/>
                  </a:cxn>
                  <a:cxn ang="0">
                    <a:pos x="333" y="190"/>
                  </a:cxn>
                  <a:cxn ang="0">
                    <a:pos x="322" y="197"/>
                  </a:cxn>
                  <a:cxn ang="0">
                    <a:pos x="333" y="206"/>
                  </a:cxn>
                  <a:cxn ang="0">
                    <a:pos x="338" y="250"/>
                  </a:cxn>
                  <a:cxn ang="0">
                    <a:pos x="325" y="244"/>
                  </a:cxn>
                  <a:cxn ang="0">
                    <a:pos x="297" y="279"/>
                  </a:cxn>
                  <a:cxn ang="0">
                    <a:pos x="198" y="350"/>
                  </a:cxn>
                  <a:cxn ang="0">
                    <a:pos x="191" y="438"/>
                  </a:cxn>
                  <a:cxn ang="0">
                    <a:pos x="151" y="475"/>
                  </a:cxn>
                  <a:cxn ang="0">
                    <a:pos x="113" y="406"/>
                  </a:cxn>
                  <a:cxn ang="0">
                    <a:pos x="98" y="352"/>
                  </a:cxn>
                  <a:cxn ang="0">
                    <a:pos x="85" y="340"/>
                  </a:cxn>
                  <a:cxn ang="0">
                    <a:pos x="75" y="241"/>
                  </a:cxn>
                  <a:cxn ang="0">
                    <a:pos x="67" y="237"/>
                  </a:cxn>
                  <a:cxn ang="0">
                    <a:pos x="60" y="259"/>
                  </a:cxn>
                  <a:cxn ang="0">
                    <a:pos x="37" y="265"/>
                  </a:cxn>
                  <a:cxn ang="0">
                    <a:pos x="14" y="238"/>
                  </a:cxn>
                  <a:cxn ang="0">
                    <a:pos x="36" y="225"/>
                  </a:cxn>
                  <a:cxn ang="0">
                    <a:pos x="14" y="230"/>
                  </a:cxn>
                  <a:cxn ang="0">
                    <a:pos x="0" y="215"/>
                  </a:cxn>
                </a:cxnLst>
                <a:rect l="0" t="0" r="r" b="b"/>
                <a:pathLst>
                  <a:path w="479" h="476">
                    <a:moveTo>
                      <a:pt x="0" y="215"/>
                    </a:moveTo>
                    <a:lnTo>
                      <a:pt x="13" y="205"/>
                    </a:lnTo>
                    <a:lnTo>
                      <a:pt x="49" y="205"/>
                    </a:lnTo>
                    <a:lnTo>
                      <a:pt x="24" y="155"/>
                    </a:lnTo>
                    <a:lnTo>
                      <a:pt x="39" y="141"/>
                    </a:lnTo>
                    <a:lnTo>
                      <a:pt x="60" y="143"/>
                    </a:lnTo>
                    <a:lnTo>
                      <a:pt x="109" y="89"/>
                    </a:lnTo>
                    <a:lnTo>
                      <a:pt x="105" y="74"/>
                    </a:lnTo>
                    <a:lnTo>
                      <a:pt x="118" y="66"/>
                    </a:lnTo>
                    <a:lnTo>
                      <a:pt x="97" y="48"/>
                    </a:lnTo>
                    <a:lnTo>
                      <a:pt x="95" y="22"/>
                    </a:lnTo>
                    <a:lnTo>
                      <a:pt x="143" y="22"/>
                    </a:lnTo>
                    <a:lnTo>
                      <a:pt x="156" y="9"/>
                    </a:lnTo>
                    <a:lnTo>
                      <a:pt x="182" y="0"/>
                    </a:lnTo>
                    <a:lnTo>
                      <a:pt x="199" y="9"/>
                    </a:lnTo>
                    <a:lnTo>
                      <a:pt x="176" y="36"/>
                    </a:lnTo>
                    <a:lnTo>
                      <a:pt x="187" y="59"/>
                    </a:lnTo>
                    <a:lnTo>
                      <a:pt x="170" y="62"/>
                    </a:lnTo>
                    <a:lnTo>
                      <a:pt x="178" y="90"/>
                    </a:lnTo>
                    <a:lnTo>
                      <a:pt x="211" y="102"/>
                    </a:lnTo>
                    <a:lnTo>
                      <a:pt x="195" y="128"/>
                    </a:lnTo>
                    <a:lnTo>
                      <a:pt x="239" y="153"/>
                    </a:lnTo>
                    <a:lnTo>
                      <a:pt x="324" y="170"/>
                    </a:lnTo>
                    <a:lnTo>
                      <a:pt x="326" y="144"/>
                    </a:lnTo>
                    <a:lnTo>
                      <a:pt x="337" y="141"/>
                    </a:lnTo>
                    <a:lnTo>
                      <a:pt x="338" y="153"/>
                    </a:lnTo>
                    <a:lnTo>
                      <a:pt x="345" y="164"/>
                    </a:lnTo>
                    <a:lnTo>
                      <a:pt x="388" y="160"/>
                    </a:lnTo>
                    <a:lnTo>
                      <a:pt x="386" y="145"/>
                    </a:lnTo>
                    <a:lnTo>
                      <a:pt x="456" y="116"/>
                    </a:lnTo>
                    <a:lnTo>
                      <a:pt x="461" y="133"/>
                    </a:lnTo>
                    <a:lnTo>
                      <a:pt x="478" y="140"/>
                    </a:lnTo>
                    <a:lnTo>
                      <a:pt x="471" y="157"/>
                    </a:lnTo>
                    <a:lnTo>
                      <a:pt x="442" y="168"/>
                    </a:lnTo>
                    <a:lnTo>
                      <a:pt x="401" y="246"/>
                    </a:lnTo>
                    <a:lnTo>
                      <a:pt x="391" y="214"/>
                    </a:lnTo>
                    <a:lnTo>
                      <a:pt x="384" y="226"/>
                    </a:lnTo>
                    <a:lnTo>
                      <a:pt x="374" y="211"/>
                    </a:lnTo>
                    <a:lnTo>
                      <a:pt x="392" y="192"/>
                    </a:lnTo>
                    <a:lnTo>
                      <a:pt x="356" y="190"/>
                    </a:lnTo>
                    <a:lnTo>
                      <a:pt x="332" y="167"/>
                    </a:lnTo>
                    <a:lnTo>
                      <a:pt x="325" y="179"/>
                    </a:lnTo>
                    <a:lnTo>
                      <a:pt x="333" y="190"/>
                    </a:lnTo>
                    <a:lnTo>
                      <a:pt x="322" y="197"/>
                    </a:lnTo>
                    <a:lnTo>
                      <a:pt x="333" y="206"/>
                    </a:lnTo>
                    <a:lnTo>
                      <a:pt x="338" y="250"/>
                    </a:lnTo>
                    <a:lnTo>
                      <a:pt x="325" y="244"/>
                    </a:lnTo>
                    <a:lnTo>
                      <a:pt x="297" y="279"/>
                    </a:lnTo>
                    <a:lnTo>
                      <a:pt x="198" y="350"/>
                    </a:lnTo>
                    <a:lnTo>
                      <a:pt x="191" y="438"/>
                    </a:lnTo>
                    <a:lnTo>
                      <a:pt x="151" y="475"/>
                    </a:lnTo>
                    <a:lnTo>
                      <a:pt x="113" y="406"/>
                    </a:lnTo>
                    <a:lnTo>
                      <a:pt x="98" y="352"/>
                    </a:lnTo>
                    <a:lnTo>
                      <a:pt x="85" y="340"/>
                    </a:lnTo>
                    <a:lnTo>
                      <a:pt x="75" y="241"/>
                    </a:lnTo>
                    <a:lnTo>
                      <a:pt x="67" y="237"/>
                    </a:lnTo>
                    <a:lnTo>
                      <a:pt x="60" y="259"/>
                    </a:lnTo>
                    <a:lnTo>
                      <a:pt x="37" y="265"/>
                    </a:lnTo>
                    <a:lnTo>
                      <a:pt x="14" y="238"/>
                    </a:lnTo>
                    <a:lnTo>
                      <a:pt x="36" y="225"/>
                    </a:lnTo>
                    <a:lnTo>
                      <a:pt x="14" y="230"/>
                    </a:lnTo>
                    <a:lnTo>
                      <a:pt x="0" y="215"/>
                    </a:lnTo>
                  </a:path>
                </a:pathLst>
              </a:custGeom>
              <a:solidFill>
                <a:srgbClr val="DDDDDD"/>
              </a:solidFill>
              <a:ln w="3175" cap="flat" cmpd="sng">
                <a:solidFill>
                  <a:srgbClr val="DDDDDD"/>
                </a:solidFill>
                <a:prstDash val="solid"/>
                <a:round/>
                <a:headEnd type="none" w="med" len="med"/>
                <a:tailEnd type="none" w="med" len="med"/>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8" name="Freeform 81"/>
              <p:cNvSpPr>
                <a:spLocks/>
              </p:cNvSpPr>
              <p:nvPr/>
            </p:nvSpPr>
            <p:spPr bwMode="auto">
              <a:xfrm>
                <a:off x="7202480" y="4724394"/>
                <a:ext cx="274638" cy="280989"/>
              </a:xfrm>
              <a:custGeom>
                <a:avLst/>
                <a:gdLst/>
                <a:ahLst/>
                <a:cxnLst>
                  <a:cxn ang="0">
                    <a:pos x="0" y="0"/>
                  </a:cxn>
                  <a:cxn ang="0">
                    <a:pos x="39" y="6"/>
                  </a:cxn>
                  <a:cxn ang="0">
                    <a:pos x="89" y="55"/>
                  </a:cxn>
                  <a:cxn ang="0">
                    <a:pos x="129" y="73"/>
                  </a:cxn>
                  <a:cxn ang="0">
                    <a:pos x="124" y="86"/>
                  </a:cxn>
                  <a:cxn ang="0">
                    <a:pos x="138" y="85"/>
                  </a:cxn>
                  <a:cxn ang="0">
                    <a:pos x="136" y="102"/>
                  </a:cxn>
                  <a:cxn ang="0">
                    <a:pos x="178" y="136"/>
                  </a:cxn>
                  <a:cxn ang="0">
                    <a:pos x="172" y="184"/>
                  </a:cxn>
                  <a:cxn ang="0">
                    <a:pos x="155" y="184"/>
                  </a:cxn>
                  <a:cxn ang="0">
                    <a:pos x="118" y="156"/>
                  </a:cxn>
                  <a:cxn ang="0">
                    <a:pos x="60" y="63"/>
                  </a:cxn>
                  <a:cxn ang="0">
                    <a:pos x="0" y="0"/>
                  </a:cxn>
                </a:cxnLst>
                <a:rect l="0" t="0" r="r" b="b"/>
                <a:pathLst>
                  <a:path w="179" h="185">
                    <a:moveTo>
                      <a:pt x="0" y="0"/>
                    </a:moveTo>
                    <a:lnTo>
                      <a:pt x="39" y="6"/>
                    </a:lnTo>
                    <a:lnTo>
                      <a:pt x="89" y="55"/>
                    </a:lnTo>
                    <a:lnTo>
                      <a:pt x="129" y="73"/>
                    </a:lnTo>
                    <a:lnTo>
                      <a:pt x="124" y="86"/>
                    </a:lnTo>
                    <a:lnTo>
                      <a:pt x="138" y="85"/>
                    </a:lnTo>
                    <a:lnTo>
                      <a:pt x="136" y="102"/>
                    </a:lnTo>
                    <a:lnTo>
                      <a:pt x="178" y="136"/>
                    </a:lnTo>
                    <a:lnTo>
                      <a:pt x="172" y="184"/>
                    </a:lnTo>
                    <a:lnTo>
                      <a:pt x="155" y="184"/>
                    </a:lnTo>
                    <a:lnTo>
                      <a:pt x="118" y="156"/>
                    </a:lnTo>
                    <a:lnTo>
                      <a:pt x="60" y="63"/>
                    </a:lnTo>
                    <a:lnTo>
                      <a:pt x="0" y="0"/>
                    </a:lnTo>
                  </a:path>
                </a:pathLst>
              </a:custGeom>
              <a:solidFill>
                <a:srgbClr val="DDDDDD"/>
              </a:solidFill>
              <a:ln w="3175" cap="flat" cmpd="sng">
                <a:solidFill>
                  <a:srgbClr val="DDDDDD"/>
                </a:solidFill>
                <a:prstDash val="solid"/>
                <a:round/>
                <a:headEnd type="none" w="med" len="med"/>
                <a:tailEnd type="none" w="med" len="med"/>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9" name="Freeform 82"/>
              <p:cNvSpPr>
                <a:spLocks/>
              </p:cNvSpPr>
              <p:nvPr/>
            </p:nvSpPr>
            <p:spPr bwMode="auto">
              <a:xfrm>
                <a:off x="7458068" y="5008558"/>
                <a:ext cx="228601" cy="71438"/>
              </a:xfrm>
              <a:custGeom>
                <a:avLst/>
                <a:gdLst/>
                <a:ahLst/>
                <a:cxnLst>
                  <a:cxn ang="0">
                    <a:pos x="0" y="13"/>
                  </a:cxn>
                  <a:cxn ang="0">
                    <a:pos x="9" y="0"/>
                  </a:cxn>
                  <a:cxn ang="0">
                    <a:pos x="113" y="14"/>
                  </a:cxn>
                  <a:cxn ang="0">
                    <a:pos x="123" y="25"/>
                  </a:cxn>
                  <a:cxn ang="0">
                    <a:pos x="145" y="29"/>
                  </a:cxn>
                  <a:cxn ang="0">
                    <a:pos x="148" y="46"/>
                  </a:cxn>
                  <a:cxn ang="0">
                    <a:pos x="25" y="24"/>
                  </a:cxn>
                  <a:cxn ang="0">
                    <a:pos x="0" y="13"/>
                  </a:cxn>
                </a:cxnLst>
                <a:rect l="0" t="0" r="r" b="b"/>
                <a:pathLst>
                  <a:path w="149" h="47">
                    <a:moveTo>
                      <a:pt x="0" y="13"/>
                    </a:moveTo>
                    <a:lnTo>
                      <a:pt x="9" y="0"/>
                    </a:lnTo>
                    <a:lnTo>
                      <a:pt x="113" y="14"/>
                    </a:lnTo>
                    <a:lnTo>
                      <a:pt x="123" y="25"/>
                    </a:lnTo>
                    <a:lnTo>
                      <a:pt x="145" y="29"/>
                    </a:lnTo>
                    <a:lnTo>
                      <a:pt x="148" y="46"/>
                    </a:lnTo>
                    <a:lnTo>
                      <a:pt x="25" y="24"/>
                    </a:lnTo>
                    <a:lnTo>
                      <a:pt x="0" y="13"/>
                    </a:lnTo>
                  </a:path>
                </a:pathLst>
              </a:custGeom>
              <a:solidFill>
                <a:srgbClr val="DDDDDD"/>
              </a:solidFill>
              <a:ln w="3175" cap="flat" cmpd="sng">
                <a:solidFill>
                  <a:srgbClr val="DDDDDD"/>
                </a:solidFill>
                <a:prstDash val="solid"/>
                <a:round/>
                <a:headEnd type="none" w="med" len="med"/>
                <a:tailEnd type="none" w="med" len="med"/>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70" name="Freeform 83"/>
              <p:cNvSpPr>
                <a:spLocks/>
              </p:cNvSpPr>
              <p:nvPr/>
            </p:nvSpPr>
            <p:spPr bwMode="auto">
              <a:xfrm>
                <a:off x="7548556" y="4756144"/>
                <a:ext cx="246063" cy="207963"/>
              </a:xfrm>
              <a:custGeom>
                <a:avLst/>
                <a:gdLst/>
                <a:ahLst/>
                <a:cxnLst>
                  <a:cxn ang="0">
                    <a:pos x="0" y="61"/>
                  </a:cxn>
                  <a:cxn ang="0">
                    <a:pos x="10" y="43"/>
                  </a:cxn>
                  <a:cxn ang="0">
                    <a:pos x="22" y="55"/>
                  </a:cxn>
                  <a:cxn ang="0">
                    <a:pos x="72" y="51"/>
                  </a:cxn>
                  <a:cxn ang="0">
                    <a:pos x="88" y="44"/>
                  </a:cxn>
                  <a:cxn ang="0">
                    <a:pos x="110" y="0"/>
                  </a:cxn>
                  <a:cxn ang="0">
                    <a:pos x="138" y="2"/>
                  </a:cxn>
                  <a:cxn ang="0">
                    <a:pos x="132" y="13"/>
                  </a:cxn>
                  <a:cxn ang="0">
                    <a:pos x="159" y="55"/>
                  </a:cxn>
                  <a:cxn ang="0">
                    <a:pos x="144" y="51"/>
                  </a:cxn>
                  <a:cxn ang="0">
                    <a:pos x="117" y="98"/>
                  </a:cxn>
                  <a:cxn ang="0">
                    <a:pos x="113" y="127"/>
                  </a:cxn>
                  <a:cxn ang="0">
                    <a:pos x="95" y="136"/>
                  </a:cxn>
                  <a:cxn ang="0">
                    <a:pos x="64" y="118"/>
                  </a:cxn>
                  <a:cxn ang="0">
                    <a:pos x="45" y="126"/>
                  </a:cxn>
                  <a:cxn ang="0">
                    <a:pos x="43" y="113"/>
                  </a:cxn>
                  <a:cxn ang="0">
                    <a:pos x="18" y="115"/>
                  </a:cxn>
                  <a:cxn ang="0">
                    <a:pos x="0" y="61"/>
                  </a:cxn>
                </a:cxnLst>
                <a:rect l="0" t="0" r="r" b="b"/>
                <a:pathLst>
                  <a:path w="160" h="137">
                    <a:moveTo>
                      <a:pt x="0" y="61"/>
                    </a:moveTo>
                    <a:lnTo>
                      <a:pt x="10" y="43"/>
                    </a:lnTo>
                    <a:lnTo>
                      <a:pt x="22" y="55"/>
                    </a:lnTo>
                    <a:lnTo>
                      <a:pt x="72" y="51"/>
                    </a:lnTo>
                    <a:lnTo>
                      <a:pt x="88" y="44"/>
                    </a:lnTo>
                    <a:lnTo>
                      <a:pt x="110" y="0"/>
                    </a:lnTo>
                    <a:lnTo>
                      <a:pt x="138" y="2"/>
                    </a:lnTo>
                    <a:lnTo>
                      <a:pt x="132" y="13"/>
                    </a:lnTo>
                    <a:lnTo>
                      <a:pt x="159" y="55"/>
                    </a:lnTo>
                    <a:lnTo>
                      <a:pt x="144" y="51"/>
                    </a:lnTo>
                    <a:lnTo>
                      <a:pt x="117" y="98"/>
                    </a:lnTo>
                    <a:lnTo>
                      <a:pt x="113" y="127"/>
                    </a:lnTo>
                    <a:lnTo>
                      <a:pt x="95" y="136"/>
                    </a:lnTo>
                    <a:lnTo>
                      <a:pt x="64" y="118"/>
                    </a:lnTo>
                    <a:lnTo>
                      <a:pt x="45" y="126"/>
                    </a:lnTo>
                    <a:lnTo>
                      <a:pt x="43" y="113"/>
                    </a:lnTo>
                    <a:lnTo>
                      <a:pt x="18" y="115"/>
                    </a:lnTo>
                    <a:lnTo>
                      <a:pt x="0" y="61"/>
                    </a:lnTo>
                  </a:path>
                </a:pathLst>
              </a:custGeom>
              <a:solidFill>
                <a:srgbClr val="DDDDDD"/>
              </a:solidFill>
              <a:ln w="3175" cap="flat" cmpd="sng">
                <a:solidFill>
                  <a:srgbClr val="DDDDDD"/>
                </a:solidFill>
                <a:prstDash val="solid"/>
                <a:round/>
                <a:headEnd type="none" w="med" len="med"/>
                <a:tailEnd type="none" w="med" len="med"/>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71" name="Freeform 84"/>
              <p:cNvSpPr>
                <a:spLocks/>
              </p:cNvSpPr>
              <p:nvPr/>
            </p:nvSpPr>
            <p:spPr bwMode="auto">
              <a:xfrm>
                <a:off x="7742232" y="5068883"/>
                <a:ext cx="61913" cy="34925"/>
              </a:xfrm>
              <a:custGeom>
                <a:avLst/>
                <a:gdLst/>
                <a:ahLst/>
                <a:cxnLst>
                  <a:cxn ang="0">
                    <a:pos x="0" y="3"/>
                  </a:cxn>
                  <a:cxn ang="0">
                    <a:pos x="5" y="22"/>
                  </a:cxn>
                  <a:cxn ang="0">
                    <a:pos x="39" y="6"/>
                  </a:cxn>
                  <a:cxn ang="0">
                    <a:pos x="13" y="0"/>
                  </a:cxn>
                  <a:cxn ang="0">
                    <a:pos x="0" y="3"/>
                  </a:cxn>
                </a:cxnLst>
                <a:rect l="0" t="0" r="r" b="b"/>
                <a:pathLst>
                  <a:path w="40" h="23">
                    <a:moveTo>
                      <a:pt x="0" y="3"/>
                    </a:moveTo>
                    <a:lnTo>
                      <a:pt x="5" y="22"/>
                    </a:lnTo>
                    <a:lnTo>
                      <a:pt x="39" y="6"/>
                    </a:lnTo>
                    <a:lnTo>
                      <a:pt x="13" y="0"/>
                    </a:lnTo>
                    <a:lnTo>
                      <a:pt x="0" y="3"/>
                    </a:lnTo>
                  </a:path>
                </a:pathLst>
              </a:custGeom>
              <a:solidFill>
                <a:srgbClr val="DDDDDD"/>
              </a:solidFill>
              <a:ln w="3175" cap="flat" cmpd="sng">
                <a:solidFill>
                  <a:srgbClr val="DDDDDD"/>
                </a:solidFill>
                <a:prstDash val="solid"/>
                <a:round/>
                <a:headEnd type="none" w="med" len="med"/>
                <a:tailEnd type="none" w="med" len="med"/>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72" name="Freeform 85"/>
              <p:cNvSpPr>
                <a:spLocks/>
              </p:cNvSpPr>
              <p:nvPr/>
            </p:nvSpPr>
            <p:spPr bwMode="auto">
              <a:xfrm>
                <a:off x="7793032" y="4816470"/>
                <a:ext cx="157163" cy="184151"/>
              </a:xfrm>
              <a:custGeom>
                <a:avLst/>
                <a:gdLst/>
                <a:ahLst/>
                <a:cxnLst>
                  <a:cxn ang="0">
                    <a:pos x="0" y="71"/>
                  </a:cxn>
                  <a:cxn ang="0">
                    <a:pos x="13" y="93"/>
                  </a:cxn>
                  <a:cxn ang="0">
                    <a:pos x="9" y="114"/>
                  </a:cxn>
                  <a:cxn ang="0">
                    <a:pos x="25" y="120"/>
                  </a:cxn>
                  <a:cxn ang="0">
                    <a:pos x="24" y="75"/>
                  </a:cxn>
                  <a:cxn ang="0">
                    <a:pos x="35" y="71"/>
                  </a:cxn>
                  <a:cxn ang="0">
                    <a:pos x="36" y="87"/>
                  </a:cxn>
                  <a:cxn ang="0">
                    <a:pos x="46" y="107"/>
                  </a:cxn>
                  <a:cxn ang="0">
                    <a:pos x="63" y="98"/>
                  </a:cxn>
                  <a:cxn ang="0">
                    <a:pos x="42" y="57"/>
                  </a:cxn>
                  <a:cxn ang="0">
                    <a:pos x="76" y="40"/>
                  </a:cxn>
                  <a:cxn ang="0">
                    <a:pos x="29" y="51"/>
                  </a:cxn>
                  <a:cxn ang="0">
                    <a:pos x="23" y="25"/>
                  </a:cxn>
                  <a:cxn ang="0">
                    <a:pos x="89" y="22"/>
                  </a:cxn>
                  <a:cxn ang="0">
                    <a:pos x="102" y="0"/>
                  </a:cxn>
                  <a:cxn ang="0">
                    <a:pos x="82" y="14"/>
                  </a:cxn>
                  <a:cxn ang="0">
                    <a:pos x="35" y="6"/>
                  </a:cxn>
                  <a:cxn ang="0">
                    <a:pos x="19" y="17"/>
                  </a:cxn>
                  <a:cxn ang="0">
                    <a:pos x="0" y="71"/>
                  </a:cxn>
                </a:cxnLst>
                <a:rect l="0" t="0" r="r" b="b"/>
                <a:pathLst>
                  <a:path w="103" h="121">
                    <a:moveTo>
                      <a:pt x="0" y="71"/>
                    </a:moveTo>
                    <a:lnTo>
                      <a:pt x="13" y="93"/>
                    </a:lnTo>
                    <a:lnTo>
                      <a:pt x="9" y="114"/>
                    </a:lnTo>
                    <a:lnTo>
                      <a:pt x="25" y="120"/>
                    </a:lnTo>
                    <a:lnTo>
                      <a:pt x="24" y="75"/>
                    </a:lnTo>
                    <a:lnTo>
                      <a:pt x="35" y="71"/>
                    </a:lnTo>
                    <a:lnTo>
                      <a:pt x="36" y="87"/>
                    </a:lnTo>
                    <a:lnTo>
                      <a:pt x="46" y="107"/>
                    </a:lnTo>
                    <a:lnTo>
                      <a:pt x="63" y="98"/>
                    </a:lnTo>
                    <a:lnTo>
                      <a:pt x="42" y="57"/>
                    </a:lnTo>
                    <a:lnTo>
                      <a:pt x="76" y="40"/>
                    </a:lnTo>
                    <a:lnTo>
                      <a:pt x="29" y="51"/>
                    </a:lnTo>
                    <a:lnTo>
                      <a:pt x="23" y="25"/>
                    </a:lnTo>
                    <a:lnTo>
                      <a:pt x="89" y="22"/>
                    </a:lnTo>
                    <a:lnTo>
                      <a:pt x="102" y="0"/>
                    </a:lnTo>
                    <a:lnTo>
                      <a:pt x="82" y="14"/>
                    </a:lnTo>
                    <a:lnTo>
                      <a:pt x="35" y="6"/>
                    </a:lnTo>
                    <a:lnTo>
                      <a:pt x="19" y="17"/>
                    </a:lnTo>
                    <a:lnTo>
                      <a:pt x="0" y="71"/>
                    </a:lnTo>
                  </a:path>
                </a:pathLst>
              </a:custGeom>
              <a:solidFill>
                <a:srgbClr val="DDDDDD"/>
              </a:solidFill>
              <a:ln w="3175" cap="flat" cmpd="sng">
                <a:solidFill>
                  <a:srgbClr val="DDDDDD"/>
                </a:solidFill>
                <a:prstDash val="solid"/>
                <a:round/>
                <a:headEnd type="none" w="med" len="med"/>
                <a:tailEnd type="none" w="med" len="med"/>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73" name="Freeform 86"/>
              <p:cNvSpPr>
                <a:spLocks/>
              </p:cNvSpPr>
              <p:nvPr/>
            </p:nvSpPr>
            <p:spPr bwMode="auto">
              <a:xfrm>
                <a:off x="7915270" y="5068883"/>
                <a:ext cx="88900" cy="47625"/>
              </a:xfrm>
              <a:custGeom>
                <a:avLst/>
                <a:gdLst/>
                <a:ahLst/>
                <a:cxnLst>
                  <a:cxn ang="0">
                    <a:pos x="0" y="18"/>
                  </a:cxn>
                  <a:cxn ang="0">
                    <a:pos x="2" y="31"/>
                  </a:cxn>
                  <a:cxn ang="0">
                    <a:pos x="57" y="0"/>
                  </a:cxn>
                  <a:cxn ang="0">
                    <a:pos x="16" y="9"/>
                  </a:cxn>
                  <a:cxn ang="0">
                    <a:pos x="0" y="18"/>
                  </a:cxn>
                </a:cxnLst>
                <a:rect l="0" t="0" r="r" b="b"/>
                <a:pathLst>
                  <a:path w="58" h="32">
                    <a:moveTo>
                      <a:pt x="0" y="18"/>
                    </a:moveTo>
                    <a:lnTo>
                      <a:pt x="2" y="31"/>
                    </a:lnTo>
                    <a:lnTo>
                      <a:pt x="57" y="0"/>
                    </a:lnTo>
                    <a:lnTo>
                      <a:pt x="16" y="9"/>
                    </a:lnTo>
                    <a:lnTo>
                      <a:pt x="0" y="18"/>
                    </a:lnTo>
                  </a:path>
                </a:pathLst>
              </a:custGeom>
              <a:solidFill>
                <a:srgbClr val="DDDDDD"/>
              </a:solidFill>
              <a:ln w="3175" cap="flat" cmpd="sng">
                <a:solidFill>
                  <a:srgbClr val="DDDDDD"/>
                </a:solidFill>
                <a:prstDash val="solid"/>
                <a:round/>
                <a:headEnd type="none" w="med" len="med"/>
                <a:tailEnd type="none" w="med" len="med"/>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74" name="Freeform 87"/>
              <p:cNvSpPr>
                <a:spLocks/>
              </p:cNvSpPr>
              <p:nvPr/>
            </p:nvSpPr>
            <p:spPr bwMode="auto">
              <a:xfrm>
                <a:off x="8005757" y="4808532"/>
                <a:ext cx="34925" cy="74613"/>
              </a:xfrm>
              <a:custGeom>
                <a:avLst/>
                <a:gdLst/>
                <a:ahLst/>
                <a:cxnLst>
                  <a:cxn ang="0">
                    <a:pos x="0" y="16"/>
                  </a:cxn>
                  <a:cxn ang="0">
                    <a:pos x="4" y="38"/>
                  </a:cxn>
                  <a:cxn ang="0">
                    <a:pos x="17" y="48"/>
                  </a:cxn>
                  <a:cxn ang="0">
                    <a:pos x="8" y="28"/>
                  </a:cxn>
                  <a:cxn ang="0">
                    <a:pos x="22" y="25"/>
                  </a:cxn>
                  <a:cxn ang="0">
                    <a:pos x="20" y="9"/>
                  </a:cxn>
                  <a:cxn ang="0">
                    <a:pos x="4" y="20"/>
                  </a:cxn>
                  <a:cxn ang="0">
                    <a:pos x="11" y="0"/>
                  </a:cxn>
                  <a:cxn ang="0">
                    <a:pos x="0" y="16"/>
                  </a:cxn>
                </a:cxnLst>
                <a:rect l="0" t="0" r="r" b="b"/>
                <a:pathLst>
                  <a:path w="23" h="49">
                    <a:moveTo>
                      <a:pt x="0" y="16"/>
                    </a:moveTo>
                    <a:lnTo>
                      <a:pt x="4" y="38"/>
                    </a:lnTo>
                    <a:lnTo>
                      <a:pt x="17" y="48"/>
                    </a:lnTo>
                    <a:lnTo>
                      <a:pt x="8" y="28"/>
                    </a:lnTo>
                    <a:lnTo>
                      <a:pt x="22" y="25"/>
                    </a:lnTo>
                    <a:lnTo>
                      <a:pt x="20" y="9"/>
                    </a:lnTo>
                    <a:lnTo>
                      <a:pt x="4" y="20"/>
                    </a:lnTo>
                    <a:lnTo>
                      <a:pt x="11" y="0"/>
                    </a:lnTo>
                    <a:lnTo>
                      <a:pt x="0" y="16"/>
                    </a:lnTo>
                  </a:path>
                </a:pathLst>
              </a:custGeom>
              <a:solidFill>
                <a:srgbClr val="DDDDDD"/>
              </a:solidFill>
              <a:ln w="3175" cap="flat" cmpd="sng">
                <a:solidFill>
                  <a:srgbClr val="DDDDDD"/>
                </a:solidFill>
                <a:prstDash val="solid"/>
                <a:round/>
                <a:headEnd type="none" w="med" len="med"/>
                <a:tailEnd type="none" w="med" len="med"/>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75" name="Freeform 88"/>
              <p:cNvSpPr>
                <a:spLocks/>
              </p:cNvSpPr>
              <p:nvPr/>
            </p:nvSpPr>
            <p:spPr bwMode="auto">
              <a:xfrm>
                <a:off x="8018457" y="4927595"/>
                <a:ext cx="74613" cy="34925"/>
              </a:xfrm>
              <a:custGeom>
                <a:avLst/>
                <a:gdLst/>
                <a:ahLst/>
                <a:cxnLst>
                  <a:cxn ang="0">
                    <a:pos x="0" y="9"/>
                  </a:cxn>
                  <a:cxn ang="0">
                    <a:pos x="27" y="0"/>
                  </a:cxn>
                  <a:cxn ang="0">
                    <a:pos x="48" y="22"/>
                  </a:cxn>
                  <a:cxn ang="0">
                    <a:pos x="0" y="9"/>
                  </a:cxn>
                </a:cxnLst>
                <a:rect l="0" t="0" r="r" b="b"/>
                <a:pathLst>
                  <a:path w="49" h="23">
                    <a:moveTo>
                      <a:pt x="0" y="9"/>
                    </a:moveTo>
                    <a:lnTo>
                      <a:pt x="27" y="0"/>
                    </a:lnTo>
                    <a:lnTo>
                      <a:pt x="48" y="22"/>
                    </a:lnTo>
                    <a:lnTo>
                      <a:pt x="0" y="9"/>
                    </a:lnTo>
                  </a:path>
                </a:pathLst>
              </a:custGeom>
              <a:solidFill>
                <a:srgbClr val="DDDDDD"/>
              </a:solidFill>
              <a:ln w="3175" cap="flat" cmpd="sng">
                <a:solidFill>
                  <a:srgbClr val="DDDDDD"/>
                </a:solidFill>
                <a:prstDash val="solid"/>
                <a:round/>
                <a:headEnd type="none" w="med" len="med"/>
                <a:tailEnd type="none" w="med" len="med"/>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76" name="Freeform 89"/>
              <p:cNvSpPr>
                <a:spLocks/>
              </p:cNvSpPr>
              <p:nvPr/>
            </p:nvSpPr>
            <p:spPr bwMode="auto">
              <a:xfrm>
                <a:off x="8093070" y="4868857"/>
                <a:ext cx="263526" cy="215901"/>
              </a:xfrm>
              <a:custGeom>
                <a:avLst/>
                <a:gdLst/>
                <a:ahLst/>
                <a:cxnLst>
                  <a:cxn ang="0">
                    <a:pos x="0" y="17"/>
                  </a:cxn>
                  <a:cxn ang="0">
                    <a:pos x="24" y="31"/>
                  </a:cxn>
                  <a:cxn ang="0">
                    <a:pos x="49" y="28"/>
                  </a:cxn>
                  <a:cxn ang="0">
                    <a:pos x="17" y="37"/>
                  </a:cxn>
                  <a:cxn ang="0">
                    <a:pos x="33" y="61"/>
                  </a:cxn>
                  <a:cxn ang="0">
                    <a:pos x="48" y="40"/>
                  </a:cxn>
                  <a:cxn ang="0">
                    <a:pos x="58" y="61"/>
                  </a:cxn>
                  <a:cxn ang="0">
                    <a:pos x="118" y="82"/>
                  </a:cxn>
                  <a:cxn ang="0">
                    <a:pos x="133" y="116"/>
                  </a:cxn>
                  <a:cxn ang="0">
                    <a:pos x="122" y="115"/>
                  </a:cxn>
                  <a:cxn ang="0">
                    <a:pos x="113" y="131"/>
                  </a:cxn>
                  <a:cxn ang="0">
                    <a:pos x="149" y="123"/>
                  </a:cxn>
                  <a:cxn ang="0">
                    <a:pos x="170" y="141"/>
                  </a:cxn>
                  <a:cxn ang="0">
                    <a:pos x="167" y="35"/>
                  </a:cxn>
                  <a:cxn ang="0">
                    <a:pos x="114" y="17"/>
                  </a:cxn>
                  <a:cxn ang="0">
                    <a:pos x="71" y="48"/>
                  </a:cxn>
                  <a:cxn ang="0">
                    <a:pos x="55" y="32"/>
                  </a:cxn>
                  <a:cxn ang="0">
                    <a:pos x="49" y="6"/>
                  </a:cxn>
                  <a:cxn ang="0">
                    <a:pos x="24" y="0"/>
                  </a:cxn>
                  <a:cxn ang="0">
                    <a:pos x="0" y="17"/>
                  </a:cxn>
                </a:cxnLst>
                <a:rect l="0" t="0" r="r" b="b"/>
                <a:pathLst>
                  <a:path w="171" h="142">
                    <a:moveTo>
                      <a:pt x="0" y="17"/>
                    </a:moveTo>
                    <a:lnTo>
                      <a:pt x="24" y="31"/>
                    </a:lnTo>
                    <a:lnTo>
                      <a:pt x="49" y="28"/>
                    </a:lnTo>
                    <a:lnTo>
                      <a:pt x="17" y="37"/>
                    </a:lnTo>
                    <a:lnTo>
                      <a:pt x="33" y="61"/>
                    </a:lnTo>
                    <a:lnTo>
                      <a:pt x="48" y="40"/>
                    </a:lnTo>
                    <a:lnTo>
                      <a:pt x="58" y="61"/>
                    </a:lnTo>
                    <a:lnTo>
                      <a:pt x="118" y="82"/>
                    </a:lnTo>
                    <a:lnTo>
                      <a:pt x="133" y="116"/>
                    </a:lnTo>
                    <a:lnTo>
                      <a:pt x="122" y="115"/>
                    </a:lnTo>
                    <a:lnTo>
                      <a:pt x="113" y="131"/>
                    </a:lnTo>
                    <a:lnTo>
                      <a:pt x="149" y="123"/>
                    </a:lnTo>
                    <a:lnTo>
                      <a:pt x="170" y="141"/>
                    </a:lnTo>
                    <a:lnTo>
                      <a:pt x="167" y="35"/>
                    </a:lnTo>
                    <a:lnTo>
                      <a:pt x="114" y="17"/>
                    </a:lnTo>
                    <a:lnTo>
                      <a:pt x="71" y="48"/>
                    </a:lnTo>
                    <a:lnTo>
                      <a:pt x="55" y="32"/>
                    </a:lnTo>
                    <a:lnTo>
                      <a:pt x="49" y="6"/>
                    </a:lnTo>
                    <a:lnTo>
                      <a:pt x="24" y="0"/>
                    </a:lnTo>
                    <a:lnTo>
                      <a:pt x="0" y="17"/>
                    </a:lnTo>
                  </a:path>
                </a:pathLst>
              </a:custGeom>
              <a:solidFill>
                <a:srgbClr val="DDDDDD"/>
              </a:solidFill>
              <a:ln w="3175" cap="flat" cmpd="sng">
                <a:solidFill>
                  <a:srgbClr val="DDDDDD"/>
                </a:solidFill>
                <a:prstDash val="solid"/>
                <a:round/>
                <a:headEnd type="none" w="med" len="med"/>
                <a:tailEnd type="none" w="med" len="med"/>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77" name="Freeform 90"/>
              <p:cNvSpPr>
                <a:spLocks/>
              </p:cNvSpPr>
              <p:nvPr/>
            </p:nvSpPr>
            <p:spPr bwMode="auto">
              <a:xfrm>
                <a:off x="8101008" y="5037133"/>
                <a:ext cx="34925" cy="33338"/>
              </a:xfrm>
              <a:custGeom>
                <a:avLst/>
                <a:gdLst/>
                <a:ahLst/>
                <a:cxnLst>
                  <a:cxn ang="0">
                    <a:pos x="0" y="21"/>
                  </a:cxn>
                  <a:cxn ang="0">
                    <a:pos x="14" y="0"/>
                  </a:cxn>
                  <a:cxn ang="0">
                    <a:pos x="22" y="11"/>
                  </a:cxn>
                  <a:cxn ang="0">
                    <a:pos x="0" y="21"/>
                  </a:cxn>
                </a:cxnLst>
                <a:rect l="0" t="0" r="r" b="b"/>
                <a:pathLst>
                  <a:path w="23" h="22">
                    <a:moveTo>
                      <a:pt x="0" y="21"/>
                    </a:moveTo>
                    <a:lnTo>
                      <a:pt x="14" y="0"/>
                    </a:lnTo>
                    <a:lnTo>
                      <a:pt x="22" y="11"/>
                    </a:lnTo>
                    <a:lnTo>
                      <a:pt x="0" y="21"/>
                    </a:lnTo>
                  </a:path>
                </a:pathLst>
              </a:custGeom>
              <a:solidFill>
                <a:srgbClr val="DDDDDD"/>
              </a:solidFill>
              <a:ln w="3175" cap="flat" cmpd="sng">
                <a:solidFill>
                  <a:srgbClr val="DDDDDD"/>
                </a:solidFill>
                <a:prstDash val="solid"/>
                <a:round/>
                <a:headEnd type="none" w="med" len="med"/>
                <a:tailEnd type="none" w="med" len="med"/>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78" name="Freeform 91"/>
              <p:cNvSpPr>
                <a:spLocks/>
              </p:cNvSpPr>
              <p:nvPr/>
            </p:nvSpPr>
            <p:spPr bwMode="auto">
              <a:xfrm>
                <a:off x="5922951" y="3829041"/>
                <a:ext cx="481014" cy="404814"/>
              </a:xfrm>
              <a:custGeom>
                <a:avLst/>
                <a:gdLst/>
                <a:ahLst/>
                <a:cxnLst>
                  <a:cxn ang="0">
                    <a:pos x="0" y="9"/>
                  </a:cxn>
                  <a:cxn ang="0">
                    <a:pos x="6" y="0"/>
                  </a:cxn>
                  <a:cxn ang="0">
                    <a:pos x="31" y="20"/>
                  </a:cxn>
                  <a:cxn ang="0">
                    <a:pos x="60" y="4"/>
                  </a:cxn>
                  <a:cxn ang="0">
                    <a:pos x="63" y="20"/>
                  </a:cxn>
                  <a:cxn ang="0">
                    <a:pos x="76" y="25"/>
                  </a:cxn>
                  <a:cxn ang="0">
                    <a:pos x="81" y="43"/>
                  </a:cxn>
                  <a:cxn ang="0">
                    <a:pos x="124" y="60"/>
                  </a:cxn>
                  <a:cxn ang="0">
                    <a:pos x="163" y="55"/>
                  </a:cxn>
                  <a:cxn ang="0">
                    <a:pos x="159" y="45"/>
                  </a:cxn>
                  <a:cxn ang="0">
                    <a:pos x="210" y="28"/>
                  </a:cxn>
                  <a:cxn ang="0">
                    <a:pos x="276" y="58"/>
                  </a:cxn>
                  <a:cxn ang="0">
                    <a:pos x="279" y="75"/>
                  </a:cxn>
                  <a:cxn ang="0">
                    <a:pos x="268" y="106"/>
                  </a:cxn>
                  <a:cxn ang="0">
                    <a:pos x="270" y="148"/>
                  </a:cxn>
                  <a:cxn ang="0">
                    <a:pos x="286" y="162"/>
                  </a:cxn>
                  <a:cxn ang="0">
                    <a:pos x="274" y="183"/>
                  </a:cxn>
                  <a:cxn ang="0">
                    <a:pos x="312" y="232"/>
                  </a:cxn>
                  <a:cxn ang="0">
                    <a:pos x="286" y="266"/>
                  </a:cxn>
                  <a:cxn ang="0">
                    <a:pos x="216" y="255"/>
                  </a:cxn>
                  <a:cxn ang="0">
                    <a:pos x="201" y="232"/>
                  </a:cxn>
                  <a:cxn ang="0">
                    <a:pos x="152" y="240"/>
                  </a:cxn>
                  <a:cxn ang="0">
                    <a:pos x="118" y="218"/>
                  </a:cxn>
                  <a:cxn ang="0">
                    <a:pos x="94" y="178"/>
                  </a:cxn>
                  <a:cxn ang="0">
                    <a:pos x="76" y="171"/>
                  </a:cxn>
                  <a:cxn ang="0">
                    <a:pos x="71" y="180"/>
                  </a:cxn>
                  <a:cxn ang="0">
                    <a:pos x="49" y="139"/>
                  </a:cxn>
                  <a:cxn ang="0">
                    <a:pos x="20" y="114"/>
                  </a:cxn>
                  <a:cxn ang="0">
                    <a:pos x="33" y="75"/>
                  </a:cxn>
                  <a:cxn ang="0">
                    <a:pos x="21" y="70"/>
                  </a:cxn>
                  <a:cxn ang="0">
                    <a:pos x="9" y="49"/>
                  </a:cxn>
                  <a:cxn ang="0">
                    <a:pos x="0" y="9"/>
                  </a:cxn>
                </a:cxnLst>
                <a:rect l="0" t="0" r="r" b="b"/>
                <a:pathLst>
                  <a:path w="313" h="267">
                    <a:moveTo>
                      <a:pt x="0" y="9"/>
                    </a:moveTo>
                    <a:lnTo>
                      <a:pt x="6" y="0"/>
                    </a:lnTo>
                    <a:lnTo>
                      <a:pt x="31" y="20"/>
                    </a:lnTo>
                    <a:lnTo>
                      <a:pt x="60" y="4"/>
                    </a:lnTo>
                    <a:lnTo>
                      <a:pt x="63" y="20"/>
                    </a:lnTo>
                    <a:lnTo>
                      <a:pt x="76" y="25"/>
                    </a:lnTo>
                    <a:lnTo>
                      <a:pt x="81" y="43"/>
                    </a:lnTo>
                    <a:lnTo>
                      <a:pt x="124" y="60"/>
                    </a:lnTo>
                    <a:lnTo>
                      <a:pt x="163" y="55"/>
                    </a:lnTo>
                    <a:lnTo>
                      <a:pt x="159" y="45"/>
                    </a:lnTo>
                    <a:lnTo>
                      <a:pt x="210" y="28"/>
                    </a:lnTo>
                    <a:lnTo>
                      <a:pt x="276" y="58"/>
                    </a:lnTo>
                    <a:lnTo>
                      <a:pt x="279" y="75"/>
                    </a:lnTo>
                    <a:lnTo>
                      <a:pt x="268" y="106"/>
                    </a:lnTo>
                    <a:lnTo>
                      <a:pt x="270" y="148"/>
                    </a:lnTo>
                    <a:lnTo>
                      <a:pt x="286" y="162"/>
                    </a:lnTo>
                    <a:lnTo>
                      <a:pt x="274" y="183"/>
                    </a:lnTo>
                    <a:lnTo>
                      <a:pt x="312" y="232"/>
                    </a:lnTo>
                    <a:lnTo>
                      <a:pt x="286" y="266"/>
                    </a:lnTo>
                    <a:lnTo>
                      <a:pt x="216" y="255"/>
                    </a:lnTo>
                    <a:lnTo>
                      <a:pt x="201" y="232"/>
                    </a:lnTo>
                    <a:lnTo>
                      <a:pt x="152" y="240"/>
                    </a:lnTo>
                    <a:lnTo>
                      <a:pt x="118" y="218"/>
                    </a:lnTo>
                    <a:lnTo>
                      <a:pt x="94" y="178"/>
                    </a:lnTo>
                    <a:lnTo>
                      <a:pt x="76" y="171"/>
                    </a:lnTo>
                    <a:lnTo>
                      <a:pt x="71" y="180"/>
                    </a:lnTo>
                    <a:lnTo>
                      <a:pt x="49" y="139"/>
                    </a:lnTo>
                    <a:lnTo>
                      <a:pt x="20" y="114"/>
                    </a:lnTo>
                    <a:lnTo>
                      <a:pt x="33" y="75"/>
                    </a:lnTo>
                    <a:lnTo>
                      <a:pt x="21" y="70"/>
                    </a:lnTo>
                    <a:lnTo>
                      <a:pt x="9" y="49"/>
                    </a:lnTo>
                    <a:lnTo>
                      <a:pt x="0" y="9"/>
                    </a:lnTo>
                  </a:path>
                </a:pathLst>
              </a:custGeom>
              <a:solidFill>
                <a:srgbClr val="DDDDDD"/>
              </a:solidFill>
              <a:ln w="3175" cap="flat" cmpd="sng">
                <a:solidFill>
                  <a:srgbClr val="DDDDDD"/>
                </a:solidFill>
                <a:prstDash val="solid"/>
                <a:round/>
                <a:headEnd type="none" w="med" len="med"/>
                <a:tailEnd type="none" w="med" len="med"/>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79" name="Freeform 92"/>
              <p:cNvSpPr>
                <a:spLocks/>
              </p:cNvSpPr>
              <p:nvPr/>
            </p:nvSpPr>
            <p:spPr bwMode="auto">
              <a:xfrm>
                <a:off x="5784838" y="3905241"/>
                <a:ext cx="249238" cy="223838"/>
              </a:xfrm>
              <a:custGeom>
                <a:avLst/>
                <a:gdLst/>
                <a:ahLst/>
                <a:cxnLst>
                  <a:cxn ang="0">
                    <a:pos x="0" y="71"/>
                  </a:cxn>
                  <a:cxn ang="0">
                    <a:pos x="8" y="91"/>
                  </a:cxn>
                  <a:cxn ang="0">
                    <a:pos x="81" y="125"/>
                  </a:cxn>
                  <a:cxn ang="0">
                    <a:pos x="81" y="137"/>
                  </a:cxn>
                  <a:cxn ang="0">
                    <a:pos x="99" y="145"/>
                  </a:cxn>
                  <a:cxn ang="0">
                    <a:pos x="128" y="147"/>
                  </a:cxn>
                  <a:cxn ang="0">
                    <a:pos x="152" y="132"/>
                  </a:cxn>
                  <a:cxn ang="0">
                    <a:pos x="161" y="130"/>
                  </a:cxn>
                  <a:cxn ang="0">
                    <a:pos x="139" y="89"/>
                  </a:cxn>
                  <a:cxn ang="0">
                    <a:pos x="110" y="64"/>
                  </a:cxn>
                  <a:cxn ang="0">
                    <a:pos x="123" y="25"/>
                  </a:cxn>
                  <a:cxn ang="0">
                    <a:pos x="111" y="20"/>
                  </a:cxn>
                  <a:cxn ang="0">
                    <a:pos x="99" y="0"/>
                  </a:cxn>
                  <a:cxn ang="0">
                    <a:pos x="64" y="1"/>
                  </a:cxn>
                  <a:cxn ang="0">
                    <a:pos x="45" y="14"/>
                  </a:cxn>
                  <a:cxn ang="0">
                    <a:pos x="40" y="49"/>
                  </a:cxn>
                  <a:cxn ang="0">
                    <a:pos x="0" y="71"/>
                  </a:cxn>
                </a:cxnLst>
                <a:rect l="0" t="0" r="r" b="b"/>
                <a:pathLst>
                  <a:path w="162" h="148">
                    <a:moveTo>
                      <a:pt x="0" y="71"/>
                    </a:moveTo>
                    <a:lnTo>
                      <a:pt x="8" y="91"/>
                    </a:lnTo>
                    <a:lnTo>
                      <a:pt x="81" y="125"/>
                    </a:lnTo>
                    <a:lnTo>
                      <a:pt x="81" y="137"/>
                    </a:lnTo>
                    <a:lnTo>
                      <a:pt x="99" y="145"/>
                    </a:lnTo>
                    <a:lnTo>
                      <a:pt x="128" y="147"/>
                    </a:lnTo>
                    <a:lnTo>
                      <a:pt x="152" y="132"/>
                    </a:lnTo>
                    <a:lnTo>
                      <a:pt x="161" y="130"/>
                    </a:lnTo>
                    <a:lnTo>
                      <a:pt x="139" y="89"/>
                    </a:lnTo>
                    <a:lnTo>
                      <a:pt x="110" y="64"/>
                    </a:lnTo>
                    <a:lnTo>
                      <a:pt x="123" y="25"/>
                    </a:lnTo>
                    <a:lnTo>
                      <a:pt x="111" y="20"/>
                    </a:lnTo>
                    <a:lnTo>
                      <a:pt x="99" y="0"/>
                    </a:lnTo>
                    <a:lnTo>
                      <a:pt x="64" y="1"/>
                    </a:lnTo>
                    <a:lnTo>
                      <a:pt x="45" y="14"/>
                    </a:lnTo>
                    <a:lnTo>
                      <a:pt x="40" y="49"/>
                    </a:lnTo>
                    <a:lnTo>
                      <a:pt x="0" y="71"/>
                    </a:lnTo>
                  </a:path>
                </a:pathLst>
              </a:custGeom>
              <a:solidFill>
                <a:srgbClr val="DDDDDD"/>
              </a:solidFill>
              <a:ln w="3175" cap="flat" cmpd="sng">
                <a:solidFill>
                  <a:srgbClr val="DDDDDD"/>
                </a:solidFill>
                <a:prstDash val="solid"/>
                <a:round/>
                <a:headEnd type="none" w="med" len="med"/>
                <a:tailEnd type="none" w="med" len="med"/>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80" name="Freeform 93"/>
              <p:cNvSpPr>
                <a:spLocks/>
              </p:cNvSpPr>
              <p:nvPr/>
            </p:nvSpPr>
            <p:spPr bwMode="auto">
              <a:xfrm>
                <a:off x="4984735" y="3613140"/>
                <a:ext cx="295276" cy="273051"/>
              </a:xfrm>
              <a:custGeom>
                <a:avLst/>
                <a:gdLst/>
                <a:ahLst/>
                <a:cxnLst>
                  <a:cxn ang="0">
                    <a:pos x="0" y="44"/>
                  </a:cxn>
                  <a:cxn ang="0">
                    <a:pos x="5" y="24"/>
                  </a:cxn>
                  <a:cxn ang="0">
                    <a:pos x="28" y="14"/>
                  </a:cxn>
                  <a:cxn ang="0">
                    <a:pos x="37" y="24"/>
                  </a:cxn>
                  <a:cxn ang="0">
                    <a:pos x="60" y="5"/>
                  </a:cxn>
                  <a:cxn ang="0">
                    <a:pos x="86" y="0"/>
                  </a:cxn>
                  <a:cxn ang="0">
                    <a:pos x="112" y="13"/>
                  </a:cxn>
                  <a:cxn ang="0">
                    <a:pos x="112" y="32"/>
                  </a:cxn>
                  <a:cxn ang="0">
                    <a:pos x="91" y="36"/>
                  </a:cxn>
                  <a:cxn ang="0">
                    <a:pos x="92" y="59"/>
                  </a:cxn>
                  <a:cxn ang="0">
                    <a:pos x="129" y="99"/>
                  </a:cxn>
                  <a:cxn ang="0">
                    <a:pos x="151" y="102"/>
                  </a:cxn>
                  <a:cxn ang="0">
                    <a:pos x="150" y="111"/>
                  </a:cxn>
                  <a:cxn ang="0">
                    <a:pos x="191" y="137"/>
                  </a:cxn>
                  <a:cxn ang="0">
                    <a:pos x="162" y="133"/>
                  </a:cxn>
                  <a:cxn ang="0">
                    <a:pos x="169" y="158"/>
                  </a:cxn>
                  <a:cxn ang="0">
                    <a:pos x="151" y="179"/>
                  </a:cxn>
                  <a:cxn ang="0">
                    <a:pos x="145" y="137"/>
                  </a:cxn>
                  <a:cxn ang="0">
                    <a:pos x="73" y="92"/>
                  </a:cxn>
                  <a:cxn ang="0">
                    <a:pos x="56" y="63"/>
                  </a:cxn>
                  <a:cxn ang="0">
                    <a:pos x="33" y="53"/>
                  </a:cxn>
                  <a:cxn ang="0">
                    <a:pos x="13" y="65"/>
                  </a:cxn>
                  <a:cxn ang="0">
                    <a:pos x="0" y="44"/>
                  </a:cxn>
                </a:cxnLst>
                <a:rect l="0" t="0" r="r" b="b"/>
                <a:pathLst>
                  <a:path w="192" h="180">
                    <a:moveTo>
                      <a:pt x="0" y="44"/>
                    </a:moveTo>
                    <a:lnTo>
                      <a:pt x="5" y="24"/>
                    </a:lnTo>
                    <a:lnTo>
                      <a:pt x="28" y="14"/>
                    </a:lnTo>
                    <a:lnTo>
                      <a:pt x="37" y="24"/>
                    </a:lnTo>
                    <a:lnTo>
                      <a:pt x="60" y="5"/>
                    </a:lnTo>
                    <a:lnTo>
                      <a:pt x="86" y="0"/>
                    </a:lnTo>
                    <a:lnTo>
                      <a:pt x="112" y="13"/>
                    </a:lnTo>
                    <a:lnTo>
                      <a:pt x="112" y="32"/>
                    </a:lnTo>
                    <a:lnTo>
                      <a:pt x="91" y="36"/>
                    </a:lnTo>
                    <a:lnTo>
                      <a:pt x="92" y="59"/>
                    </a:lnTo>
                    <a:lnTo>
                      <a:pt x="129" y="99"/>
                    </a:lnTo>
                    <a:lnTo>
                      <a:pt x="151" y="102"/>
                    </a:lnTo>
                    <a:lnTo>
                      <a:pt x="150" y="111"/>
                    </a:lnTo>
                    <a:lnTo>
                      <a:pt x="191" y="137"/>
                    </a:lnTo>
                    <a:lnTo>
                      <a:pt x="162" y="133"/>
                    </a:lnTo>
                    <a:lnTo>
                      <a:pt x="169" y="158"/>
                    </a:lnTo>
                    <a:lnTo>
                      <a:pt x="151" y="179"/>
                    </a:lnTo>
                    <a:lnTo>
                      <a:pt x="145" y="137"/>
                    </a:lnTo>
                    <a:lnTo>
                      <a:pt x="73" y="92"/>
                    </a:lnTo>
                    <a:lnTo>
                      <a:pt x="56" y="63"/>
                    </a:lnTo>
                    <a:lnTo>
                      <a:pt x="33" y="53"/>
                    </a:lnTo>
                    <a:lnTo>
                      <a:pt x="13" y="65"/>
                    </a:lnTo>
                    <a:lnTo>
                      <a:pt x="0" y="44"/>
                    </a:lnTo>
                  </a:path>
                </a:pathLst>
              </a:custGeom>
              <a:solidFill>
                <a:srgbClr val="DDDDDD"/>
              </a:solidFill>
              <a:ln w="3175" cap="flat" cmpd="sng">
                <a:solidFill>
                  <a:srgbClr val="DDDDDD"/>
                </a:solidFill>
                <a:prstDash val="solid"/>
                <a:round/>
                <a:headEnd type="none" w="med" len="med"/>
                <a:tailEnd type="none" w="med" len="med"/>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81" name="Freeform 94"/>
              <p:cNvSpPr>
                <a:spLocks/>
              </p:cNvSpPr>
              <p:nvPr/>
            </p:nvSpPr>
            <p:spPr bwMode="auto">
              <a:xfrm>
                <a:off x="5022835" y="3787765"/>
                <a:ext cx="36513" cy="68263"/>
              </a:xfrm>
              <a:custGeom>
                <a:avLst/>
                <a:gdLst/>
                <a:ahLst/>
                <a:cxnLst>
                  <a:cxn ang="0">
                    <a:pos x="0" y="6"/>
                  </a:cxn>
                  <a:cxn ang="0">
                    <a:pos x="4" y="40"/>
                  </a:cxn>
                  <a:cxn ang="0">
                    <a:pos x="13" y="44"/>
                  </a:cxn>
                  <a:cxn ang="0">
                    <a:pos x="23" y="17"/>
                  </a:cxn>
                  <a:cxn ang="0">
                    <a:pos x="14" y="0"/>
                  </a:cxn>
                  <a:cxn ang="0">
                    <a:pos x="0" y="6"/>
                  </a:cxn>
                </a:cxnLst>
                <a:rect l="0" t="0" r="r" b="b"/>
                <a:pathLst>
                  <a:path w="24" h="45">
                    <a:moveTo>
                      <a:pt x="0" y="6"/>
                    </a:moveTo>
                    <a:lnTo>
                      <a:pt x="4" y="40"/>
                    </a:lnTo>
                    <a:lnTo>
                      <a:pt x="13" y="44"/>
                    </a:lnTo>
                    <a:lnTo>
                      <a:pt x="23" y="17"/>
                    </a:lnTo>
                    <a:lnTo>
                      <a:pt x="14" y="0"/>
                    </a:lnTo>
                    <a:lnTo>
                      <a:pt x="0" y="6"/>
                    </a:lnTo>
                  </a:path>
                </a:pathLst>
              </a:custGeom>
              <a:solidFill>
                <a:srgbClr val="DDDDDD"/>
              </a:solidFill>
              <a:ln w="3175" cap="flat" cmpd="sng">
                <a:solidFill>
                  <a:srgbClr val="DDDDDD"/>
                </a:solidFill>
                <a:prstDash val="solid"/>
                <a:round/>
                <a:headEnd type="none" w="med" len="med"/>
                <a:tailEnd type="none" w="med" len="med"/>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82" name="Freeform 95"/>
              <p:cNvSpPr>
                <a:spLocks/>
              </p:cNvSpPr>
              <p:nvPr/>
            </p:nvSpPr>
            <p:spPr bwMode="auto">
              <a:xfrm>
                <a:off x="5129198" y="3875078"/>
                <a:ext cx="79375" cy="44450"/>
              </a:xfrm>
              <a:custGeom>
                <a:avLst/>
                <a:gdLst/>
                <a:ahLst/>
                <a:cxnLst>
                  <a:cxn ang="0">
                    <a:pos x="0" y="6"/>
                  </a:cxn>
                  <a:cxn ang="0">
                    <a:pos x="42" y="28"/>
                  </a:cxn>
                  <a:cxn ang="0">
                    <a:pos x="51" y="0"/>
                  </a:cxn>
                  <a:cxn ang="0">
                    <a:pos x="0" y="6"/>
                  </a:cxn>
                </a:cxnLst>
                <a:rect l="0" t="0" r="r" b="b"/>
                <a:pathLst>
                  <a:path w="52" h="29">
                    <a:moveTo>
                      <a:pt x="0" y="6"/>
                    </a:moveTo>
                    <a:lnTo>
                      <a:pt x="42" y="28"/>
                    </a:lnTo>
                    <a:lnTo>
                      <a:pt x="51" y="0"/>
                    </a:lnTo>
                    <a:lnTo>
                      <a:pt x="0" y="6"/>
                    </a:lnTo>
                  </a:path>
                </a:pathLst>
              </a:custGeom>
              <a:solidFill>
                <a:srgbClr val="DDDDDD"/>
              </a:solidFill>
              <a:ln w="3175" cap="flat" cmpd="sng">
                <a:solidFill>
                  <a:srgbClr val="DDDDDD"/>
                </a:solidFill>
                <a:prstDash val="solid"/>
                <a:round/>
                <a:headEnd type="none" w="med" len="med"/>
                <a:tailEnd type="none" w="med" len="med"/>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83" name="Freeform 96"/>
              <p:cNvSpPr>
                <a:spLocks/>
              </p:cNvSpPr>
              <p:nvPr/>
            </p:nvSpPr>
            <p:spPr bwMode="auto">
              <a:xfrm>
                <a:off x="8064495" y="4000491"/>
                <a:ext cx="60325" cy="69850"/>
              </a:xfrm>
              <a:custGeom>
                <a:avLst/>
                <a:gdLst/>
                <a:ahLst/>
                <a:cxnLst>
                  <a:cxn ang="0">
                    <a:pos x="0" y="12"/>
                  </a:cxn>
                  <a:cxn ang="0">
                    <a:pos x="1" y="23"/>
                  </a:cxn>
                  <a:cxn ang="0">
                    <a:pos x="9" y="12"/>
                  </a:cxn>
                  <a:cxn ang="0">
                    <a:pos x="13" y="19"/>
                  </a:cxn>
                  <a:cxn ang="0">
                    <a:pos x="9" y="45"/>
                  </a:cxn>
                  <a:cxn ang="0">
                    <a:pos x="27" y="45"/>
                  </a:cxn>
                  <a:cxn ang="0">
                    <a:pos x="38" y="17"/>
                  </a:cxn>
                  <a:cxn ang="0">
                    <a:pos x="32" y="2"/>
                  </a:cxn>
                  <a:cxn ang="0">
                    <a:pos x="14" y="0"/>
                  </a:cxn>
                  <a:cxn ang="0">
                    <a:pos x="0" y="12"/>
                  </a:cxn>
                </a:cxnLst>
                <a:rect l="0" t="0" r="r" b="b"/>
                <a:pathLst>
                  <a:path w="39" h="46">
                    <a:moveTo>
                      <a:pt x="0" y="12"/>
                    </a:moveTo>
                    <a:lnTo>
                      <a:pt x="1" y="23"/>
                    </a:lnTo>
                    <a:lnTo>
                      <a:pt x="9" y="12"/>
                    </a:lnTo>
                    <a:lnTo>
                      <a:pt x="13" y="19"/>
                    </a:lnTo>
                    <a:lnTo>
                      <a:pt x="9" y="45"/>
                    </a:lnTo>
                    <a:lnTo>
                      <a:pt x="27" y="45"/>
                    </a:lnTo>
                    <a:lnTo>
                      <a:pt x="38" y="17"/>
                    </a:lnTo>
                    <a:lnTo>
                      <a:pt x="32" y="2"/>
                    </a:lnTo>
                    <a:lnTo>
                      <a:pt x="14" y="0"/>
                    </a:lnTo>
                    <a:lnTo>
                      <a:pt x="0" y="12"/>
                    </a:lnTo>
                  </a:path>
                </a:pathLst>
              </a:custGeom>
              <a:solidFill>
                <a:srgbClr val="DDDDDD"/>
              </a:solidFill>
              <a:ln w="3175" cap="flat" cmpd="sng">
                <a:solidFill>
                  <a:srgbClr val="DDDDDD"/>
                </a:solidFill>
                <a:prstDash val="solid"/>
                <a:round/>
                <a:headEnd type="none" w="med" len="med"/>
                <a:tailEnd type="none" w="med" len="med"/>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84" name="Freeform 97"/>
              <p:cNvSpPr>
                <a:spLocks/>
              </p:cNvSpPr>
              <p:nvPr/>
            </p:nvSpPr>
            <p:spPr bwMode="auto">
              <a:xfrm>
                <a:off x="8093070" y="3787765"/>
                <a:ext cx="285751" cy="225426"/>
              </a:xfrm>
              <a:custGeom>
                <a:avLst/>
                <a:gdLst/>
                <a:ahLst/>
                <a:cxnLst>
                  <a:cxn ang="0">
                    <a:pos x="0" y="137"/>
                  </a:cxn>
                  <a:cxn ang="0">
                    <a:pos x="33" y="110"/>
                  </a:cxn>
                  <a:cxn ang="0">
                    <a:pos x="79" y="110"/>
                  </a:cxn>
                  <a:cxn ang="0">
                    <a:pos x="98" y="76"/>
                  </a:cxn>
                  <a:cxn ang="0">
                    <a:pos x="106" y="74"/>
                  </a:cxn>
                  <a:cxn ang="0">
                    <a:pos x="106" y="86"/>
                  </a:cxn>
                  <a:cxn ang="0">
                    <a:pos x="128" y="74"/>
                  </a:cxn>
                  <a:cxn ang="0">
                    <a:pos x="145" y="48"/>
                  </a:cxn>
                  <a:cxn ang="0">
                    <a:pos x="153" y="6"/>
                  </a:cxn>
                  <a:cxn ang="0">
                    <a:pos x="168" y="8"/>
                  </a:cxn>
                  <a:cxn ang="0">
                    <a:pos x="163" y="0"/>
                  </a:cxn>
                  <a:cxn ang="0">
                    <a:pos x="172" y="0"/>
                  </a:cxn>
                  <a:cxn ang="0">
                    <a:pos x="185" y="35"/>
                  </a:cxn>
                  <a:cxn ang="0">
                    <a:pos x="168" y="59"/>
                  </a:cxn>
                  <a:cxn ang="0">
                    <a:pos x="168" y="82"/>
                  </a:cxn>
                  <a:cxn ang="0">
                    <a:pos x="156" y="115"/>
                  </a:cxn>
                  <a:cxn ang="0">
                    <a:pos x="148" y="120"/>
                  </a:cxn>
                  <a:cxn ang="0">
                    <a:pos x="148" y="107"/>
                  </a:cxn>
                  <a:cxn ang="0">
                    <a:pos x="121" y="126"/>
                  </a:cxn>
                  <a:cxn ang="0">
                    <a:pos x="98" y="118"/>
                  </a:cxn>
                  <a:cxn ang="0">
                    <a:pos x="99" y="133"/>
                  </a:cxn>
                  <a:cxn ang="0">
                    <a:pos x="79" y="147"/>
                  </a:cxn>
                  <a:cxn ang="0">
                    <a:pos x="74" y="125"/>
                  </a:cxn>
                  <a:cxn ang="0">
                    <a:pos x="0" y="137"/>
                  </a:cxn>
                </a:cxnLst>
                <a:rect l="0" t="0" r="r" b="b"/>
                <a:pathLst>
                  <a:path w="186" h="148">
                    <a:moveTo>
                      <a:pt x="0" y="137"/>
                    </a:moveTo>
                    <a:lnTo>
                      <a:pt x="33" y="110"/>
                    </a:lnTo>
                    <a:lnTo>
                      <a:pt x="79" y="110"/>
                    </a:lnTo>
                    <a:lnTo>
                      <a:pt x="98" y="76"/>
                    </a:lnTo>
                    <a:lnTo>
                      <a:pt x="106" y="74"/>
                    </a:lnTo>
                    <a:lnTo>
                      <a:pt x="106" y="86"/>
                    </a:lnTo>
                    <a:lnTo>
                      <a:pt x="128" y="74"/>
                    </a:lnTo>
                    <a:lnTo>
                      <a:pt x="145" y="48"/>
                    </a:lnTo>
                    <a:lnTo>
                      <a:pt x="153" y="6"/>
                    </a:lnTo>
                    <a:lnTo>
                      <a:pt x="168" y="8"/>
                    </a:lnTo>
                    <a:lnTo>
                      <a:pt x="163" y="0"/>
                    </a:lnTo>
                    <a:lnTo>
                      <a:pt x="172" y="0"/>
                    </a:lnTo>
                    <a:lnTo>
                      <a:pt x="185" y="35"/>
                    </a:lnTo>
                    <a:lnTo>
                      <a:pt x="168" y="59"/>
                    </a:lnTo>
                    <a:lnTo>
                      <a:pt x="168" y="82"/>
                    </a:lnTo>
                    <a:lnTo>
                      <a:pt x="156" y="115"/>
                    </a:lnTo>
                    <a:lnTo>
                      <a:pt x="148" y="120"/>
                    </a:lnTo>
                    <a:lnTo>
                      <a:pt x="148" y="107"/>
                    </a:lnTo>
                    <a:lnTo>
                      <a:pt x="121" y="126"/>
                    </a:lnTo>
                    <a:lnTo>
                      <a:pt x="98" y="118"/>
                    </a:lnTo>
                    <a:lnTo>
                      <a:pt x="99" y="133"/>
                    </a:lnTo>
                    <a:lnTo>
                      <a:pt x="79" y="147"/>
                    </a:lnTo>
                    <a:lnTo>
                      <a:pt x="74" y="125"/>
                    </a:lnTo>
                    <a:lnTo>
                      <a:pt x="0" y="137"/>
                    </a:lnTo>
                  </a:path>
                </a:pathLst>
              </a:custGeom>
              <a:solidFill>
                <a:srgbClr val="DDDDDD"/>
              </a:solidFill>
              <a:ln w="3175" cap="flat" cmpd="sng">
                <a:solidFill>
                  <a:srgbClr val="DDDDDD"/>
                </a:solidFill>
                <a:prstDash val="solid"/>
                <a:round/>
                <a:headEnd type="none" w="med" len="med"/>
                <a:tailEnd type="none" w="med" len="med"/>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85" name="Freeform 98"/>
              <p:cNvSpPr>
                <a:spLocks/>
              </p:cNvSpPr>
              <p:nvPr/>
            </p:nvSpPr>
            <p:spPr bwMode="auto">
              <a:xfrm>
                <a:off x="8129583" y="3989379"/>
                <a:ext cx="58738" cy="42863"/>
              </a:xfrm>
              <a:custGeom>
                <a:avLst/>
                <a:gdLst/>
                <a:ahLst/>
                <a:cxnLst>
                  <a:cxn ang="0">
                    <a:pos x="0" y="14"/>
                  </a:cxn>
                  <a:cxn ang="0">
                    <a:pos x="12" y="27"/>
                  </a:cxn>
                  <a:cxn ang="0">
                    <a:pos x="33" y="16"/>
                  </a:cxn>
                  <a:cxn ang="0">
                    <a:pos x="38" y="0"/>
                  </a:cxn>
                  <a:cxn ang="0">
                    <a:pos x="0" y="14"/>
                  </a:cxn>
                </a:cxnLst>
                <a:rect l="0" t="0" r="r" b="b"/>
                <a:pathLst>
                  <a:path w="39" h="28">
                    <a:moveTo>
                      <a:pt x="0" y="14"/>
                    </a:moveTo>
                    <a:lnTo>
                      <a:pt x="12" y="27"/>
                    </a:lnTo>
                    <a:lnTo>
                      <a:pt x="33" y="16"/>
                    </a:lnTo>
                    <a:lnTo>
                      <a:pt x="38" y="0"/>
                    </a:lnTo>
                    <a:lnTo>
                      <a:pt x="0" y="14"/>
                    </a:lnTo>
                  </a:path>
                </a:pathLst>
              </a:custGeom>
              <a:solidFill>
                <a:srgbClr val="DDDDDD"/>
              </a:solidFill>
              <a:ln w="3175" cap="flat" cmpd="sng">
                <a:solidFill>
                  <a:srgbClr val="DDDDDD"/>
                </a:solidFill>
                <a:prstDash val="solid"/>
                <a:round/>
                <a:headEnd type="none" w="med" len="med"/>
                <a:tailEnd type="none" w="med" len="med"/>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86" name="Freeform 99"/>
              <p:cNvSpPr>
                <a:spLocks/>
              </p:cNvSpPr>
              <p:nvPr/>
            </p:nvSpPr>
            <p:spPr bwMode="auto">
              <a:xfrm>
                <a:off x="8320083" y="3665527"/>
                <a:ext cx="147638" cy="123826"/>
              </a:xfrm>
              <a:custGeom>
                <a:avLst/>
                <a:gdLst/>
                <a:ahLst/>
                <a:cxnLst>
                  <a:cxn ang="0">
                    <a:pos x="0" y="56"/>
                  </a:cxn>
                  <a:cxn ang="0">
                    <a:pos x="4" y="80"/>
                  </a:cxn>
                  <a:cxn ang="0">
                    <a:pos x="20" y="70"/>
                  </a:cxn>
                  <a:cxn ang="0">
                    <a:pos x="9" y="56"/>
                  </a:cxn>
                  <a:cxn ang="0">
                    <a:pos x="54" y="69"/>
                  </a:cxn>
                  <a:cxn ang="0">
                    <a:pos x="65" y="50"/>
                  </a:cxn>
                  <a:cxn ang="0">
                    <a:pos x="95" y="44"/>
                  </a:cxn>
                  <a:cxn ang="0">
                    <a:pos x="85" y="32"/>
                  </a:cxn>
                  <a:cxn ang="0">
                    <a:pos x="88" y="21"/>
                  </a:cxn>
                  <a:cxn ang="0">
                    <a:pos x="62" y="23"/>
                  </a:cxn>
                  <a:cxn ang="0">
                    <a:pos x="32" y="0"/>
                  </a:cxn>
                  <a:cxn ang="0">
                    <a:pos x="21" y="44"/>
                  </a:cxn>
                  <a:cxn ang="0">
                    <a:pos x="8" y="42"/>
                  </a:cxn>
                  <a:cxn ang="0">
                    <a:pos x="0" y="56"/>
                  </a:cxn>
                </a:cxnLst>
                <a:rect l="0" t="0" r="r" b="b"/>
                <a:pathLst>
                  <a:path w="96" h="81">
                    <a:moveTo>
                      <a:pt x="0" y="56"/>
                    </a:moveTo>
                    <a:lnTo>
                      <a:pt x="4" y="80"/>
                    </a:lnTo>
                    <a:lnTo>
                      <a:pt x="20" y="70"/>
                    </a:lnTo>
                    <a:lnTo>
                      <a:pt x="9" y="56"/>
                    </a:lnTo>
                    <a:lnTo>
                      <a:pt x="54" y="69"/>
                    </a:lnTo>
                    <a:lnTo>
                      <a:pt x="65" y="50"/>
                    </a:lnTo>
                    <a:lnTo>
                      <a:pt x="95" y="44"/>
                    </a:lnTo>
                    <a:lnTo>
                      <a:pt x="85" y="32"/>
                    </a:lnTo>
                    <a:lnTo>
                      <a:pt x="88" y="21"/>
                    </a:lnTo>
                    <a:lnTo>
                      <a:pt x="62" y="23"/>
                    </a:lnTo>
                    <a:lnTo>
                      <a:pt x="32" y="0"/>
                    </a:lnTo>
                    <a:lnTo>
                      <a:pt x="21" y="44"/>
                    </a:lnTo>
                    <a:lnTo>
                      <a:pt x="8" y="42"/>
                    </a:lnTo>
                    <a:lnTo>
                      <a:pt x="0" y="56"/>
                    </a:lnTo>
                  </a:path>
                </a:pathLst>
              </a:custGeom>
              <a:solidFill>
                <a:srgbClr val="DDDDDD"/>
              </a:solidFill>
              <a:ln w="3175" cap="flat" cmpd="sng">
                <a:solidFill>
                  <a:srgbClr val="DDDDDD"/>
                </a:solidFill>
                <a:prstDash val="solid"/>
                <a:round/>
                <a:headEnd type="none" w="med" len="med"/>
                <a:tailEnd type="none" w="med" len="med"/>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87" name="Freeform 100"/>
              <p:cNvSpPr>
                <a:spLocks/>
              </p:cNvSpPr>
              <p:nvPr/>
            </p:nvSpPr>
            <p:spPr bwMode="auto">
              <a:xfrm>
                <a:off x="7929557" y="3741728"/>
                <a:ext cx="160338" cy="153988"/>
              </a:xfrm>
              <a:custGeom>
                <a:avLst/>
                <a:gdLst/>
                <a:ahLst/>
                <a:cxnLst>
                  <a:cxn ang="0">
                    <a:pos x="0" y="56"/>
                  </a:cxn>
                  <a:cxn ang="0">
                    <a:pos x="18" y="64"/>
                  </a:cxn>
                  <a:cxn ang="0">
                    <a:pos x="6" y="93"/>
                  </a:cxn>
                  <a:cxn ang="0">
                    <a:pos x="36" y="100"/>
                  </a:cxn>
                  <a:cxn ang="0">
                    <a:pos x="66" y="82"/>
                  </a:cxn>
                  <a:cxn ang="0">
                    <a:pos x="52" y="59"/>
                  </a:cxn>
                  <a:cxn ang="0">
                    <a:pos x="87" y="37"/>
                  </a:cxn>
                  <a:cxn ang="0">
                    <a:pos x="104" y="9"/>
                  </a:cxn>
                  <a:cxn ang="0">
                    <a:pos x="101" y="5"/>
                  </a:cxn>
                  <a:cxn ang="0">
                    <a:pos x="94" y="0"/>
                  </a:cxn>
                  <a:cxn ang="0">
                    <a:pos x="63" y="18"/>
                  </a:cxn>
                  <a:cxn ang="0">
                    <a:pos x="63" y="29"/>
                  </a:cxn>
                  <a:cxn ang="0">
                    <a:pos x="41" y="27"/>
                  </a:cxn>
                  <a:cxn ang="0">
                    <a:pos x="0" y="56"/>
                  </a:cxn>
                </a:cxnLst>
                <a:rect l="0" t="0" r="r" b="b"/>
                <a:pathLst>
                  <a:path w="105" h="101">
                    <a:moveTo>
                      <a:pt x="0" y="56"/>
                    </a:moveTo>
                    <a:lnTo>
                      <a:pt x="18" y="64"/>
                    </a:lnTo>
                    <a:lnTo>
                      <a:pt x="6" y="93"/>
                    </a:lnTo>
                    <a:lnTo>
                      <a:pt x="36" y="100"/>
                    </a:lnTo>
                    <a:lnTo>
                      <a:pt x="66" y="82"/>
                    </a:lnTo>
                    <a:lnTo>
                      <a:pt x="52" y="59"/>
                    </a:lnTo>
                    <a:lnTo>
                      <a:pt x="87" y="37"/>
                    </a:lnTo>
                    <a:lnTo>
                      <a:pt x="104" y="9"/>
                    </a:lnTo>
                    <a:lnTo>
                      <a:pt x="101" y="5"/>
                    </a:lnTo>
                    <a:lnTo>
                      <a:pt x="94" y="0"/>
                    </a:lnTo>
                    <a:lnTo>
                      <a:pt x="63" y="18"/>
                    </a:lnTo>
                    <a:lnTo>
                      <a:pt x="63" y="29"/>
                    </a:lnTo>
                    <a:lnTo>
                      <a:pt x="41" y="27"/>
                    </a:lnTo>
                    <a:lnTo>
                      <a:pt x="0" y="56"/>
                    </a:lnTo>
                  </a:path>
                </a:pathLst>
              </a:custGeom>
              <a:solidFill>
                <a:srgbClr val="DDDDDD"/>
              </a:solidFill>
              <a:ln w="3175" cap="flat" cmpd="sng">
                <a:solidFill>
                  <a:srgbClr val="DDDDDD"/>
                </a:solidFill>
                <a:prstDash val="solid"/>
                <a:round/>
                <a:headEnd type="none" w="med" len="med"/>
                <a:tailEnd type="none" w="med" len="med"/>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88" name="Freeform 101"/>
              <p:cNvSpPr>
                <a:spLocks/>
              </p:cNvSpPr>
              <p:nvPr/>
            </p:nvSpPr>
            <p:spPr bwMode="auto">
              <a:xfrm>
                <a:off x="7977182" y="3867141"/>
                <a:ext cx="87313" cy="120650"/>
              </a:xfrm>
              <a:custGeom>
                <a:avLst/>
                <a:gdLst/>
                <a:ahLst/>
                <a:cxnLst>
                  <a:cxn ang="0">
                    <a:pos x="0" y="79"/>
                  </a:cxn>
                  <a:cxn ang="0">
                    <a:pos x="5" y="17"/>
                  </a:cxn>
                  <a:cxn ang="0">
                    <a:pos x="35" y="0"/>
                  </a:cxn>
                  <a:cxn ang="0">
                    <a:pos x="56" y="47"/>
                  </a:cxn>
                  <a:cxn ang="0">
                    <a:pos x="35" y="70"/>
                  </a:cxn>
                  <a:cxn ang="0">
                    <a:pos x="0" y="79"/>
                  </a:cxn>
                </a:cxnLst>
                <a:rect l="0" t="0" r="r" b="b"/>
                <a:pathLst>
                  <a:path w="57" h="80">
                    <a:moveTo>
                      <a:pt x="0" y="79"/>
                    </a:moveTo>
                    <a:lnTo>
                      <a:pt x="5" y="17"/>
                    </a:lnTo>
                    <a:lnTo>
                      <a:pt x="35" y="0"/>
                    </a:lnTo>
                    <a:lnTo>
                      <a:pt x="56" y="47"/>
                    </a:lnTo>
                    <a:lnTo>
                      <a:pt x="35" y="70"/>
                    </a:lnTo>
                    <a:lnTo>
                      <a:pt x="0" y="79"/>
                    </a:lnTo>
                  </a:path>
                </a:pathLst>
              </a:custGeom>
              <a:solidFill>
                <a:srgbClr val="DDDDDD"/>
              </a:solidFill>
              <a:ln w="3175" cap="flat" cmpd="sng">
                <a:solidFill>
                  <a:srgbClr val="DDDDDD"/>
                </a:solidFill>
                <a:prstDash val="solid"/>
                <a:round/>
                <a:headEnd type="none" w="med" len="med"/>
                <a:tailEnd type="none" w="med" len="med"/>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89" name="Freeform 102"/>
              <p:cNvSpPr>
                <a:spLocks/>
              </p:cNvSpPr>
              <p:nvPr/>
            </p:nvSpPr>
            <p:spPr bwMode="auto">
              <a:xfrm>
                <a:off x="7327893" y="4300530"/>
                <a:ext cx="180976" cy="207963"/>
              </a:xfrm>
              <a:custGeom>
                <a:avLst/>
                <a:gdLst/>
                <a:ahLst/>
                <a:cxnLst>
                  <a:cxn ang="0">
                    <a:pos x="0" y="29"/>
                  </a:cxn>
                  <a:cxn ang="0">
                    <a:pos x="16" y="48"/>
                  </a:cxn>
                  <a:cxn ang="0">
                    <a:pos x="10" y="82"/>
                  </a:cxn>
                  <a:cxn ang="0">
                    <a:pos x="52" y="67"/>
                  </a:cxn>
                  <a:cxn ang="0">
                    <a:pos x="69" y="82"/>
                  </a:cxn>
                  <a:cxn ang="0">
                    <a:pos x="84" y="114"/>
                  </a:cxn>
                  <a:cxn ang="0">
                    <a:pos x="79" y="135"/>
                  </a:cxn>
                  <a:cxn ang="0">
                    <a:pos x="117" y="129"/>
                  </a:cxn>
                  <a:cxn ang="0">
                    <a:pos x="99" y="86"/>
                  </a:cxn>
                  <a:cxn ang="0">
                    <a:pos x="59" y="54"/>
                  </a:cxn>
                  <a:cxn ang="0">
                    <a:pos x="69" y="35"/>
                  </a:cxn>
                  <a:cxn ang="0">
                    <a:pos x="48" y="25"/>
                  </a:cxn>
                  <a:cxn ang="0">
                    <a:pos x="30" y="0"/>
                  </a:cxn>
                  <a:cxn ang="0">
                    <a:pos x="21" y="0"/>
                  </a:cxn>
                  <a:cxn ang="0">
                    <a:pos x="22" y="18"/>
                  </a:cxn>
                  <a:cxn ang="0">
                    <a:pos x="16" y="13"/>
                  </a:cxn>
                  <a:cxn ang="0">
                    <a:pos x="0" y="29"/>
                  </a:cxn>
                </a:cxnLst>
                <a:rect l="0" t="0" r="r" b="b"/>
                <a:pathLst>
                  <a:path w="118" h="136">
                    <a:moveTo>
                      <a:pt x="0" y="29"/>
                    </a:moveTo>
                    <a:lnTo>
                      <a:pt x="16" y="48"/>
                    </a:lnTo>
                    <a:lnTo>
                      <a:pt x="10" y="82"/>
                    </a:lnTo>
                    <a:lnTo>
                      <a:pt x="52" y="67"/>
                    </a:lnTo>
                    <a:lnTo>
                      <a:pt x="69" y="82"/>
                    </a:lnTo>
                    <a:lnTo>
                      <a:pt x="84" y="114"/>
                    </a:lnTo>
                    <a:lnTo>
                      <a:pt x="79" y="135"/>
                    </a:lnTo>
                    <a:lnTo>
                      <a:pt x="117" y="129"/>
                    </a:lnTo>
                    <a:lnTo>
                      <a:pt x="99" y="86"/>
                    </a:lnTo>
                    <a:lnTo>
                      <a:pt x="59" y="54"/>
                    </a:lnTo>
                    <a:lnTo>
                      <a:pt x="69" y="35"/>
                    </a:lnTo>
                    <a:lnTo>
                      <a:pt x="48" y="25"/>
                    </a:lnTo>
                    <a:lnTo>
                      <a:pt x="30" y="0"/>
                    </a:lnTo>
                    <a:lnTo>
                      <a:pt x="21" y="0"/>
                    </a:lnTo>
                    <a:lnTo>
                      <a:pt x="22" y="18"/>
                    </a:lnTo>
                    <a:lnTo>
                      <a:pt x="16" y="13"/>
                    </a:lnTo>
                    <a:lnTo>
                      <a:pt x="0" y="29"/>
                    </a:lnTo>
                  </a:path>
                </a:pathLst>
              </a:custGeom>
              <a:solidFill>
                <a:srgbClr val="DDDDDD"/>
              </a:solidFill>
              <a:ln w="3175" cap="flat" cmpd="sng">
                <a:solidFill>
                  <a:srgbClr val="DDDDDD"/>
                </a:solidFill>
                <a:prstDash val="solid"/>
                <a:round/>
                <a:headEnd type="none" w="med" len="med"/>
                <a:tailEnd type="none" w="med" len="med"/>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90" name="Freeform 103"/>
              <p:cNvSpPr>
                <a:spLocks/>
              </p:cNvSpPr>
              <p:nvPr/>
            </p:nvSpPr>
            <p:spPr bwMode="auto">
              <a:xfrm>
                <a:off x="4960923" y="3519477"/>
                <a:ext cx="33338" cy="34925"/>
              </a:xfrm>
              <a:custGeom>
                <a:avLst/>
                <a:gdLst/>
                <a:ahLst/>
                <a:cxnLst>
                  <a:cxn ang="0">
                    <a:pos x="0" y="17"/>
                  </a:cxn>
                  <a:cxn ang="0">
                    <a:pos x="17" y="0"/>
                  </a:cxn>
                  <a:cxn ang="0">
                    <a:pos x="21" y="22"/>
                  </a:cxn>
                  <a:cxn ang="0">
                    <a:pos x="0" y="17"/>
                  </a:cxn>
                </a:cxnLst>
                <a:rect l="0" t="0" r="r" b="b"/>
                <a:pathLst>
                  <a:path w="22" h="23">
                    <a:moveTo>
                      <a:pt x="0" y="17"/>
                    </a:moveTo>
                    <a:lnTo>
                      <a:pt x="17" y="0"/>
                    </a:lnTo>
                    <a:lnTo>
                      <a:pt x="21" y="22"/>
                    </a:lnTo>
                    <a:lnTo>
                      <a:pt x="0" y="17"/>
                    </a:lnTo>
                  </a:path>
                </a:pathLst>
              </a:custGeom>
              <a:solidFill>
                <a:srgbClr val="DDDDDD"/>
              </a:solidFill>
              <a:ln w="3175" cap="flat" cmpd="sng">
                <a:solidFill>
                  <a:srgbClr val="DDDDDD"/>
                </a:solidFill>
                <a:prstDash val="solid"/>
                <a:round/>
                <a:headEnd type="none" w="med" len="med"/>
                <a:tailEnd type="none" w="med" len="med"/>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91" name="Freeform 104"/>
              <p:cNvSpPr>
                <a:spLocks/>
              </p:cNvSpPr>
              <p:nvPr/>
            </p:nvSpPr>
            <p:spPr bwMode="auto">
              <a:xfrm>
                <a:off x="7329480" y="4698994"/>
                <a:ext cx="95250" cy="125413"/>
              </a:xfrm>
              <a:custGeom>
                <a:avLst/>
                <a:gdLst/>
                <a:ahLst/>
                <a:cxnLst>
                  <a:cxn ang="0">
                    <a:pos x="0" y="0"/>
                  </a:cxn>
                  <a:cxn ang="0">
                    <a:pos x="12" y="0"/>
                  </a:cxn>
                  <a:cxn ang="0">
                    <a:pos x="16" y="14"/>
                  </a:cxn>
                  <a:cxn ang="0">
                    <a:pos x="31" y="5"/>
                  </a:cxn>
                  <a:cxn ang="0">
                    <a:pos x="51" y="24"/>
                  </a:cxn>
                  <a:cxn ang="0">
                    <a:pos x="61" y="81"/>
                  </a:cxn>
                  <a:cxn ang="0">
                    <a:pos x="59" y="81"/>
                  </a:cxn>
                  <a:cxn ang="0">
                    <a:pos x="18" y="58"/>
                  </a:cxn>
                  <a:cxn ang="0">
                    <a:pos x="0" y="0"/>
                  </a:cxn>
                </a:cxnLst>
                <a:rect l="0" t="0" r="r" b="b"/>
                <a:pathLst>
                  <a:path w="62" h="82">
                    <a:moveTo>
                      <a:pt x="0" y="0"/>
                    </a:moveTo>
                    <a:lnTo>
                      <a:pt x="12" y="0"/>
                    </a:lnTo>
                    <a:lnTo>
                      <a:pt x="16" y="14"/>
                    </a:lnTo>
                    <a:lnTo>
                      <a:pt x="31" y="5"/>
                    </a:lnTo>
                    <a:lnTo>
                      <a:pt x="51" y="24"/>
                    </a:lnTo>
                    <a:lnTo>
                      <a:pt x="61" y="81"/>
                    </a:lnTo>
                    <a:lnTo>
                      <a:pt x="59" y="81"/>
                    </a:lnTo>
                    <a:lnTo>
                      <a:pt x="18" y="58"/>
                    </a:lnTo>
                    <a:lnTo>
                      <a:pt x="0" y="0"/>
                    </a:lnTo>
                  </a:path>
                </a:pathLst>
              </a:custGeom>
              <a:solidFill>
                <a:srgbClr val="DDDDDD"/>
              </a:solidFill>
              <a:ln w="3175" cap="flat" cmpd="sng">
                <a:solidFill>
                  <a:srgbClr val="DDDDDD"/>
                </a:solidFill>
                <a:prstDash val="solid"/>
                <a:round/>
                <a:headEnd type="none" w="med" len="med"/>
                <a:tailEnd type="none" w="med" len="med"/>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92" name="Freeform 105"/>
              <p:cNvSpPr>
                <a:spLocks/>
              </p:cNvSpPr>
              <p:nvPr/>
            </p:nvSpPr>
            <p:spPr bwMode="auto">
              <a:xfrm>
                <a:off x="7566018" y="4691057"/>
                <a:ext cx="239713" cy="149226"/>
              </a:xfrm>
              <a:custGeom>
                <a:avLst/>
                <a:gdLst/>
                <a:ahLst/>
                <a:cxnLst>
                  <a:cxn ang="0">
                    <a:pos x="0" y="84"/>
                  </a:cxn>
                  <a:cxn ang="0">
                    <a:pos x="12" y="97"/>
                  </a:cxn>
                  <a:cxn ang="0">
                    <a:pos x="62" y="92"/>
                  </a:cxn>
                  <a:cxn ang="0">
                    <a:pos x="78" y="86"/>
                  </a:cxn>
                  <a:cxn ang="0">
                    <a:pos x="99" y="41"/>
                  </a:cxn>
                  <a:cxn ang="0">
                    <a:pos x="128" y="44"/>
                  </a:cxn>
                  <a:cxn ang="0">
                    <a:pos x="155" y="28"/>
                  </a:cxn>
                  <a:cxn ang="0">
                    <a:pos x="129" y="16"/>
                  </a:cxn>
                  <a:cxn ang="0">
                    <a:pos x="121" y="0"/>
                  </a:cxn>
                  <a:cxn ang="0">
                    <a:pos x="88" y="29"/>
                  </a:cxn>
                  <a:cxn ang="0">
                    <a:pos x="79" y="47"/>
                  </a:cxn>
                  <a:cxn ang="0">
                    <a:pos x="68" y="37"/>
                  </a:cxn>
                  <a:cxn ang="0">
                    <a:pos x="49" y="61"/>
                  </a:cxn>
                  <a:cxn ang="0">
                    <a:pos x="29" y="64"/>
                  </a:cxn>
                  <a:cxn ang="0">
                    <a:pos x="22" y="86"/>
                  </a:cxn>
                  <a:cxn ang="0">
                    <a:pos x="0" y="84"/>
                  </a:cxn>
                </a:cxnLst>
                <a:rect l="0" t="0" r="r" b="b"/>
                <a:pathLst>
                  <a:path w="156" h="98">
                    <a:moveTo>
                      <a:pt x="0" y="84"/>
                    </a:moveTo>
                    <a:lnTo>
                      <a:pt x="12" y="97"/>
                    </a:lnTo>
                    <a:lnTo>
                      <a:pt x="62" y="92"/>
                    </a:lnTo>
                    <a:lnTo>
                      <a:pt x="78" y="86"/>
                    </a:lnTo>
                    <a:lnTo>
                      <a:pt x="99" y="41"/>
                    </a:lnTo>
                    <a:lnTo>
                      <a:pt x="128" y="44"/>
                    </a:lnTo>
                    <a:lnTo>
                      <a:pt x="155" y="28"/>
                    </a:lnTo>
                    <a:lnTo>
                      <a:pt x="129" y="16"/>
                    </a:lnTo>
                    <a:lnTo>
                      <a:pt x="121" y="0"/>
                    </a:lnTo>
                    <a:lnTo>
                      <a:pt x="88" y="29"/>
                    </a:lnTo>
                    <a:lnTo>
                      <a:pt x="79" y="47"/>
                    </a:lnTo>
                    <a:lnTo>
                      <a:pt x="68" y="37"/>
                    </a:lnTo>
                    <a:lnTo>
                      <a:pt x="49" y="61"/>
                    </a:lnTo>
                    <a:lnTo>
                      <a:pt x="29" y="64"/>
                    </a:lnTo>
                    <a:lnTo>
                      <a:pt x="22" y="86"/>
                    </a:lnTo>
                    <a:lnTo>
                      <a:pt x="0" y="84"/>
                    </a:lnTo>
                  </a:path>
                </a:pathLst>
              </a:custGeom>
              <a:solidFill>
                <a:srgbClr val="DDDDDD"/>
              </a:solidFill>
              <a:ln w="3175" cap="flat" cmpd="sng">
                <a:solidFill>
                  <a:srgbClr val="DDDDDD"/>
                </a:solidFill>
                <a:prstDash val="solid"/>
                <a:round/>
                <a:headEnd type="none" w="med" len="med"/>
                <a:tailEnd type="none" w="med" len="med"/>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93" name="Freeform 107"/>
              <p:cNvSpPr>
                <a:spLocks/>
              </p:cNvSpPr>
              <p:nvPr/>
            </p:nvSpPr>
            <p:spPr bwMode="auto">
              <a:xfrm>
                <a:off x="7015154" y="3451214"/>
                <a:ext cx="793753" cy="331789"/>
              </a:xfrm>
              <a:custGeom>
                <a:avLst/>
                <a:gdLst/>
                <a:ahLst/>
                <a:cxnLst>
                  <a:cxn ang="0">
                    <a:pos x="0" y="69"/>
                  </a:cxn>
                  <a:cxn ang="0">
                    <a:pos x="17" y="90"/>
                  </a:cxn>
                  <a:cxn ang="0">
                    <a:pos x="40" y="98"/>
                  </a:cxn>
                  <a:cxn ang="0">
                    <a:pos x="49" y="144"/>
                  </a:cxn>
                  <a:cxn ang="0">
                    <a:pos x="121" y="162"/>
                  </a:cxn>
                  <a:cxn ang="0">
                    <a:pos x="151" y="194"/>
                  </a:cxn>
                  <a:cxn ang="0">
                    <a:pos x="210" y="192"/>
                  </a:cxn>
                  <a:cxn ang="0">
                    <a:pos x="278" y="218"/>
                  </a:cxn>
                  <a:cxn ang="0">
                    <a:pos x="367" y="194"/>
                  </a:cxn>
                  <a:cxn ang="0">
                    <a:pos x="394" y="176"/>
                  </a:cxn>
                  <a:cxn ang="0">
                    <a:pos x="394" y="151"/>
                  </a:cxn>
                  <a:cxn ang="0">
                    <a:pos x="419" y="154"/>
                  </a:cxn>
                  <a:cxn ang="0">
                    <a:pos x="473" y="117"/>
                  </a:cxn>
                  <a:cxn ang="0">
                    <a:pos x="517" y="116"/>
                  </a:cxn>
                  <a:cxn ang="0">
                    <a:pos x="496" y="88"/>
                  </a:cxn>
                  <a:cxn ang="0">
                    <a:pos x="454" y="96"/>
                  </a:cxn>
                  <a:cxn ang="0">
                    <a:pos x="454" y="64"/>
                  </a:cxn>
                  <a:cxn ang="0">
                    <a:pos x="465" y="48"/>
                  </a:cxn>
                  <a:cxn ang="0">
                    <a:pos x="436" y="43"/>
                  </a:cxn>
                  <a:cxn ang="0">
                    <a:pos x="359" y="62"/>
                  </a:cxn>
                  <a:cxn ang="0">
                    <a:pos x="290" y="35"/>
                  </a:cxn>
                  <a:cxn ang="0">
                    <a:pos x="247" y="39"/>
                  </a:cxn>
                  <a:cxn ang="0">
                    <a:pos x="230" y="16"/>
                  </a:cxn>
                  <a:cxn ang="0">
                    <a:pos x="187" y="0"/>
                  </a:cxn>
                  <a:cxn ang="0">
                    <a:pos x="164" y="16"/>
                  </a:cxn>
                  <a:cxn ang="0">
                    <a:pos x="163" y="47"/>
                  </a:cxn>
                  <a:cxn ang="0">
                    <a:pos x="66" y="33"/>
                  </a:cxn>
                  <a:cxn ang="0">
                    <a:pos x="0" y="69"/>
                  </a:cxn>
                </a:cxnLst>
                <a:rect l="0" t="0" r="r" b="b"/>
                <a:pathLst>
                  <a:path w="518" h="219">
                    <a:moveTo>
                      <a:pt x="0" y="69"/>
                    </a:moveTo>
                    <a:lnTo>
                      <a:pt x="17" y="90"/>
                    </a:lnTo>
                    <a:lnTo>
                      <a:pt x="40" y="98"/>
                    </a:lnTo>
                    <a:lnTo>
                      <a:pt x="49" y="144"/>
                    </a:lnTo>
                    <a:lnTo>
                      <a:pt x="121" y="162"/>
                    </a:lnTo>
                    <a:lnTo>
                      <a:pt x="151" y="194"/>
                    </a:lnTo>
                    <a:lnTo>
                      <a:pt x="210" y="192"/>
                    </a:lnTo>
                    <a:lnTo>
                      <a:pt x="278" y="218"/>
                    </a:lnTo>
                    <a:lnTo>
                      <a:pt x="367" y="194"/>
                    </a:lnTo>
                    <a:lnTo>
                      <a:pt x="394" y="176"/>
                    </a:lnTo>
                    <a:lnTo>
                      <a:pt x="394" y="151"/>
                    </a:lnTo>
                    <a:lnTo>
                      <a:pt x="419" y="154"/>
                    </a:lnTo>
                    <a:lnTo>
                      <a:pt x="473" y="117"/>
                    </a:lnTo>
                    <a:lnTo>
                      <a:pt x="517" y="116"/>
                    </a:lnTo>
                    <a:lnTo>
                      <a:pt x="496" y="88"/>
                    </a:lnTo>
                    <a:lnTo>
                      <a:pt x="454" y="96"/>
                    </a:lnTo>
                    <a:lnTo>
                      <a:pt x="454" y="64"/>
                    </a:lnTo>
                    <a:lnTo>
                      <a:pt x="465" y="48"/>
                    </a:lnTo>
                    <a:lnTo>
                      <a:pt x="436" y="43"/>
                    </a:lnTo>
                    <a:lnTo>
                      <a:pt x="359" y="62"/>
                    </a:lnTo>
                    <a:lnTo>
                      <a:pt x="290" y="35"/>
                    </a:lnTo>
                    <a:lnTo>
                      <a:pt x="247" y="39"/>
                    </a:lnTo>
                    <a:lnTo>
                      <a:pt x="230" y="16"/>
                    </a:lnTo>
                    <a:lnTo>
                      <a:pt x="187" y="0"/>
                    </a:lnTo>
                    <a:lnTo>
                      <a:pt x="164" y="16"/>
                    </a:lnTo>
                    <a:lnTo>
                      <a:pt x="163" y="47"/>
                    </a:lnTo>
                    <a:lnTo>
                      <a:pt x="66" y="33"/>
                    </a:lnTo>
                    <a:lnTo>
                      <a:pt x="0" y="69"/>
                    </a:lnTo>
                  </a:path>
                </a:pathLst>
              </a:custGeom>
              <a:solidFill>
                <a:srgbClr val="DDDDDD"/>
              </a:solidFill>
              <a:ln w="3175" cap="flat" cmpd="sng">
                <a:solidFill>
                  <a:srgbClr val="DDDDDD"/>
                </a:solidFill>
                <a:prstDash val="solid"/>
                <a:round/>
                <a:headEnd type="none" w="med" len="med"/>
                <a:tailEnd type="none" w="med" len="med"/>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94" name="Freeform 108"/>
              <p:cNvSpPr>
                <a:spLocks/>
              </p:cNvSpPr>
              <p:nvPr/>
            </p:nvSpPr>
            <p:spPr bwMode="auto">
              <a:xfrm>
                <a:off x="6119801" y="4238617"/>
                <a:ext cx="195263" cy="214313"/>
              </a:xfrm>
              <a:custGeom>
                <a:avLst/>
                <a:gdLst/>
                <a:ahLst/>
                <a:cxnLst>
                  <a:cxn ang="0">
                    <a:pos x="0" y="99"/>
                  </a:cxn>
                  <a:cxn ang="0">
                    <a:pos x="16" y="140"/>
                  </a:cxn>
                  <a:cxn ang="0">
                    <a:pos x="46" y="133"/>
                  </a:cxn>
                  <a:cxn ang="0">
                    <a:pos x="93" y="98"/>
                  </a:cxn>
                  <a:cxn ang="0">
                    <a:pos x="93" y="82"/>
                  </a:cxn>
                  <a:cxn ang="0">
                    <a:pos x="123" y="51"/>
                  </a:cxn>
                  <a:cxn ang="0">
                    <a:pos x="126" y="41"/>
                  </a:cxn>
                  <a:cxn ang="0">
                    <a:pos x="108" y="22"/>
                  </a:cxn>
                  <a:cxn ang="0">
                    <a:pos x="70" y="0"/>
                  </a:cxn>
                  <a:cxn ang="0">
                    <a:pos x="59" y="1"/>
                  </a:cxn>
                  <a:cxn ang="0">
                    <a:pos x="65" y="13"/>
                  </a:cxn>
                  <a:cxn ang="0">
                    <a:pos x="51" y="37"/>
                  </a:cxn>
                  <a:cxn ang="0">
                    <a:pos x="59" y="49"/>
                  </a:cxn>
                  <a:cxn ang="0">
                    <a:pos x="47" y="82"/>
                  </a:cxn>
                  <a:cxn ang="0">
                    <a:pos x="0" y="99"/>
                  </a:cxn>
                </a:cxnLst>
                <a:rect l="0" t="0" r="r" b="b"/>
                <a:pathLst>
                  <a:path w="127" h="141">
                    <a:moveTo>
                      <a:pt x="0" y="99"/>
                    </a:moveTo>
                    <a:lnTo>
                      <a:pt x="16" y="140"/>
                    </a:lnTo>
                    <a:lnTo>
                      <a:pt x="46" y="133"/>
                    </a:lnTo>
                    <a:lnTo>
                      <a:pt x="93" y="98"/>
                    </a:lnTo>
                    <a:lnTo>
                      <a:pt x="93" y="82"/>
                    </a:lnTo>
                    <a:lnTo>
                      <a:pt x="123" y="51"/>
                    </a:lnTo>
                    <a:lnTo>
                      <a:pt x="126" y="41"/>
                    </a:lnTo>
                    <a:lnTo>
                      <a:pt x="108" y="22"/>
                    </a:lnTo>
                    <a:lnTo>
                      <a:pt x="70" y="0"/>
                    </a:lnTo>
                    <a:lnTo>
                      <a:pt x="59" y="1"/>
                    </a:lnTo>
                    <a:lnTo>
                      <a:pt x="65" y="13"/>
                    </a:lnTo>
                    <a:lnTo>
                      <a:pt x="51" y="37"/>
                    </a:lnTo>
                    <a:lnTo>
                      <a:pt x="59" y="49"/>
                    </a:lnTo>
                    <a:lnTo>
                      <a:pt x="47" y="82"/>
                    </a:lnTo>
                    <a:lnTo>
                      <a:pt x="0" y="99"/>
                    </a:lnTo>
                  </a:path>
                </a:pathLst>
              </a:custGeom>
              <a:solidFill>
                <a:srgbClr val="DDDDDD"/>
              </a:solidFill>
              <a:ln w="3175" cap="flat" cmpd="sng">
                <a:solidFill>
                  <a:srgbClr val="DDDDDD"/>
                </a:solidFill>
                <a:prstDash val="solid"/>
                <a:round/>
                <a:headEnd type="none" w="med" len="med"/>
                <a:tailEnd type="none" w="med" len="med"/>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95" name="Freeform 109"/>
              <p:cNvSpPr>
                <a:spLocks/>
              </p:cNvSpPr>
              <p:nvPr/>
            </p:nvSpPr>
            <p:spPr bwMode="auto">
              <a:xfrm>
                <a:off x="6823066" y="4095742"/>
                <a:ext cx="200026" cy="104775"/>
              </a:xfrm>
              <a:custGeom>
                <a:avLst/>
                <a:gdLst/>
                <a:ahLst/>
                <a:cxnLst>
                  <a:cxn ang="0">
                    <a:pos x="0" y="25"/>
                  </a:cxn>
                  <a:cxn ang="0">
                    <a:pos x="16" y="0"/>
                  </a:cxn>
                  <a:cxn ang="0">
                    <a:pos x="67" y="17"/>
                  </a:cxn>
                  <a:cxn ang="0">
                    <a:pos x="93" y="42"/>
                  </a:cxn>
                  <a:cxn ang="0">
                    <a:pos x="130" y="42"/>
                  </a:cxn>
                  <a:cxn ang="0">
                    <a:pos x="127" y="68"/>
                  </a:cxn>
                  <a:cxn ang="0">
                    <a:pos x="42" y="51"/>
                  </a:cxn>
                  <a:cxn ang="0">
                    <a:pos x="0" y="25"/>
                  </a:cxn>
                </a:cxnLst>
                <a:rect l="0" t="0" r="r" b="b"/>
                <a:pathLst>
                  <a:path w="131" h="69">
                    <a:moveTo>
                      <a:pt x="0" y="25"/>
                    </a:moveTo>
                    <a:lnTo>
                      <a:pt x="16" y="0"/>
                    </a:lnTo>
                    <a:lnTo>
                      <a:pt x="67" y="17"/>
                    </a:lnTo>
                    <a:lnTo>
                      <a:pt x="93" y="42"/>
                    </a:lnTo>
                    <a:lnTo>
                      <a:pt x="130" y="42"/>
                    </a:lnTo>
                    <a:lnTo>
                      <a:pt x="127" y="68"/>
                    </a:lnTo>
                    <a:lnTo>
                      <a:pt x="42" y="51"/>
                    </a:lnTo>
                    <a:lnTo>
                      <a:pt x="0" y="25"/>
                    </a:lnTo>
                  </a:path>
                </a:pathLst>
              </a:custGeom>
              <a:solidFill>
                <a:srgbClr val="DDDDDD"/>
              </a:solidFill>
              <a:ln w="3175" cap="flat" cmpd="sng">
                <a:solidFill>
                  <a:srgbClr val="DDDDDD"/>
                </a:solidFill>
                <a:prstDash val="solid"/>
                <a:round/>
                <a:headEnd type="none" w="med" len="med"/>
                <a:tailEnd type="none" w="med" len="med"/>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96" name="Freeform 110"/>
              <p:cNvSpPr>
                <a:spLocks/>
              </p:cNvSpPr>
              <p:nvPr/>
            </p:nvSpPr>
            <p:spPr bwMode="auto">
              <a:xfrm>
                <a:off x="4908535" y="3417876"/>
                <a:ext cx="90488" cy="84138"/>
              </a:xfrm>
              <a:custGeom>
                <a:avLst/>
                <a:gdLst/>
                <a:ahLst/>
                <a:cxnLst>
                  <a:cxn ang="0">
                    <a:pos x="0" y="40"/>
                  </a:cxn>
                  <a:cxn ang="0">
                    <a:pos x="21" y="33"/>
                  </a:cxn>
                  <a:cxn ang="0">
                    <a:pos x="9" y="27"/>
                  </a:cxn>
                  <a:cxn ang="0">
                    <a:pos x="21" y="8"/>
                  </a:cxn>
                  <a:cxn ang="0">
                    <a:pos x="29" y="20"/>
                  </a:cxn>
                  <a:cxn ang="0">
                    <a:pos x="31" y="0"/>
                  </a:cxn>
                  <a:cxn ang="0">
                    <a:pos x="58" y="0"/>
                  </a:cxn>
                  <a:cxn ang="0">
                    <a:pos x="55" y="20"/>
                  </a:cxn>
                  <a:cxn ang="0">
                    <a:pos x="37" y="28"/>
                  </a:cxn>
                  <a:cxn ang="0">
                    <a:pos x="39" y="54"/>
                  </a:cxn>
                  <a:cxn ang="0">
                    <a:pos x="22" y="37"/>
                  </a:cxn>
                  <a:cxn ang="0">
                    <a:pos x="0" y="40"/>
                  </a:cxn>
                </a:cxnLst>
                <a:rect l="0" t="0" r="r" b="b"/>
                <a:pathLst>
                  <a:path w="59" h="55">
                    <a:moveTo>
                      <a:pt x="0" y="40"/>
                    </a:moveTo>
                    <a:lnTo>
                      <a:pt x="21" y="33"/>
                    </a:lnTo>
                    <a:lnTo>
                      <a:pt x="9" y="27"/>
                    </a:lnTo>
                    <a:lnTo>
                      <a:pt x="21" y="8"/>
                    </a:lnTo>
                    <a:lnTo>
                      <a:pt x="29" y="20"/>
                    </a:lnTo>
                    <a:lnTo>
                      <a:pt x="31" y="0"/>
                    </a:lnTo>
                    <a:lnTo>
                      <a:pt x="58" y="0"/>
                    </a:lnTo>
                    <a:lnTo>
                      <a:pt x="55" y="20"/>
                    </a:lnTo>
                    <a:lnTo>
                      <a:pt x="37" y="28"/>
                    </a:lnTo>
                    <a:lnTo>
                      <a:pt x="39" y="54"/>
                    </a:lnTo>
                    <a:lnTo>
                      <a:pt x="22" y="37"/>
                    </a:lnTo>
                    <a:lnTo>
                      <a:pt x="0" y="40"/>
                    </a:lnTo>
                  </a:path>
                </a:pathLst>
              </a:custGeom>
              <a:solidFill>
                <a:srgbClr val="DDDDDD"/>
              </a:solidFill>
              <a:ln w="3175" cap="flat" cmpd="sng">
                <a:solidFill>
                  <a:srgbClr val="DDDDDD"/>
                </a:solidFill>
                <a:prstDash val="solid"/>
                <a:round/>
                <a:headEnd type="none" w="med" len="med"/>
                <a:tailEnd type="none" w="med" len="med"/>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99" name="Freeform 114"/>
              <p:cNvSpPr>
                <a:spLocks/>
              </p:cNvSpPr>
              <p:nvPr/>
            </p:nvSpPr>
            <p:spPr bwMode="auto">
              <a:xfrm>
                <a:off x="4943460" y="2735249"/>
                <a:ext cx="649290" cy="514352"/>
              </a:xfrm>
              <a:custGeom>
                <a:avLst/>
                <a:gdLst/>
                <a:ahLst/>
                <a:cxnLst>
                  <a:cxn ang="0">
                    <a:pos x="1" y="266"/>
                  </a:cxn>
                  <a:cxn ang="0">
                    <a:pos x="41" y="262"/>
                  </a:cxn>
                  <a:cxn ang="0">
                    <a:pos x="10" y="278"/>
                  </a:cxn>
                  <a:cxn ang="0">
                    <a:pos x="33" y="281"/>
                  </a:cxn>
                  <a:cxn ang="0">
                    <a:pos x="21" y="306"/>
                  </a:cxn>
                  <a:cxn ang="0">
                    <a:pos x="51" y="338"/>
                  </a:cxn>
                  <a:cxn ang="0">
                    <a:pos x="90" y="297"/>
                  </a:cxn>
                  <a:cxn ang="0">
                    <a:pos x="118" y="292"/>
                  </a:cxn>
                  <a:cxn ang="0">
                    <a:pos x="124" y="260"/>
                  </a:cxn>
                  <a:cxn ang="0">
                    <a:pos x="117" y="202"/>
                  </a:cxn>
                  <a:cxn ang="0">
                    <a:pos x="141" y="177"/>
                  </a:cxn>
                  <a:cxn ang="0">
                    <a:pos x="183" y="113"/>
                  </a:cxn>
                  <a:cxn ang="0">
                    <a:pos x="208" y="87"/>
                  </a:cxn>
                  <a:cxn ang="0">
                    <a:pos x="245" y="77"/>
                  </a:cxn>
                  <a:cxn ang="0">
                    <a:pos x="253" y="58"/>
                  </a:cxn>
                  <a:cxn ang="0">
                    <a:pos x="283" y="66"/>
                  </a:cxn>
                  <a:cxn ang="0">
                    <a:pos x="337" y="59"/>
                  </a:cxn>
                  <a:cxn ang="0">
                    <a:pos x="374" y="31"/>
                  </a:cxn>
                  <a:cxn ang="0">
                    <a:pos x="389" y="58"/>
                  </a:cxn>
                  <a:cxn ang="0">
                    <a:pos x="400" y="40"/>
                  </a:cxn>
                  <a:cxn ang="0">
                    <a:pos x="384" y="28"/>
                  </a:cxn>
                  <a:cxn ang="0">
                    <a:pos x="392" y="6"/>
                  </a:cxn>
                  <a:cxn ang="0">
                    <a:pos x="382" y="2"/>
                  </a:cxn>
                  <a:cxn ang="0">
                    <a:pos x="357" y="18"/>
                  </a:cxn>
                  <a:cxn ang="0">
                    <a:pos x="351" y="4"/>
                  </a:cxn>
                  <a:cxn ang="0">
                    <a:pos x="339" y="6"/>
                  </a:cxn>
                  <a:cxn ang="0">
                    <a:pos x="296" y="32"/>
                  </a:cxn>
                  <a:cxn ang="0">
                    <a:pos x="276" y="39"/>
                  </a:cxn>
                  <a:cxn ang="0">
                    <a:pos x="245" y="51"/>
                  </a:cxn>
                  <a:cxn ang="0">
                    <a:pos x="238" y="48"/>
                  </a:cxn>
                  <a:cxn ang="0">
                    <a:pos x="235" y="52"/>
                  </a:cxn>
                  <a:cxn ang="0">
                    <a:pos x="207" y="67"/>
                  </a:cxn>
                  <a:cxn ang="0">
                    <a:pos x="206" y="75"/>
                  </a:cxn>
                  <a:cxn ang="0">
                    <a:pos x="165" y="100"/>
                  </a:cxn>
                  <a:cxn ang="0">
                    <a:pos x="134" y="123"/>
                  </a:cxn>
                  <a:cxn ang="0">
                    <a:pos x="75" y="197"/>
                  </a:cxn>
                  <a:cxn ang="0">
                    <a:pos x="103" y="200"/>
                  </a:cxn>
                  <a:cxn ang="0">
                    <a:pos x="33" y="223"/>
                  </a:cxn>
                  <a:cxn ang="0">
                    <a:pos x="22" y="231"/>
                  </a:cxn>
                  <a:cxn ang="0">
                    <a:pos x="2" y="242"/>
                  </a:cxn>
                  <a:cxn ang="0">
                    <a:pos x="0" y="252"/>
                  </a:cxn>
                </a:cxnLst>
                <a:rect l="0" t="0" r="r" b="b"/>
                <a:pathLst>
                  <a:path w="423" h="339">
                    <a:moveTo>
                      <a:pt x="0" y="252"/>
                    </a:moveTo>
                    <a:lnTo>
                      <a:pt x="1" y="266"/>
                    </a:lnTo>
                    <a:lnTo>
                      <a:pt x="40" y="256"/>
                    </a:lnTo>
                    <a:lnTo>
                      <a:pt x="41" y="262"/>
                    </a:lnTo>
                    <a:lnTo>
                      <a:pt x="1" y="273"/>
                    </a:lnTo>
                    <a:lnTo>
                      <a:pt x="10" y="278"/>
                    </a:lnTo>
                    <a:lnTo>
                      <a:pt x="6" y="296"/>
                    </a:lnTo>
                    <a:lnTo>
                      <a:pt x="33" y="281"/>
                    </a:lnTo>
                    <a:lnTo>
                      <a:pt x="4" y="306"/>
                    </a:lnTo>
                    <a:lnTo>
                      <a:pt x="21" y="306"/>
                    </a:lnTo>
                    <a:lnTo>
                      <a:pt x="10" y="328"/>
                    </a:lnTo>
                    <a:lnTo>
                      <a:pt x="51" y="338"/>
                    </a:lnTo>
                    <a:lnTo>
                      <a:pt x="83" y="316"/>
                    </a:lnTo>
                    <a:lnTo>
                      <a:pt x="90" y="297"/>
                    </a:lnTo>
                    <a:lnTo>
                      <a:pt x="101" y="316"/>
                    </a:lnTo>
                    <a:lnTo>
                      <a:pt x="118" y="292"/>
                    </a:lnTo>
                    <a:lnTo>
                      <a:pt x="115" y="270"/>
                    </a:lnTo>
                    <a:lnTo>
                      <a:pt x="124" y="260"/>
                    </a:lnTo>
                    <a:lnTo>
                      <a:pt x="115" y="251"/>
                    </a:lnTo>
                    <a:lnTo>
                      <a:pt x="117" y="202"/>
                    </a:lnTo>
                    <a:lnTo>
                      <a:pt x="146" y="191"/>
                    </a:lnTo>
                    <a:lnTo>
                      <a:pt x="141" y="177"/>
                    </a:lnTo>
                    <a:lnTo>
                      <a:pt x="155" y="140"/>
                    </a:lnTo>
                    <a:lnTo>
                      <a:pt x="183" y="113"/>
                    </a:lnTo>
                    <a:lnTo>
                      <a:pt x="188" y="91"/>
                    </a:lnTo>
                    <a:lnTo>
                      <a:pt x="208" y="87"/>
                    </a:lnTo>
                    <a:lnTo>
                      <a:pt x="215" y="73"/>
                    </a:lnTo>
                    <a:lnTo>
                      <a:pt x="245" y="77"/>
                    </a:lnTo>
                    <a:lnTo>
                      <a:pt x="245" y="58"/>
                    </a:lnTo>
                    <a:lnTo>
                      <a:pt x="253" y="58"/>
                    </a:lnTo>
                    <a:lnTo>
                      <a:pt x="264" y="50"/>
                    </a:lnTo>
                    <a:lnTo>
                      <a:pt x="283" y="66"/>
                    </a:lnTo>
                    <a:lnTo>
                      <a:pt x="318" y="68"/>
                    </a:lnTo>
                    <a:lnTo>
                      <a:pt x="337" y="59"/>
                    </a:lnTo>
                    <a:lnTo>
                      <a:pt x="342" y="36"/>
                    </a:lnTo>
                    <a:lnTo>
                      <a:pt x="374" y="31"/>
                    </a:lnTo>
                    <a:lnTo>
                      <a:pt x="392" y="39"/>
                    </a:lnTo>
                    <a:lnTo>
                      <a:pt x="389" y="58"/>
                    </a:lnTo>
                    <a:lnTo>
                      <a:pt x="420" y="36"/>
                    </a:lnTo>
                    <a:lnTo>
                      <a:pt x="400" y="40"/>
                    </a:lnTo>
                    <a:lnTo>
                      <a:pt x="405" y="35"/>
                    </a:lnTo>
                    <a:lnTo>
                      <a:pt x="384" y="28"/>
                    </a:lnTo>
                    <a:lnTo>
                      <a:pt x="422" y="18"/>
                    </a:lnTo>
                    <a:lnTo>
                      <a:pt x="392" y="6"/>
                    </a:lnTo>
                    <a:lnTo>
                      <a:pt x="373" y="18"/>
                    </a:lnTo>
                    <a:lnTo>
                      <a:pt x="382" y="2"/>
                    </a:lnTo>
                    <a:lnTo>
                      <a:pt x="368" y="0"/>
                    </a:lnTo>
                    <a:lnTo>
                      <a:pt x="357" y="18"/>
                    </a:lnTo>
                    <a:lnTo>
                      <a:pt x="351" y="20"/>
                    </a:lnTo>
                    <a:lnTo>
                      <a:pt x="351" y="4"/>
                    </a:lnTo>
                    <a:lnTo>
                      <a:pt x="324" y="31"/>
                    </a:lnTo>
                    <a:lnTo>
                      <a:pt x="339" y="6"/>
                    </a:lnTo>
                    <a:lnTo>
                      <a:pt x="324" y="2"/>
                    </a:lnTo>
                    <a:lnTo>
                      <a:pt x="296" y="32"/>
                    </a:lnTo>
                    <a:lnTo>
                      <a:pt x="268" y="22"/>
                    </a:lnTo>
                    <a:lnTo>
                      <a:pt x="276" y="39"/>
                    </a:lnTo>
                    <a:lnTo>
                      <a:pt x="264" y="31"/>
                    </a:lnTo>
                    <a:lnTo>
                      <a:pt x="245" y="51"/>
                    </a:lnTo>
                    <a:lnTo>
                      <a:pt x="248" y="33"/>
                    </a:lnTo>
                    <a:lnTo>
                      <a:pt x="238" y="48"/>
                    </a:lnTo>
                    <a:lnTo>
                      <a:pt x="229" y="37"/>
                    </a:lnTo>
                    <a:lnTo>
                      <a:pt x="235" y="52"/>
                    </a:lnTo>
                    <a:lnTo>
                      <a:pt x="213" y="47"/>
                    </a:lnTo>
                    <a:lnTo>
                      <a:pt x="207" y="67"/>
                    </a:lnTo>
                    <a:lnTo>
                      <a:pt x="187" y="74"/>
                    </a:lnTo>
                    <a:lnTo>
                      <a:pt x="206" y="75"/>
                    </a:lnTo>
                    <a:lnTo>
                      <a:pt x="172" y="86"/>
                    </a:lnTo>
                    <a:lnTo>
                      <a:pt x="165" y="100"/>
                    </a:lnTo>
                    <a:lnTo>
                      <a:pt x="176" y="100"/>
                    </a:lnTo>
                    <a:lnTo>
                      <a:pt x="134" y="123"/>
                    </a:lnTo>
                    <a:lnTo>
                      <a:pt x="119" y="163"/>
                    </a:lnTo>
                    <a:lnTo>
                      <a:pt x="75" y="197"/>
                    </a:lnTo>
                    <a:lnTo>
                      <a:pt x="83" y="205"/>
                    </a:lnTo>
                    <a:lnTo>
                      <a:pt x="103" y="200"/>
                    </a:lnTo>
                    <a:lnTo>
                      <a:pt x="57" y="209"/>
                    </a:lnTo>
                    <a:lnTo>
                      <a:pt x="33" y="223"/>
                    </a:lnTo>
                    <a:lnTo>
                      <a:pt x="40" y="231"/>
                    </a:lnTo>
                    <a:lnTo>
                      <a:pt x="22" y="231"/>
                    </a:lnTo>
                    <a:lnTo>
                      <a:pt x="24" y="242"/>
                    </a:lnTo>
                    <a:lnTo>
                      <a:pt x="2" y="242"/>
                    </a:lnTo>
                    <a:lnTo>
                      <a:pt x="22" y="246"/>
                    </a:lnTo>
                    <a:lnTo>
                      <a:pt x="0" y="252"/>
                    </a:lnTo>
                  </a:path>
                </a:pathLst>
              </a:custGeom>
              <a:solidFill>
                <a:srgbClr val="DDDDDD"/>
              </a:solidFill>
              <a:ln w="3175" cap="flat" cmpd="sng">
                <a:solidFill>
                  <a:srgbClr val="DDDDDD"/>
                </a:solidFill>
                <a:prstDash val="solid"/>
                <a:round/>
                <a:headEnd type="none" w="med" len="med"/>
                <a:tailEnd type="none" w="med" len="med"/>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00" name="Freeform 115"/>
              <p:cNvSpPr>
                <a:spLocks/>
              </p:cNvSpPr>
              <p:nvPr/>
            </p:nvSpPr>
            <p:spPr bwMode="auto">
              <a:xfrm>
                <a:off x="6343639" y="3911591"/>
                <a:ext cx="419101" cy="358776"/>
              </a:xfrm>
              <a:custGeom>
                <a:avLst/>
                <a:gdLst/>
                <a:ahLst/>
                <a:cxnLst>
                  <a:cxn ang="0">
                    <a:pos x="0" y="129"/>
                  </a:cxn>
                  <a:cxn ang="0">
                    <a:pos x="24" y="137"/>
                  </a:cxn>
                  <a:cxn ang="0">
                    <a:pos x="84" y="129"/>
                  </a:cxn>
                  <a:cxn ang="0">
                    <a:pos x="95" y="105"/>
                  </a:cxn>
                  <a:cxn ang="0">
                    <a:pos x="136" y="91"/>
                  </a:cxn>
                  <a:cxn ang="0">
                    <a:pos x="140" y="71"/>
                  </a:cxn>
                  <a:cxn ang="0">
                    <a:pos x="153" y="67"/>
                  </a:cxn>
                  <a:cxn ang="0">
                    <a:pos x="146" y="56"/>
                  </a:cxn>
                  <a:cxn ang="0">
                    <a:pos x="161" y="55"/>
                  </a:cxn>
                  <a:cxn ang="0">
                    <a:pos x="172" y="35"/>
                  </a:cxn>
                  <a:cxn ang="0">
                    <a:pos x="168" y="14"/>
                  </a:cxn>
                  <a:cxn ang="0">
                    <a:pos x="222" y="0"/>
                  </a:cxn>
                  <a:cxn ang="0">
                    <a:pos x="272" y="29"/>
                  </a:cxn>
                  <a:cxn ang="0">
                    <a:pos x="258" y="43"/>
                  </a:cxn>
                  <a:cxn ang="0">
                    <a:pos x="211" y="43"/>
                  </a:cxn>
                  <a:cxn ang="0">
                    <a:pos x="212" y="68"/>
                  </a:cxn>
                  <a:cxn ang="0">
                    <a:pos x="234" y="86"/>
                  </a:cxn>
                  <a:cxn ang="0">
                    <a:pos x="220" y="94"/>
                  </a:cxn>
                  <a:cxn ang="0">
                    <a:pos x="224" y="109"/>
                  </a:cxn>
                  <a:cxn ang="0">
                    <a:pos x="176" y="163"/>
                  </a:cxn>
                  <a:cxn ang="0">
                    <a:pos x="154" y="161"/>
                  </a:cxn>
                  <a:cxn ang="0">
                    <a:pos x="140" y="175"/>
                  </a:cxn>
                  <a:cxn ang="0">
                    <a:pos x="165" y="225"/>
                  </a:cxn>
                  <a:cxn ang="0">
                    <a:pos x="129" y="225"/>
                  </a:cxn>
                  <a:cxn ang="0">
                    <a:pos x="115" y="236"/>
                  </a:cxn>
                  <a:cxn ang="0">
                    <a:pos x="87" y="206"/>
                  </a:cxn>
                  <a:cxn ang="0">
                    <a:pos x="12" y="211"/>
                  </a:cxn>
                  <a:cxn ang="0">
                    <a:pos x="37" y="178"/>
                  </a:cxn>
                  <a:cxn ang="0">
                    <a:pos x="0" y="129"/>
                  </a:cxn>
                </a:cxnLst>
                <a:rect l="0" t="0" r="r" b="b"/>
                <a:pathLst>
                  <a:path w="273" h="237">
                    <a:moveTo>
                      <a:pt x="0" y="129"/>
                    </a:moveTo>
                    <a:lnTo>
                      <a:pt x="24" y="137"/>
                    </a:lnTo>
                    <a:lnTo>
                      <a:pt x="84" y="129"/>
                    </a:lnTo>
                    <a:lnTo>
                      <a:pt x="95" y="105"/>
                    </a:lnTo>
                    <a:lnTo>
                      <a:pt x="136" y="91"/>
                    </a:lnTo>
                    <a:lnTo>
                      <a:pt x="140" y="71"/>
                    </a:lnTo>
                    <a:lnTo>
                      <a:pt x="153" y="67"/>
                    </a:lnTo>
                    <a:lnTo>
                      <a:pt x="146" y="56"/>
                    </a:lnTo>
                    <a:lnTo>
                      <a:pt x="161" y="55"/>
                    </a:lnTo>
                    <a:lnTo>
                      <a:pt x="172" y="35"/>
                    </a:lnTo>
                    <a:lnTo>
                      <a:pt x="168" y="14"/>
                    </a:lnTo>
                    <a:lnTo>
                      <a:pt x="222" y="0"/>
                    </a:lnTo>
                    <a:lnTo>
                      <a:pt x="272" y="29"/>
                    </a:lnTo>
                    <a:lnTo>
                      <a:pt x="258" y="43"/>
                    </a:lnTo>
                    <a:lnTo>
                      <a:pt x="211" y="43"/>
                    </a:lnTo>
                    <a:lnTo>
                      <a:pt x="212" y="68"/>
                    </a:lnTo>
                    <a:lnTo>
                      <a:pt x="234" y="86"/>
                    </a:lnTo>
                    <a:lnTo>
                      <a:pt x="220" y="94"/>
                    </a:lnTo>
                    <a:lnTo>
                      <a:pt x="224" y="109"/>
                    </a:lnTo>
                    <a:lnTo>
                      <a:pt x="176" y="163"/>
                    </a:lnTo>
                    <a:lnTo>
                      <a:pt x="154" y="161"/>
                    </a:lnTo>
                    <a:lnTo>
                      <a:pt x="140" y="175"/>
                    </a:lnTo>
                    <a:lnTo>
                      <a:pt x="165" y="225"/>
                    </a:lnTo>
                    <a:lnTo>
                      <a:pt x="129" y="225"/>
                    </a:lnTo>
                    <a:lnTo>
                      <a:pt x="115" y="236"/>
                    </a:lnTo>
                    <a:lnTo>
                      <a:pt x="87" y="206"/>
                    </a:lnTo>
                    <a:lnTo>
                      <a:pt x="12" y="211"/>
                    </a:lnTo>
                    <a:lnTo>
                      <a:pt x="37" y="178"/>
                    </a:lnTo>
                    <a:lnTo>
                      <a:pt x="0" y="129"/>
                    </a:lnTo>
                  </a:path>
                </a:pathLst>
              </a:custGeom>
              <a:solidFill>
                <a:srgbClr val="DDDDDD"/>
              </a:solidFill>
              <a:ln w="3175" cap="flat" cmpd="sng">
                <a:solidFill>
                  <a:srgbClr val="DDDDDD"/>
                </a:solidFill>
                <a:prstDash val="solid"/>
                <a:round/>
                <a:headEnd type="none" w="med" len="med"/>
                <a:tailEnd type="none" w="med" len="med"/>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01" name="Freeform 117"/>
              <p:cNvSpPr>
                <a:spLocks/>
              </p:cNvSpPr>
              <p:nvPr/>
            </p:nvSpPr>
            <p:spPr bwMode="auto">
              <a:xfrm>
                <a:off x="8350246" y="4922832"/>
                <a:ext cx="249238" cy="193676"/>
              </a:xfrm>
              <a:custGeom>
                <a:avLst/>
                <a:gdLst/>
                <a:ahLst/>
                <a:cxnLst>
                  <a:cxn ang="0">
                    <a:pos x="0" y="0"/>
                  </a:cxn>
                  <a:cxn ang="0">
                    <a:pos x="2" y="105"/>
                  </a:cxn>
                  <a:cxn ang="0">
                    <a:pos x="28" y="109"/>
                  </a:cxn>
                  <a:cxn ang="0">
                    <a:pos x="55" y="79"/>
                  </a:cxn>
                  <a:cxn ang="0">
                    <a:pos x="83" y="93"/>
                  </a:cxn>
                  <a:cxn ang="0">
                    <a:pos x="110" y="121"/>
                  </a:cxn>
                  <a:cxn ang="0">
                    <a:pos x="162" y="127"/>
                  </a:cxn>
                  <a:cxn ang="0">
                    <a:pos x="103" y="79"/>
                  </a:cxn>
                  <a:cxn ang="0">
                    <a:pos x="108" y="56"/>
                  </a:cxn>
                  <a:cxn ang="0">
                    <a:pos x="79" y="48"/>
                  </a:cxn>
                  <a:cxn ang="0">
                    <a:pos x="54" y="20"/>
                  </a:cxn>
                  <a:cxn ang="0">
                    <a:pos x="0" y="0"/>
                  </a:cxn>
                </a:cxnLst>
                <a:rect l="0" t="0" r="r" b="b"/>
                <a:pathLst>
                  <a:path w="163" h="128">
                    <a:moveTo>
                      <a:pt x="0" y="0"/>
                    </a:moveTo>
                    <a:lnTo>
                      <a:pt x="2" y="105"/>
                    </a:lnTo>
                    <a:lnTo>
                      <a:pt x="28" y="109"/>
                    </a:lnTo>
                    <a:lnTo>
                      <a:pt x="55" y="79"/>
                    </a:lnTo>
                    <a:lnTo>
                      <a:pt x="83" y="93"/>
                    </a:lnTo>
                    <a:lnTo>
                      <a:pt x="110" y="121"/>
                    </a:lnTo>
                    <a:lnTo>
                      <a:pt x="162" y="127"/>
                    </a:lnTo>
                    <a:lnTo>
                      <a:pt x="103" y="79"/>
                    </a:lnTo>
                    <a:lnTo>
                      <a:pt x="108" y="56"/>
                    </a:lnTo>
                    <a:lnTo>
                      <a:pt x="79" y="48"/>
                    </a:lnTo>
                    <a:lnTo>
                      <a:pt x="54" y="20"/>
                    </a:lnTo>
                    <a:lnTo>
                      <a:pt x="0" y="0"/>
                    </a:lnTo>
                  </a:path>
                </a:pathLst>
              </a:custGeom>
              <a:solidFill>
                <a:srgbClr val="DDDDDD"/>
              </a:solidFill>
              <a:ln w="3175" cap="flat" cmpd="sng">
                <a:solidFill>
                  <a:srgbClr val="DDDDDD"/>
                </a:solidFill>
                <a:prstDash val="solid"/>
                <a:round/>
                <a:headEnd type="none" w="med" len="med"/>
                <a:tailEnd type="none" w="med" len="med"/>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02" name="Freeform 118"/>
              <p:cNvSpPr>
                <a:spLocks/>
              </p:cNvSpPr>
              <p:nvPr/>
            </p:nvSpPr>
            <p:spPr bwMode="auto">
              <a:xfrm>
                <a:off x="8532809" y="4964108"/>
                <a:ext cx="103188" cy="52388"/>
              </a:xfrm>
              <a:custGeom>
                <a:avLst/>
                <a:gdLst/>
                <a:ahLst/>
                <a:cxnLst>
                  <a:cxn ang="0">
                    <a:pos x="0" y="21"/>
                  </a:cxn>
                  <a:cxn ang="0">
                    <a:pos x="39" y="34"/>
                  </a:cxn>
                  <a:cxn ang="0">
                    <a:pos x="66" y="10"/>
                  </a:cxn>
                  <a:cxn ang="0">
                    <a:pos x="55" y="0"/>
                  </a:cxn>
                  <a:cxn ang="0">
                    <a:pos x="47" y="13"/>
                  </a:cxn>
                  <a:cxn ang="0">
                    <a:pos x="0" y="21"/>
                  </a:cxn>
                </a:cxnLst>
                <a:rect l="0" t="0" r="r" b="b"/>
                <a:pathLst>
                  <a:path w="67" h="35">
                    <a:moveTo>
                      <a:pt x="0" y="21"/>
                    </a:moveTo>
                    <a:lnTo>
                      <a:pt x="39" y="34"/>
                    </a:lnTo>
                    <a:lnTo>
                      <a:pt x="66" y="10"/>
                    </a:lnTo>
                    <a:lnTo>
                      <a:pt x="55" y="0"/>
                    </a:lnTo>
                    <a:lnTo>
                      <a:pt x="47" y="13"/>
                    </a:lnTo>
                    <a:lnTo>
                      <a:pt x="0" y="21"/>
                    </a:lnTo>
                  </a:path>
                </a:pathLst>
              </a:custGeom>
              <a:solidFill>
                <a:srgbClr val="DDDDDD"/>
              </a:solidFill>
              <a:ln w="3175" cap="flat" cmpd="sng">
                <a:solidFill>
                  <a:srgbClr val="DDDDDD"/>
                </a:solidFill>
                <a:prstDash val="solid"/>
                <a:round/>
                <a:headEnd type="none" w="med" len="med"/>
                <a:tailEnd type="none" w="med" len="med"/>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03" name="Freeform 119"/>
              <p:cNvSpPr>
                <a:spLocks/>
              </p:cNvSpPr>
              <p:nvPr/>
            </p:nvSpPr>
            <p:spPr bwMode="auto">
              <a:xfrm>
                <a:off x="8596309" y="4927595"/>
                <a:ext cx="53975" cy="49213"/>
              </a:xfrm>
              <a:custGeom>
                <a:avLst/>
                <a:gdLst/>
                <a:ahLst/>
                <a:cxnLst>
                  <a:cxn ang="0">
                    <a:pos x="0" y="0"/>
                  </a:cxn>
                  <a:cxn ang="0">
                    <a:pos x="26" y="14"/>
                  </a:cxn>
                  <a:cxn ang="0">
                    <a:pos x="35" y="32"/>
                  </a:cxn>
                  <a:cxn ang="0">
                    <a:pos x="35" y="18"/>
                  </a:cxn>
                  <a:cxn ang="0">
                    <a:pos x="0" y="0"/>
                  </a:cxn>
                </a:cxnLst>
                <a:rect l="0" t="0" r="r" b="b"/>
                <a:pathLst>
                  <a:path w="36" h="33">
                    <a:moveTo>
                      <a:pt x="0" y="0"/>
                    </a:moveTo>
                    <a:lnTo>
                      <a:pt x="26" y="14"/>
                    </a:lnTo>
                    <a:lnTo>
                      <a:pt x="35" y="32"/>
                    </a:lnTo>
                    <a:lnTo>
                      <a:pt x="35" y="18"/>
                    </a:lnTo>
                    <a:lnTo>
                      <a:pt x="0" y="0"/>
                    </a:lnTo>
                  </a:path>
                </a:pathLst>
              </a:custGeom>
              <a:solidFill>
                <a:srgbClr val="DDDDDD"/>
              </a:solidFill>
              <a:ln w="3175" cap="flat" cmpd="sng">
                <a:solidFill>
                  <a:srgbClr val="DDDDDD"/>
                </a:solidFill>
                <a:prstDash val="solid"/>
                <a:round/>
                <a:headEnd type="none" w="med" len="med"/>
                <a:tailEnd type="none" w="med" len="med"/>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04" name="Freeform 122"/>
              <p:cNvSpPr>
                <a:spLocks/>
              </p:cNvSpPr>
              <p:nvPr/>
            </p:nvSpPr>
            <p:spPr bwMode="auto">
              <a:xfrm>
                <a:off x="7751757" y="4581519"/>
                <a:ext cx="58738" cy="73025"/>
              </a:xfrm>
              <a:custGeom>
                <a:avLst/>
                <a:gdLst/>
                <a:ahLst/>
                <a:cxnLst>
                  <a:cxn ang="0">
                    <a:pos x="0" y="47"/>
                  </a:cxn>
                  <a:cxn ang="0">
                    <a:pos x="25" y="25"/>
                  </a:cxn>
                  <a:cxn ang="0">
                    <a:pos x="38" y="0"/>
                  </a:cxn>
                  <a:cxn ang="0">
                    <a:pos x="0" y="47"/>
                  </a:cxn>
                </a:cxnLst>
                <a:rect l="0" t="0" r="r" b="b"/>
                <a:pathLst>
                  <a:path w="39" h="48">
                    <a:moveTo>
                      <a:pt x="0" y="47"/>
                    </a:moveTo>
                    <a:lnTo>
                      <a:pt x="25" y="25"/>
                    </a:lnTo>
                    <a:lnTo>
                      <a:pt x="38" y="0"/>
                    </a:lnTo>
                    <a:lnTo>
                      <a:pt x="0" y="47"/>
                    </a:lnTo>
                  </a:path>
                </a:pathLst>
              </a:custGeom>
              <a:solidFill>
                <a:srgbClr val="DDDDDD"/>
              </a:solidFill>
              <a:ln w="3175" cap="flat" cmpd="sng">
                <a:solidFill>
                  <a:srgbClr val="DDDDDD"/>
                </a:solidFill>
                <a:prstDash val="solid"/>
                <a:round/>
                <a:headEnd type="none" w="med" len="med"/>
                <a:tailEnd type="none" w="med" len="med"/>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05" name="Freeform 123"/>
              <p:cNvSpPr>
                <a:spLocks/>
              </p:cNvSpPr>
              <p:nvPr/>
            </p:nvSpPr>
            <p:spPr bwMode="auto">
              <a:xfrm>
                <a:off x="7820019" y="4400543"/>
                <a:ext cx="103188" cy="152401"/>
              </a:xfrm>
              <a:custGeom>
                <a:avLst/>
                <a:gdLst/>
                <a:ahLst/>
                <a:cxnLst>
                  <a:cxn ang="0">
                    <a:pos x="0" y="39"/>
                  </a:cxn>
                  <a:cxn ang="0">
                    <a:pos x="12" y="0"/>
                  </a:cxn>
                  <a:cxn ang="0">
                    <a:pos x="36" y="1"/>
                  </a:cxn>
                  <a:cxn ang="0">
                    <a:pos x="41" y="27"/>
                  </a:cxn>
                  <a:cxn ang="0">
                    <a:pos x="24" y="54"/>
                  </a:cxn>
                  <a:cxn ang="0">
                    <a:pos x="28" y="68"/>
                  </a:cxn>
                  <a:cxn ang="0">
                    <a:pos x="63" y="78"/>
                  </a:cxn>
                  <a:cxn ang="0">
                    <a:pos x="66" y="100"/>
                  </a:cxn>
                  <a:cxn ang="0">
                    <a:pos x="44" y="78"/>
                  </a:cxn>
                  <a:cxn ang="0">
                    <a:pos x="44" y="89"/>
                  </a:cxn>
                  <a:cxn ang="0">
                    <a:pos x="12" y="78"/>
                  </a:cxn>
                  <a:cxn ang="0">
                    <a:pos x="0" y="39"/>
                  </a:cxn>
                </a:cxnLst>
                <a:rect l="0" t="0" r="r" b="b"/>
                <a:pathLst>
                  <a:path w="67" h="101">
                    <a:moveTo>
                      <a:pt x="0" y="39"/>
                    </a:moveTo>
                    <a:lnTo>
                      <a:pt x="12" y="0"/>
                    </a:lnTo>
                    <a:lnTo>
                      <a:pt x="36" y="1"/>
                    </a:lnTo>
                    <a:lnTo>
                      <a:pt x="41" y="27"/>
                    </a:lnTo>
                    <a:lnTo>
                      <a:pt x="24" y="54"/>
                    </a:lnTo>
                    <a:lnTo>
                      <a:pt x="28" y="68"/>
                    </a:lnTo>
                    <a:lnTo>
                      <a:pt x="63" y="78"/>
                    </a:lnTo>
                    <a:lnTo>
                      <a:pt x="66" y="100"/>
                    </a:lnTo>
                    <a:lnTo>
                      <a:pt x="44" y="78"/>
                    </a:lnTo>
                    <a:lnTo>
                      <a:pt x="44" y="89"/>
                    </a:lnTo>
                    <a:lnTo>
                      <a:pt x="12" y="78"/>
                    </a:lnTo>
                    <a:lnTo>
                      <a:pt x="0" y="39"/>
                    </a:lnTo>
                  </a:path>
                </a:pathLst>
              </a:custGeom>
              <a:solidFill>
                <a:srgbClr val="DDDDDD"/>
              </a:solidFill>
              <a:ln w="3175" cap="flat" cmpd="sng">
                <a:solidFill>
                  <a:srgbClr val="DDDDDD"/>
                </a:solidFill>
                <a:prstDash val="solid"/>
                <a:round/>
                <a:headEnd type="none" w="med" len="med"/>
                <a:tailEnd type="none" w="med" len="med"/>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06" name="Freeform 124"/>
              <p:cNvSpPr>
                <a:spLocks/>
              </p:cNvSpPr>
              <p:nvPr/>
            </p:nvSpPr>
            <p:spPr bwMode="auto">
              <a:xfrm>
                <a:off x="7827957" y="4529131"/>
                <a:ext cx="34925" cy="34925"/>
              </a:xfrm>
              <a:custGeom>
                <a:avLst/>
                <a:gdLst/>
                <a:ahLst/>
                <a:cxnLst>
                  <a:cxn ang="0">
                    <a:pos x="0" y="0"/>
                  </a:cxn>
                  <a:cxn ang="0">
                    <a:pos x="11" y="0"/>
                  </a:cxn>
                  <a:cxn ang="0">
                    <a:pos x="22" y="4"/>
                  </a:cxn>
                  <a:cxn ang="0">
                    <a:pos x="17" y="22"/>
                  </a:cxn>
                  <a:cxn ang="0">
                    <a:pos x="0" y="0"/>
                  </a:cxn>
                </a:cxnLst>
                <a:rect l="0" t="0" r="r" b="b"/>
                <a:pathLst>
                  <a:path w="23" h="23">
                    <a:moveTo>
                      <a:pt x="0" y="0"/>
                    </a:moveTo>
                    <a:lnTo>
                      <a:pt x="11" y="0"/>
                    </a:lnTo>
                    <a:lnTo>
                      <a:pt x="22" y="4"/>
                    </a:lnTo>
                    <a:lnTo>
                      <a:pt x="17" y="22"/>
                    </a:lnTo>
                    <a:lnTo>
                      <a:pt x="0" y="0"/>
                    </a:lnTo>
                  </a:path>
                </a:pathLst>
              </a:custGeom>
              <a:solidFill>
                <a:srgbClr val="DDDDDD"/>
              </a:solidFill>
              <a:ln w="3175" cap="flat" cmpd="sng">
                <a:solidFill>
                  <a:srgbClr val="DDDDDD"/>
                </a:solidFill>
                <a:prstDash val="solid"/>
                <a:round/>
                <a:headEnd type="none" w="med" len="med"/>
                <a:tailEnd type="none" w="med" len="med"/>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07" name="Freeform 125"/>
              <p:cNvSpPr>
                <a:spLocks/>
              </p:cNvSpPr>
              <p:nvPr/>
            </p:nvSpPr>
            <p:spPr bwMode="auto">
              <a:xfrm>
                <a:off x="7869232" y="4568819"/>
                <a:ext cx="34925" cy="38100"/>
              </a:xfrm>
              <a:custGeom>
                <a:avLst/>
                <a:gdLst/>
                <a:ahLst/>
                <a:cxnLst>
                  <a:cxn ang="0">
                    <a:pos x="0" y="0"/>
                  </a:cxn>
                  <a:cxn ang="0">
                    <a:pos x="1" y="24"/>
                  </a:cxn>
                  <a:cxn ang="0">
                    <a:pos x="22" y="13"/>
                  </a:cxn>
                  <a:cxn ang="0">
                    <a:pos x="0" y="0"/>
                  </a:cxn>
                </a:cxnLst>
                <a:rect l="0" t="0" r="r" b="b"/>
                <a:pathLst>
                  <a:path w="23" h="25">
                    <a:moveTo>
                      <a:pt x="0" y="0"/>
                    </a:moveTo>
                    <a:lnTo>
                      <a:pt x="1" y="24"/>
                    </a:lnTo>
                    <a:lnTo>
                      <a:pt x="22" y="13"/>
                    </a:lnTo>
                    <a:lnTo>
                      <a:pt x="0" y="0"/>
                    </a:lnTo>
                  </a:path>
                </a:pathLst>
              </a:custGeom>
              <a:solidFill>
                <a:srgbClr val="DDDDDD"/>
              </a:solidFill>
              <a:ln w="3175" cap="flat" cmpd="sng">
                <a:solidFill>
                  <a:srgbClr val="DDDDDD"/>
                </a:solidFill>
                <a:prstDash val="solid"/>
                <a:round/>
                <a:headEnd type="none" w="med" len="med"/>
                <a:tailEnd type="none" w="med" len="med"/>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08" name="Freeform 126"/>
              <p:cNvSpPr>
                <a:spLocks/>
              </p:cNvSpPr>
              <p:nvPr/>
            </p:nvSpPr>
            <p:spPr bwMode="auto">
              <a:xfrm>
                <a:off x="7872407" y="4621206"/>
                <a:ext cx="111125" cy="104775"/>
              </a:xfrm>
              <a:custGeom>
                <a:avLst/>
                <a:gdLst/>
                <a:ahLst/>
                <a:cxnLst>
                  <a:cxn ang="0">
                    <a:pos x="0" y="45"/>
                  </a:cxn>
                  <a:cxn ang="0">
                    <a:pos x="14" y="21"/>
                  </a:cxn>
                  <a:cxn ang="0">
                    <a:pos x="33" y="25"/>
                  </a:cxn>
                  <a:cxn ang="0">
                    <a:pos x="58" y="0"/>
                  </a:cxn>
                  <a:cxn ang="0">
                    <a:pos x="71" y="14"/>
                  </a:cxn>
                  <a:cxn ang="0">
                    <a:pos x="68" y="54"/>
                  </a:cxn>
                  <a:cxn ang="0">
                    <a:pos x="62" y="38"/>
                  </a:cxn>
                  <a:cxn ang="0">
                    <a:pos x="56" y="67"/>
                  </a:cxn>
                  <a:cxn ang="0">
                    <a:pos x="37" y="58"/>
                  </a:cxn>
                  <a:cxn ang="0">
                    <a:pos x="26" y="29"/>
                  </a:cxn>
                  <a:cxn ang="0">
                    <a:pos x="0" y="45"/>
                  </a:cxn>
                </a:cxnLst>
                <a:rect l="0" t="0" r="r" b="b"/>
                <a:pathLst>
                  <a:path w="72" h="68">
                    <a:moveTo>
                      <a:pt x="0" y="45"/>
                    </a:moveTo>
                    <a:lnTo>
                      <a:pt x="14" y="21"/>
                    </a:lnTo>
                    <a:lnTo>
                      <a:pt x="33" y="25"/>
                    </a:lnTo>
                    <a:lnTo>
                      <a:pt x="58" y="0"/>
                    </a:lnTo>
                    <a:lnTo>
                      <a:pt x="71" y="14"/>
                    </a:lnTo>
                    <a:lnTo>
                      <a:pt x="68" y="54"/>
                    </a:lnTo>
                    <a:lnTo>
                      <a:pt x="62" y="38"/>
                    </a:lnTo>
                    <a:lnTo>
                      <a:pt x="56" y="67"/>
                    </a:lnTo>
                    <a:lnTo>
                      <a:pt x="37" y="58"/>
                    </a:lnTo>
                    <a:lnTo>
                      <a:pt x="26" y="29"/>
                    </a:lnTo>
                    <a:lnTo>
                      <a:pt x="0" y="45"/>
                    </a:lnTo>
                  </a:path>
                </a:pathLst>
              </a:custGeom>
              <a:solidFill>
                <a:srgbClr val="DDDDDD"/>
              </a:solidFill>
              <a:ln w="3175" cap="flat" cmpd="sng">
                <a:solidFill>
                  <a:srgbClr val="DDDDDD"/>
                </a:solidFill>
                <a:prstDash val="solid"/>
                <a:round/>
                <a:headEnd type="none" w="med" len="med"/>
                <a:tailEnd type="none" w="med" len="med"/>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09" name="Freeform 127"/>
              <p:cNvSpPr>
                <a:spLocks/>
              </p:cNvSpPr>
              <p:nvPr/>
            </p:nvSpPr>
            <p:spPr bwMode="auto">
              <a:xfrm>
                <a:off x="7885107" y="4594219"/>
                <a:ext cx="33338" cy="46038"/>
              </a:xfrm>
              <a:custGeom>
                <a:avLst/>
                <a:gdLst/>
                <a:ahLst/>
                <a:cxnLst>
                  <a:cxn ang="0">
                    <a:pos x="0" y="17"/>
                  </a:cxn>
                  <a:cxn ang="0">
                    <a:pos x="5" y="12"/>
                  </a:cxn>
                  <a:cxn ang="0">
                    <a:pos x="21" y="0"/>
                  </a:cxn>
                  <a:cxn ang="0">
                    <a:pos x="14" y="29"/>
                  </a:cxn>
                  <a:cxn ang="0">
                    <a:pos x="0" y="17"/>
                  </a:cxn>
                </a:cxnLst>
                <a:rect l="0" t="0" r="r" b="b"/>
                <a:pathLst>
                  <a:path w="22" h="30">
                    <a:moveTo>
                      <a:pt x="0" y="17"/>
                    </a:moveTo>
                    <a:lnTo>
                      <a:pt x="5" y="12"/>
                    </a:lnTo>
                    <a:lnTo>
                      <a:pt x="21" y="0"/>
                    </a:lnTo>
                    <a:lnTo>
                      <a:pt x="14" y="29"/>
                    </a:lnTo>
                    <a:lnTo>
                      <a:pt x="0" y="17"/>
                    </a:lnTo>
                  </a:path>
                </a:pathLst>
              </a:custGeom>
              <a:solidFill>
                <a:srgbClr val="DDDDDD"/>
              </a:solidFill>
              <a:ln w="3175" cap="flat" cmpd="sng">
                <a:solidFill>
                  <a:srgbClr val="DDDDDD"/>
                </a:solidFill>
                <a:prstDash val="solid"/>
                <a:round/>
                <a:headEnd type="none" w="med" len="med"/>
                <a:tailEnd type="none" w="med" len="med"/>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10" name="Freeform 128"/>
              <p:cNvSpPr>
                <a:spLocks/>
              </p:cNvSpPr>
              <p:nvPr/>
            </p:nvSpPr>
            <p:spPr bwMode="auto">
              <a:xfrm>
                <a:off x="5168886" y="3365489"/>
                <a:ext cx="252413" cy="188913"/>
              </a:xfrm>
              <a:custGeom>
                <a:avLst/>
                <a:gdLst/>
                <a:ahLst/>
                <a:cxnLst>
                  <a:cxn ang="0">
                    <a:pos x="0" y="22"/>
                  </a:cxn>
                  <a:cxn ang="0">
                    <a:pos x="9" y="86"/>
                  </a:cxn>
                  <a:cxn ang="0">
                    <a:pos x="95" y="118"/>
                  </a:cxn>
                  <a:cxn ang="0">
                    <a:pos x="136" y="123"/>
                  </a:cxn>
                  <a:cxn ang="0">
                    <a:pos x="163" y="90"/>
                  </a:cxn>
                  <a:cxn ang="0">
                    <a:pos x="149" y="54"/>
                  </a:cxn>
                  <a:cxn ang="0">
                    <a:pos x="158" y="44"/>
                  </a:cxn>
                  <a:cxn ang="0">
                    <a:pos x="152" y="16"/>
                  </a:cxn>
                  <a:cxn ang="0">
                    <a:pos x="91" y="6"/>
                  </a:cxn>
                  <a:cxn ang="0">
                    <a:pos x="51" y="0"/>
                  </a:cxn>
                  <a:cxn ang="0">
                    <a:pos x="0" y="22"/>
                  </a:cxn>
                </a:cxnLst>
                <a:rect l="0" t="0" r="r" b="b"/>
                <a:pathLst>
                  <a:path w="164" h="124">
                    <a:moveTo>
                      <a:pt x="0" y="22"/>
                    </a:moveTo>
                    <a:lnTo>
                      <a:pt x="9" y="86"/>
                    </a:lnTo>
                    <a:lnTo>
                      <a:pt x="95" y="118"/>
                    </a:lnTo>
                    <a:lnTo>
                      <a:pt x="136" y="123"/>
                    </a:lnTo>
                    <a:lnTo>
                      <a:pt x="163" y="90"/>
                    </a:lnTo>
                    <a:lnTo>
                      <a:pt x="149" y="54"/>
                    </a:lnTo>
                    <a:lnTo>
                      <a:pt x="158" y="44"/>
                    </a:lnTo>
                    <a:lnTo>
                      <a:pt x="152" y="16"/>
                    </a:lnTo>
                    <a:lnTo>
                      <a:pt x="91" y="6"/>
                    </a:lnTo>
                    <a:lnTo>
                      <a:pt x="51" y="0"/>
                    </a:lnTo>
                    <a:lnTo>
                      <a:pt x="0" y="22"/>
                    </a:lnTo>
                  </a:path>
                </a:pathLst>
              </a:custGeom>
              <a:solidFill>
                <a:srgbClr val="DDDDDD"/>
              </a:solidFill>
              <a:ln w="3175" cap="flat" cmpd="sng">
                <a:solidFill>
                  <a:srgbClr val="DDDDDD"/>
                </a:solidFill>
                <a:prstDash val="solid"/>
                <a:round/>
                <a:headEnd type="none" w="med" len="med"/>
                <a:tailEnd type="none" w="med" len="med"/>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11" name="Freeform 129"/>
              <p:cNvSpPr>
                <a:spLocks/>
              </p:cNvSpPr>
              <p:nvPr/>
            </p:nvSpPr>
            <p:spPr bwMode="auto">
              <a:xfrm>
                <a:off x="4587859" y="3771890"/>
                <a:ext cx="79375" cy="139701"/>
              </a:xfrm>
              <a:custGeom>
                <a:avLst/>
                <a:gdLst/>
                <a:ahLst/>
                <a:cxnLst>
                  <a:cxn ang="0">
                    <a:pos x="0" y="59"/>
                  </a:cxn>
                  <a:cxn ang="0">
                    <a:pos x="9" y="0"/>
                  </a:cxn>
                  <a:cxn ang="0">
                    <a:pos x="51" y="4"/>
                  </a:cxn>
                  <a:cxn ang="0">
                    <a:pos x="32" y="42"/>
                  </a:cxn>
                  <a:cxn ang="0">
                    <a:pos x="32" y="88"/>
                  </a:cxn>
                  <a:cxn ang="0">
                    <a:pos x="8" y="91"/>
                  </a:cxn>
                  <a:cxn ang="0">
                    <a:pos x="10" y="62"/>
                  </a:cxn>
                  <a:cxn ang="0">
                    <a:pos x="0" y="59"/>
                  </a:cxn>
                </a:cxnLst>
                <a:rect l="0" t="0" r="r" b="b"/>
                <a:pathLst>
                  <a:path w="52" h="92">
                    <a:moveTo>
                      <a:pt x="0" y="59"/>
                    </a:moveTo>
                    <a:lnTo>
                      <a:pt x="9" y="0"/>
                    </a:lnTo>
                    <a:lnTo>
                      <a:pt x="51" y="4"/>
                    </a:lnTo>
                    <a:lnTo>
                      <a:pt x="32" y="42"/>
                    </a:lnTo>
                    <a:lnTo>
                      <a:pt x="32" y="88"/>
                    </a:lnTo>
                    <a:lnTo>
                      <a:pt x="8" y="91"/>
                    </a:lnTo>
                    <a:lnTo>
                      <a:pt x="10" y="62"/>
                    </a:lnTo>
                    <a:lnTo>
                      <a:pt x="0" y="59"/>
                    </a:lnTo>
                  </a:path>
                </a:pathLst>
              </a:custGeom>
              <a:solidFill>
                <a:srgbClr val="DDDDDD"/>
              </a:solidFill>
              <a:ln w="3175" cap="flat" cmpd="sng">
                <a:solidFill>
                  <a:srgbClr val="DDDDDD"/>
                </a:solidFill>
                <a:prstDash val="solid"/>
                <a:round/>
                <a:headEnd type="none" w="med" len="med"/>
                <a:tailEnd type="none" w="med" len="med"/>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12" name="Freeform 130"/>
              <p:cNvSpPr>
                <a:spLocks/>
              </p:cNvSpPr>
              <p:nvPr/>
            </p:nvSpPr>
            <p:spPr bwMode="auto">
              <a:xfrm>
                <a:off x="5322874" y="3578215"/>
                <a:ext cx="239713" cy="138113"/>
              </a:xfrm>
              <a:custGeom>
                <a:avLst/>
                <a:gdLst/>
                <a:ahLst/>
                <a:cxnLst>
                  <a:cxn ang="0">
                    <a:pos x="0" y="44"/>
                  </a:cxn>
                  <a:cxn ang="0">
                    <a:pos x="41" y="80"/>
                  </a:cxn>
                  <a:cxn ang="0">
                    <a:pos x="137" y="90"/>
                  </a:cxn>
                  <a:cxn ang="0">
                    <a:pos x="155" y="59"/>
                  </a:cxn>
                  <a:cxn ang="0">
                    <a:pos x="130" y="56"/>
                  </a:cxn>
                  <a:cxn ang="0">
                    <a:pos x="128" y="29"/>
                  </a:cxn>
                  <a:cxn ang="0">
                    <a:pos x="106" y="0"/>
                  </a:cxn>
                  <a:cxn ang="0">
                    <a:pos x="41" y="5"/>
                  </a:cxn>
                  <a:cxn ang="0">
                    <a:pos x="0" y="44"/>
                  </a:cxn>
                </a:cxnLst>
                <a:rect l="0" t="0" r="r" b="b"/>
                <a:pathLst>
                  <a:path w="156" h="91">
                    <a:moveTo>
                      <a:pt x="0" y="44"/>
                    </a:moveTo>
                    <a:lnTo>
                      <a:pt x="41" y="80"/>
                    </a:lnTo>
                    <a:lnTo>
                      <a:pt x="137" y="90"/>
                    </a:lnTo>
                    <a:lnTo>
                      <a:pt x="155" y="59"/>
                    </a:lnTo>
                    <a:lnTo>
                      <a:pt x="130" y="56"/>
                    </a:lnTo>
                    <a:lnTo>
                      <a:pt x="128" y="29"/>
                    </a:lnTo>
                    <a:lnTo>
                      <a:pt x="106" y="0"/>
                    </a:lnTo>
                    <a:lnTo>
                      <a:pt x="41" y="5"/>
                    </a:lnTo>
                    <a:lnTo>
                      <a:pt x="0" y="44"/>
                    </a:lnTo>
                  </a:path>
                </a:pathLst>
              </a:custGeom>
              <a:solidFill>
                <a:srgbClr val="DDDDDD"/>
              </a:solidFill>
              <a:ln w="3175" cap="flat" cmpd="sng">
                <a:solidFill>
                  <a:srgbClr val="DDDDDD"/>
                </a:solidFill>
                <a:prstDash val="solid"/>
                <a:round/>
                <a:headEnd type="none" w="med" len="med"/>
                <a:tailEnd type="none" w="med" len="med"/>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13" name="Freeform 131"/>
              <p:cNvSpPr>
                <a:spLocks/>
              </p:cNvSpPr>
              <p:nvPr/>
            </p:nvSpPr>
            <p:spPr bwMode="auto">
              <a:xfrm>
                <a:off x="5684825" y="4043354"/>
                <a:ext cx="528639" cy="433389"/>
              </a:xfrm>
              <a:custGeom>
                <a:avLst/>
                <a:gdLst/>
                <a:ahLst/>
                <a:cxnLst>
                  <a:cxn ang="0">
                    <a:pos x="0" y="74"/>
                  </a:cxn>
                  <a:cxn ang="0">
                    <a:pos x="5" y="49"/>
                  </a:cxn>
                  <a:cxn ang="0">
                    <a:pos x="22" y="55"/>
                  </a:cxn>
                  <a:cxn ang="0">
                    <a:pos x="44" y="40"/>
                  </a:cxn>
                  <a:cxn ang="0">
                    <a:pos x="54" y="29"/>
                  </a:cxn>
                  <a:cxn ang="0">
                    <a:pos x="36" y="12"/>
                  </a:cxn>
                  <a:cxn ang="0">
                    <a:pos x="72" y="0"/>
                  </a:cxn>
                  <a:cxn ang="0">
                    <a:pos x="147" y="33"/>
                  </a:cxn>
                  <a:cxn ang="0">
                    <a:pos x="147" y="45"/>
                  </a:cxn>
                  <a:cxn ang="0">
                    <a:pos x="164" y="54"/>
                  </a:cxn>
                  <a:cxn ang="0">
                    <a:pos x="179" y="60"/>
                  </a:cxn>
                  <a:cxn ang="0">
                    <a:pos x="194" y="55"/>
                  </a:cxn>
                  <a:cxn ang="0">
                    <a:pos x="224" y="64"/>
                  </a:cxn>
                  <a:cxn ang="0">
                    <a:pos x="263" y="129"/>
                  </a:cxn>
                  <a:cxn ang="0">
                    <a:pos x="268" y="133"/>
                  </a:cxn>
                  <a:cxn ang="0">
                    <a:pos x="283" y="159"/>
                  </a:cxn>
                  <a:cxn ang="0">
                    <a:pos x="334" y="166"/>
                  </a:cxn>
                  <a:cxn ang="0">
                    <a:pos x="343" y="178"/>
                  </a:cxn>
                  <a:cxn ang="0">
                    <a:pos x="330" y="210"/>
                  </a:cxn>
                  <a:cxn ang="0">
                    <a:pos x="283" y="228"/>
                  </a:cxn>
                  <a:cxn ang="0">
                    <a:pos x="230" y="239"/>
                  </a:cxn>
                  <a:cxn ang="0">
                    <a:pos x="189" y="285"/>
                  </a:cxn>
                  <a:cxn ang="0">
                    <a:pos x="189" y="267"/>
                  </a:cxn>
                  <a:cxn ang="0">
                    <a:pos x="160" y="256"/>
                  </a:cxn>
                  <a:cxn ang="0">
                    <a:pos x="130" y="271"/>
                  </a:cxn>
                  <a:cxn ang="0">
                    <a:pos x="101" y="220"/>
                  </a:cxn>
                  <a:cxn ang="0">
                    <a:pos x="76" y="199"/>
                  </a:cxn>
                  <a:cxn ang="0">
                    <a:pos x="60" y="145"/>
                  </a:cxn>
                  <a:cxn ang="0">
                    <a:pos x="0" y="74"/>
                  </a:cxn>
                </a:cxnLst>
                <a:rect l="0" t="0" r="r" b="b"/>
                <a:pathLst>
                  <a:path w="344" h="286">
                    <a:moveTo>
                      <a:pt x="0" y="74"/>
                    </a:moveTo>
                    <a:lnTo>
                      <a:pt x="5" y="49"/>
                    </a:lnTo>
                    <a:lnTo>
                      <a:pt x="22" y="55"/>
                    </a:lnTo>
                    <a:lnTo>
                      <a:pt x="44" y="40"/>
                    </a:lnTo>
                    <a:lnTo>
                      <a:pt x="54" y="29"/>
                    </a:lnTo>
                    <a:lnTo>
                      <a:pt x="36" y="12"/>
                    </a:lnTo>
                    <a:lnTo>
                      <a:pt x="72" y="0"/>
                    </a:lnTo>
                    <a:lnTo>
                      <a:pt x="147" y="33"/>
                    </a:lnTo>
                    <a:lnTo>
                      <a:pt x="147" y="45"/>
                    </a:lnTo>
                    <a:lnTo>
                      <a:pt x="164" y="54"/>
                    </a:lnTo>
                    <a:lnTo>
                      <a:pt x="179" y="60"/>
                    </a:lnTo>
                    <a:lnTo>
                      <a:pt x="194" y="55"/>
                    </a:lnTo>
                    <a:lnTo>
                      <a:pt x="224" y="64"/>
                    </a:lnTo>
                    <a:lnTo>
                      <a:pt x="263" y="129"/>
                    </a:lnTo>
                    <a:lnTo>
                      <a:pt x="268" y="133"/>
                    </a:lnTo>
                    <a:lnTo>
                      <a:pt x="283" y="159"/>
                    </a:lnTo>
                    <a:lnTo>
                      <a:pt x="334" y="166"/>
                    </a:lnTo>
                    <a:lnTo>
                      <a:pt x="343" y="178"/>
                    </a:lnTo>
                    <a:lnTo>
                      <a:pt x="330" y="210"/>
                    </a:lnTo>
                    <a:lnTo>
                      <a:pt x="283" y="228"/>
                    </a:lnTo>
                    <a:lnTo>
                      <a:pt x="230" y="239"/>
                    </a:lnTo>
                    <a:lnTo>
                      <a:pt x="189" y="285"/>
                    </a:lnTo>
                    <a:lnTo>
                      <a:pt x="189" y="267"/>
                    </a:lnTo>
                    <a:lnTo>
                      <a:pt x="160" y="256"/>
                    </a:lnTo>
                    <a:lnTo>
                      <a:pt x="130" y="271"/>
                    </a:lnTo>
                    <a:lnTo>
                      <a:pt x="101" y="220"/>
                    </a:lnTo>
                    <a:lnTo>
                      <a:pt x="76" y="199"/>
                    </a:lnTo>
                    <a:lnTo>
                      <a:pt x="60" y="145"/>
                    </a:lnTo>
                    <a:lnTo>
                      <a:pt x="0" y="74"/>
                    </a:lnTo>
                  </a:path>
                </a:pathLst>
              </a:custGeom>
              <a:solidFill>
                <a:srgbClr val="DDDDDD"/>
              </a:solidFill>
              <a:ln w="3175" cap="flat" cmpd="sng">
                <a:solidFill>
                  <a:srgbClr val="DDDDDD"/>
                </a:solidFill>
                <a:prstDash val="solid"/>
                <a:round/>
                <a:headEnd type="none" w="med" len="med"/>
                <a:tailEnd type="none" w="med" len="med"/>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14" name="Freeform 132"/>
              <p:cNvSpPr>
                <a:spLocks/>
              </p:cNvSpPr>
              <p:nvPr/>
            </p:nvSpPr>
            <p:spPr bwMode="auto">
              <a:xfrm>
                <a:off x="5310174" y="2416160"/>
                <a:ext cx="4273564" cy="1352555"/>
              </a:xfrm>
              <a:custGeom>
                <a:avLst/>
                <a:gdLst/>
                <a:ahLst/>
                <a:cxnLst>
                  <a:cxn ang="0">
                    <a:pos x="44" y="558"/>
                  </a:cxn>
                  <a:cxn ang="0">
                    <a:pos x="145" y="486"/>
                  </a:cxn>
                  <a:cxn ang="0">
                    <a:pos x="144" y="287"/>
                  </a:cxn>
                  <a:cxn ang="0">
                    <a:pos x="264" y="264"/>
                  </a:cxn>
                  <a:cxn ang="0">
                    <a:pos x="291" y="410"/>
                  </a:cxn>
                  <a:cxn ang="0">
                    <a:pos x="327" y="362"/>
                  </a:cxn>
                  <a:cxn ang="0">
                    <a:pos x="412" y="312"/>
                  </a:cxn>
                  <a:cxn ang="0">
                    <a:pos x="639" y="269"/>
                  </a:cxn>
                  <a:cxn ang="0">
                    <a:pos x="806" y="275"/>
                  </a:cxn>
                  <a:cxn ang="0">
                    <a:pos x="809" y="155"/>
                  </a:cxn>
                  <a:cxn ang="0">
                    <a:pos x="870" y="306"/>
                  </a:cxn>
                  <a:cxn ang="0">
                    <a:pos x="906" y="275"/>
                  </a:cxn>
                  <a:cxn ang="0">
                    <a:pos x="945" y="275"/>
                  </a:cxn>
                  <a:cxn ang="0">
                    <a:pos x="905" y="199"/>
                  </a:cxn>
                  <a:cxn ang="0">
                    <a:pos x="1036" y="194"/>
                  </a:cxn>
                  <a:cxn ang="0">
                    <a:pos x="1091" y="125"/>
                  </a:cxn>
                  <a:cxn ang="0">
                    <a:pos x="1241" y="52"/>
                  </a:cxn>
                  <a:cxn ang="0">
                    <a:pos x="1330" y="22"/>
                  </a:cxn>
                  <a:cxn ang="0">
                    <a:pos x="1533" y="60"/>
                  </a:cxn>
                  <a:cxn ang="0">
                    <a:pos x="1413" y="147"/>
                  </a:cxn>
                  <a:cxn ang="0">
                    <a:pos x="1548" y="148"/>
                  </a:cxn>
                  <a:cxn ang="0">
                    <a:pos x="1688" y="128"/>
                  </a:cxn>
                  <a:cxn ang="0">
                    <a:pos x="1888" y="194"/>
                  </a:cxn>
                  <a:cxn ang="0">
                    <a:pos x="2108" y="192"/>
                  </a:cxn>
                  <a:cxn ang="0">
                    <a:pos x="2327" y="249"/>
                  </a:cxn>
                  <a:cxn ang="0">
                    <a:pos x="2460" y="241"/>
                  </a:cxn>
                  <a:cxn ang="0">
                    <a:pos x="2723" y="329"/>
                  </a:cxn>
                  <a:cxn ang="0">
                    <a:pos x="2710" y="393"/>
                  </a:cxn>
                  <a:cxn ang="0">
                    <a:pos x="2625" y="343"/>
                  </a:cxn>
                  <a:cxn ang="0">
                    <a:pos x="2598" y="446"/>
                  </a:cxn>
                  <a:cxn ang="0">
                    <a:pos x="2387" y="491"/>
                  </a:cxn>
                  <a:cxn ang="0">
                    <a:pos x="2324" y="590"/>
                  </a:cxn>
                  <a:cxn ang="0">
                    <a:pos x="2236" y="710"/>
                  </a:cxn>
                  <a:cxn ang="0">
                    <a:pos x="2356" y="450"/>
                  </a:cxn>
                  <a:cxn ang="0">
                    <a:pos x="2193" y="507"/>
                  </a:cxn>
                  <a:cxn ang="0">
                    <a:pos x="2004" y="524"/>
                  </a:cxn>
                  <a:cxn ang="0">
                    <a:pos x="1935" y="652"/>
                  </a:cxn>
                  <a:cxn ang="0">
                    <a:pos x="1969" y="713"/>
                  </a:cxn>
                  <a:cxn ang="0">
                    <a:pos x="1819" y="863"/>
                  </a:cxn>
                  <a:cxn ang="0">
                    <a:pos x="1728" y="666"/>
                  </a:cxn>
                  <a:cxn ang="0">
                    <a:pos x="1545" y="724"/>
                  </a:cxn>
                  <a:cxn ang="0">
                    <a:pos x="1273" y="728"/>
                  </a:cxn>
                  <a:cxn ang="0">
                    <a:pos x="982" y="728"/>
                  </a:cxn>
                  <a:cxn ang="0">
                    <a:pos x="852" y="662"/>
                  </a:cxn>
                  <a:cxn ang="0">
                    <a:pos x="692" y="615"/>
                  </a:cxn>
                  <a:cxn ang="0">
                    <a:pos x="581" y="635"/>
                  </a:cxn>
                  <a:cxn ang="0">
                    <a:pos x="607" y="710"/>
                  </a:cxn>
                  <a:cxn ang="0">
                    <a:pos x="531" y="704"/>
                  </a:cxn>
                  <a:cxn ang="0">
                    <a:pos x="435" y="720"/>
                  </a:cxn>
                  <a:cxn ang="0">
                    <a:pos x="433" y="764"/>
                  </a:cxn>
                  <a:cxn ang="0">
                    <a:pos x="453" y="802"/>
                  </a:cxn>
                  <a:cxn ang="0">
                    <a:pos x="423" y="872"/>
                  </a:cxn>
                  <a:cxn ang="0">
                    <a:pos x="312" y="844"/>
                  </a:cxn>
                  <a:cxn ang="0">
                    <a:pos x="318" y="741"/>
                  </a:cxn>
                  <a:cxn ang="0">
                    <a:pos x="215" y="678"/>
                  </a:cxn>
                  <a:cxn ang="0">
                    <a:pos x="186" y="662"/>
                  </a:cxn>
                  <a:cxn ang="0">
                    <a:pos x="111" y="608"/>
                  </a:cxn>
                  <a:cxn ang="0">
                    <a:pos x="67" y="651"/>
                  </a:cxn>
                </a:cxnLst>
                <a:rect l="0" t="0" r="r" b="b"/>
                <a:pathLst>
                  <a:path w="2784" h="890">
                    <a:moveTo>
                      <a:pt x="0" y="631"/>
                    </a:moveTo>
                    <a:lnTo>
                      <a:pt x="21" y="611"/>
                    </a:lnTo>
                    <a:lnTo>
                      <a:pt x="14" y="619"/>
                    </a:lnTo>
                    <a:lnTo>
                      <a:pt x="24" y="621"/>
                    </a:lnTo>
                    <a:lnTo>
                      <a:pt x="21" y="580"/>
                    </a:lnTo>
                    <a:lnTo>
                      <a:pt x="31" y="561"/>
                    </a:lnTo>
                    <a:lnTo>
                      <a:pt x="44" y="558"/>
                    </a:lnTo>
                    <a:lnTo>
                      <a:pt x="71" y="576"/>
                    </a:lnTo>
                    <a:lnTo>
                      <a:pt x="78" y="540"/>
                    </a:lnTo>
                    <a:lnTo>
                      <a:pt x="66" y="542"/>
                    </a:lnTo>
                    <a:lnTo>
                      <a:pt x="62" y="522"/>
                    </a:lnTo>
                    <a:lnTo>
                      <a:pt x="171" y="504"/>
                    </a:lnTo>
                    <a:lnTo>
                      <a:pt x="144" y="496"/>
                    </a:lnTo>
                    <a:lnTo>
                      <a:pt x="145" y="486"/>
                    </a:lnTo>
                    <a:lnTo>
                      <a:pt x="129" y="489"/>
                    </a:lnTo>
                    <a:lnTo>
                      <a:pt x="191" y="438"/>
                    </a:lnTo>
                    <a:lnTo>
                      <a:pt x="164" y="381"/>
                    </a:lnTo>
                    <a:lnTo>
                      <a:pt x="171" y="356"/>
                    </a:lnTo>
                    <a:lnTo>
                      <a:pt x="153" y="326"/>
                    </a:lnTo>
                    <a:lnTo>
                      <a:pt x="167" y="310"/>
                    </a:lnTo>
                    <a:lnTo>
                      <a:pt x="144" y="287"/>
                    </a:lnTo>
                    <a:lnTo>
                      <a:pt x="151" y="268"/>
                    </a:lnTo>
                    <a:lnTo>
                      <a:pt x="182" y="246"/>
                    </a:lnTo>
                    <a:lnTo>
                      <a:pt x="198" y="244"/>
                    </a:lnTo>
                    <a:lnTo>
                      <a:pt x="219" y="249"/>
                    </a:lnTo>
                    <a:lnTo>
                      <a:pt x="201" y="253"/>
                    </a:lnTo>
                    <a:lnTo>
                      <a:pt x="215" y="261"/>
                    </a:lnTo>
                    <a:lnTo>
                      <a:pt x="264" y="264"/>
                    </a:lnTo>
                    <a:lnTo>
                      <a:pt x="349" y="308"/>
                    </a:lnTo>
                    <a:lnTo>
                      <a:pt x="350" y="330"/>
                    </a:lnTo>
                    <a:lnTo>
                      <a:pt x="314" y="350"/>
                    </a:lnTo>
                    <a:lnTo>
                      <a:pt x="199" y="323"/>
                    </a:lnTo>
                    <a:lnTo>
                      <a:pt x="246" y="356"/>
                    </a:lnTo>
                    <a:lnTo>
                      <a:pt x="245" y="392"/>
                    </a:lnTo>
                    <a:lnTo>
                      <a:pt x="291" y="410"/>
                    </a:lnTo>
                    <a:lnTo>
                      <a:pt x="303" y="407"/>
                    </a:lnTo>
                    <a:lnTo>
                      <a:pt x="296" y="392"/>
                    </a:lnTo>
                    <a:lnTo>
                      <a:pt x="275" y="385"/>
                    </a:lnTo>
                    <a:lnTo>
                      <a:pt x="280" y="373"/>
                    </a:lnTo>
                    <a:lnTo>
                      <a:pt x="302" y="387"/>
                    </a:lnTo>
                    <a:lnTo>
                      <a:pt x="346" y="392"/>
                    </a:lnTo>
                    <a:lnTo>
                      <a:pt x="327" y="362"/>
                    </a:lnTo>
                    <a:lnTo>
                      <a:pt x="369" y="338"/>
                    </a:lnTo>
                    <a:lnTo>
                      <a:pt x="399" y="356"/>
                    </a:lnTo>
                    <a:lnTo>
                      <a:pt x="399" y="290"/>
                    </a:lnTo>
                    <a:lnTo>
                      <a:pt x="385" y="279"/>
                    </a:lnTo>
                    <a:lnTo>
                      <a:pt x="435" y="294"/>
                    </a:lnTo>
                    <a:lnTo>
                      <a:pt x="439" y="302"/>
                    </a:lnTo>
                    <a:lnTo>
                      <a:pt x="412" y="312"/>
                    </a:lnTo>
                    <a:lnTo>
                      <a:pt x="439" y="334"/>
                    </a:lnTo>
                    <a:lnTo>
                      <a:pt x="462" y="310"/>
                    </a:lnTo>
                    <a:lnTo>
                      <a:pt x="555" y="271"/>
                    </a:lnTo>
                    <a:lnTo>
                      <a:pt x="570" y="269"/>
                    </a:lnTo>
                    <a:lnTo>
                      <a:pt x="555" y="276"/>
                    </a:lnTo>
                    <a:lnTo>
                      <a:pt x="571" y="295"/>
                    </a:lnTo>
                    <a:lnTo>
                      <a:pt x="639" y="269"/>
                    </a:lnTo>
                    <a:lnTo>
                      <a:pt x="655" y="288"/>
                    </a:lnTo>
                    <a:lnTo>
                      <a:pt x="671" y="273"/>
                    </a:lnTo>
                    <a:lnTo>
                      <a:pt x="663" y="252"/>
                    </a:lnTo>
                    <a:lnTo>
                      <a:pt x="673" y="245"/>
                    </a:lnTo>
                    <a:lnTo>
                      <a:pt x="724" y="256"/>
                    </a:lnTo>
                    <a:lnTo>
                      <a:pt x="793" y="294"/>
                    </a:lnTo>
                    <a:lnTo>
                      <a:pt x="806" y="275"/>
                    </a:lnTo>
                    <a:lnTo>
                      <a:pt x="791" y="256"/>
                    </a:lnTo>
                    <a:lnTo>
                      <a:pt x="770" y="250"/>
                    </a:lnTo>
                    <a:lnTo>
                      <a:pt x="778" y="222"/>
                    </a:lnTo>
                    <a:lnTo>
                      <a:pt x="764" y="218"/>
                    </a:lnTo>
                    <a:lnTo>
                      <a:pt x="768" y="205"/>
                    </a:lnTo>
                    <a:lnTo>
                      <a:pt x="794" y="190"/>
                    </a:lnTo>
                    <a:lnTo>
                      <a:pt x="809" y="155"/>
                    </a:lnTo>
                    <a:lnTo>
                      <a:pt x="845" y="155"/>
                    </a:lnTo>
                    <a:lnTo>
                      <a:pt x="862" y="160"/>
                    </a:lnTo>
                    <a:lnTo>
                      <a:pt x="849" y="198"/>
                    </a:lnTo>
                    <a:lnTo>
                      <a:pt x="864" y="217"/>
                    </a:lnTo>
                    <a:lnTo>
                      <a:pt x="859" y="268"/>
                    </a:lnTo>
                    <a:lnTo>
                      <a:pt x="876" y="287"/>
                    </a:lnTo>
                    <a:lnTo>
                      <a:pt x="870" y="306"/>
                    </a:lnTo>
                    <a:lnTo>
                      <a:pt x="843" y="319"/>
                    </a:lnTo>
                    <a:lnTo>
                      <a:pt x="852" y="326"/>
                    </a:lnTo>
                    <a:lnTo>
                      <a:pt x="816" y="334"/>
                    </a:lnTo>
                    <a:lnTo>
                      <a:pt x="853" y="346"/>
                    </a:lnTo>
                    <a:lnTo>
                      <a:pt x="897" y="306"/>
                    </a:lnTo>
                    <a:lnTo>
                      <a:pt x="891" y="279"/>
                    </a:lnTo>
                    <a:lnTo>
                      <a:pt x="906" y="275"/>
                    </a:lnTo>
                    <a:lnTo>
                      <a:pt x="929" y="271"/>
                    </a:lnTo>
                    <a:lnTo>
                      <a:pt x="940" y="285"/>
                    </a:lnTo>
                    <a:lnTo>
                      <a:pt x="938" y="304"/>
                    </a:lnTo>
                    <a:lnTo>
                      <a:pt x="965" y="310"/>
                    </a:lnTo>
                    <a:lnTo>
                      <a:pt x="944" y="304"/>
                    </a:lnTo>
                    <a:lnTo>
                      <a:pt x="953" y="292"/>
                    </a:lnTo>
                    <a:lnTo>
                      <a:pt x="945" y="275"/>
                    </a:lnTo>
                    <a:lnTo>
                      <a:pt x="882" y="264"/>
                    </a:lnTo>
                    <a:lnTo>
                      <a:pt x="891" y="223"/>
                    </a:lnTo>
                    <a:lnTo>
                      <a:pt x="870" y="198"/>
                    </a:lnTo>
                    <a:lnTo>
                      <a:pt x="901" y="174"/>
                    </a:lnTo>
                    <a:lnTo>
                      <a:pt x="897" y="157"/>
                    </a:lnTo>
                    <a:lnTo>
                      <a:pt x="911" y="167"/>
                    </a:lnTo>
                    <a:lnTo>
                      <a:pt x="905" y="199"/>
                    </a:lnTo>
                    <a:lnTo>
                      <a:pt x="914" y="205"/>
                    </a:lnTo>
                    <a:lnTo>
                      <a:pt x="957" y="214"/>
                    </a:lnTo>
                    <a:lnTo>
                      <a:pt x="918" y="187"/>
                    </a:lnTo>
                    <a:lnTo>
                      <a:pt x="948" y="188"/>
                    </a:lnTo>
                    <a:lnTo>
                      <a:pt x="941" y="178"/>
                    </a:lnTo>
                    <a:lnTo>
                      <a:pt x="957" y="172"/>
                    </a:lnTo>
                    <a:lnTo>
                      <a:pt x="1036" y="194"/>
                    </a:lnTo>
                    <a:lnTo>
                      <a:pt x="1021" y="207"/>
                    </a:lnTo>
                    <a:lnTo>
                      <a:pt x="1019" y="229"/>
                    </a:lnTo>
                    <a:lnTo>
                      <a:pt x="1036" y="241"/>
                    </a:lnTo>
                    <a:lnTo>
                      <a:pt x="1044" y="194"/>
                    </a:lnTo>
                    <a:lnTo>
                      <a:pt x="1000" y="169"/>
                    </a:lnTo>
                    <a:lnTo>
                      <a:pt x="991" y="137"/>
                    </a:lnTo>
                    <a:lnTo>
                      <a:pt x="1091" y="125"/>
                    </a:lnTo>
                    <a:lnTo>
                      <a:pt x="1079" y="94"/>
                    </a:lnTo>
                    <a:lnTo>
                      <a:pt x="1091" y="101"/>
                    </a:lnTo>
                    <a:lnTo>
                      <a:pt x="1108" y="89"/>
                    </a:lnTo>
                    <a:lnTo>
                      <a:pt x="1096" y="86"/>
                    </a:lnTo>
                    <a:lnTo>
                      <a:pt x="1201" y="62"/>
                    </a:lnTo>
                    <a:lnTo>
                      <a:pt x="1192" y="55"/>
                    </a:lnTo>
                    <a:lnTo>
                      <a:pt x="1241" y="52"/>
                    </a:lnTo>
                    <a:lnTo>
                      <a:pt x="1239" y="60"/>
                    </a:lnTo>
                    <a:lnTo>
                      <a:pt x="1251" y="60"/>
                    </a:lnTo>
                    <a:lnTo>
                      <a:pt x="1286" y="49"/>
                    </a:lnTo>
                    <a:lnTo>
                      <a:pt x="1304" y="55"/>
                    </a:lnTo>
                    <a:lnTo>
                      <a:pt x="1288" y="41"/>
                    </a:lnTo>
                    <a:lnTo>
                      <a:pt x="1328" y="39"/>
                    </a:lnTo>
                    <a:lnTo>
                      <a:pt x="1330" y="22"/>
                    </a:lnTo>
                    <a:lnTo>
                      <a:pt x="1375" y="0"/>
                    </a:lnTo>
                    <a:lnTo>
                      <a:pt x="1408" y="13"/>
                    </a:lnTo>
                    <a:lnTo>
                      <a:pt x="1381" y="25"/>
                    </a:lnTo>
                    <a:lnTo>
                      <a:pt x="1428" y="24"/>
                    </a:lnTo>
                    <a:lnTo>
                      <a:pt x="1409" y="41"/>
                    </a:lnTo>
                    <a:lnTo>
                      <a:pt x="1489" y="33"/>
                    </a:lnTo>
                    <a:lnTo>
                      <a:pt x="1533" y="60"/>
                    </a:lnTo>
                    <a:lnTo>
                      <a:pt x="1527" y="70"/>
                    </a:lnTo>
                    <a:lnTo>
                      <a:pt x="1512" y="64"/>
                    </a:lnTo>
                    <a:lnTo>
                      <a:pt x="1532" y="72"/>
                    </a:lnTo>
                    <a:lnTo>
                      <a:pt x="1523" y="89"/>
                    </a:lnTo>
                    <a:lnTo>
                      <a:pt x="1375" y="165"/>
                    </a:lnTo>
                    <a:lnTo>
                      <a:pt x="1423" y="156"/>
                    </a:lnTo>
                    <a:lnTo>
                      <a:pt x="1413" y="147"/>
                    </a:lnTo>
                    <a:lnTo>
                      <a:pt x="1486" y="132"/>
                    </a:lnTo>
                    <a:lnTo>
                      <a:pt x="1467" y="134"/>
                    </a:lnTo>
                    <a:lnTo>
                      <a:pt x="1471" y="121"/>
                    </a:lnTo>
                    <a:lnTo>
                      <a:pt x="1512" y="132"/>
                    </a:lnTo>
                    <a:lnTo>
                      <a:pt x="1518" y="121"/>
                    </a:lnTo>
                    <a:lnTo>
                      <a:pt x="1528" y="147"/>
                    </a:lnTo>
                    <a:lnTo>
                      <a:pt x="1548" y="148"/>
                    </a:lnTo>
                    <a:lnTo>
                      <a:pt x="1529" y="137"/>
                    </a:lnTo>
                    <a:lnTo>
                      <a:pt x="1568" y="130"/>
                    </a:lnTo>
                    <a:lnTo>
                      <a:pt x="1614" y="137"/>
                    </a:lnTo>
                    <a:lnTo>
                      <a:pt x="1610" y="147"/>
                    </a:lnTo>
                    <a:lnTo>
                      <a:pt x="1652" y="155"/>
                    </a:lnTo>
                    <a:lnTo>
                      <a:pt x="1687" y="152"/>
                    </a:lnTo>
                    <a:lnTo>
                      <a:pt x="1688" y="128"/>
                    </a:lnTo>
                    <a:lnTo>
                      <a:pt x="1699" y="125"/>
                    </a:lnTo>
                    <a:lnTo>
                      <a:pt x="1790" y="152"/>
                    </a:lnTo>
                    <a:lnTo>
                      <a:pt x="1777" y="194"/>
                    </a:lnTo>
                    <a:lnTo>
                      <a:pt x="1819" y="222"/>
                    </a:lnTo>
                    <a:lnTo>
                      <a:pt x="1842" y="183"/>
                    </a:lnTo>
                    <a:lnTo>
                      <a:pt x="1858" y="199"/>
                    </a:lnTo>
                    <a:lnTo>
                      <a:pt x="1888" y="194"/>
                    </a:lnTo>
                    <a:lnTo>
                      <a:pt x="1929" y="207"/>
                    </a:lnTo>
                    <a:lnTo>
                      <a:pt x="1961" y="199"/>
                    </a:lnTo>
                    <a:lnTo>
                      <a:pt x="1958" y="183"/>
                    </a:lnTo>
                    <a:lnTo>
                      <a:pt x="1980" y="156"/>
                    </a:lnTo>
                    <a:lnTo>
                      <a:pt x="2116" y="175"/>
                    </a:lnTo>
                    <a:lnTo>
                      <a:pt x="2124" y="187"/>
                    </a:lnTo>
                    <a:lnTo>
                      <a:pt x="2108" y="192"/>
                    </a:lnTo>
                    <a:lnTo>
                      <a:pt x="2151" y="199"/>
                    </a:lnTo>
                    <a:lnTo>
                      <a:pt x="2167" y="218"/>
                    </a:lnTo>
                    <a:lnTo>
                      <a:pt x="2270" y="214"/>
                    </a:lnTo>
                    <a:lnTo>
                      <a:pt x="2287" y="229"/>
                    </a:lnTo>
                    <a:lnTo>
                      <a:pt x="2281" y="246"/>
                    </a:lnTo>
                    <a:lnTo>
                      <a:pt x="2310" y="260"/>
                    </a:lnTo>
                    <a:lnTo>
                      <a:pt x="2327" y="249"/>
                    </a:lnTo>
                    <a:lnTo>
                      <a:pt x="2399" y="257"/>
                    </a:lnTo>
                    <a:lnTo>
                      <a:pt x="2413" y="246"/>
                    </a:lnTo>
                    <a:lnTo>
                      <a:pt x="2422" y="263"/>
                    </a:lnTo>
                    <a:lnTo>
                      <a:pt x="2452" y="276"/>
                    </a:lnTo>
                    <a:lnTo>
                      <a:pt x="2467" y="267"/>
                    </a:lnTo>
                    <a:lnTo>
                      <a:pt x="2452" y="252"/>
                    </a:lnTo>
                    <a:lnTo>
                      <a:pt x="2460" y="241"/>
                    </a:lnTo>
                    <a:lnTo>
                      <a:pt x="2587" y="259"/>
                    </a:lnTo>
                    <a:lnTo>
                      <a:pt x="2672" y="306"/>
                    </a:lnTo>
                    <a:lnTo>
                      <a:pt x="2688" y="306"/>
                    </a:lnTo>
                    <a:lnTo>
                      <a:pt x="2710" y="343"/>
                    </a:lnTo>
                    <a:lnTo>
                      <a:pt x="2702" y="323"/>
                    </a:lnTo>
                    <a:lnTo>
                      <a:pt x="2715" y="321"/>
                    </a:lnTo>
                    <a:lnTo>
                      <a:pt x="2723" y="329"/>
                    </a:lnTo>
                    <a:lnTo>
                      <a:pt x="2747" y="326"/>
                    </a:lnTo>
                    <a:lnTo>
                      <a:pt x="2783" y="349"/>
                    </a:lnTo>
                    <a:lnTo>
                      <a:pt x="2733" y="373"/>
                    </a:lnTo>
                    <a:lnTo>
                      <a:pt x="2743" y="380"/>
                    </a:lnTo>
                    <a:lnTo>
                      <a:pt x="2726" y="384"/>
                    </a:lnTo>
                    <a:lnTo>
                      <a:pt x="2739" y="392"/>
                    </a:lnTo>
                    <a:lnTo>
                      <a:pt x="2710" y="393"/>
                    </a:lnTo>
                    <a:lnTo>
                      <a:pt x="2700" y="380"/>
                    </a:lnTo>
                    <a:lnTo>
                      <a:pt x="2689" y="384"/>
                    </a:lnTo>
                    <a:lnTo>
                      <a:pt x="2671" y="362"/>
                    </a:lnTo>
                    <a:lnTo>
                      <a:pt x="2638" y="364"/>
                    </a:lnTo>
                    <a:lnTo>
                      <a:pt x="2629" y="350"/>
                    </a:lnTo>
                    <a:lnTo>
                      <a:pt x="2637" y="343"/>
                    </a:lnTo>
                    <a:lnTo>
                      <a:pt x="2625" y="343"/>
                    </a:lnTo>
                    <a:lnTo>
                      <a:pt x="2614" y="349"/>
                    </a:lnTo>
                    <a:lnTo>
                      <a:pt x="2626" y="364"/>
                    </a:lnTo>
                    <a:lnTo>
                      <a:pt x="2618" y="373"/>
                    </a:lnTo>
                    <a:lnTo>
                      <a:pt x="2590" y="388"/>
                    </a:lnTo>
                    <a:lnTo>
                      <a:pt x="2571" y="385"/>
                    </a:lnTo>
                    <a:lnTo>
                      <a:pt x="2603" y="428"/>
                    </a:lnTo>
                    <a:lnTo>
                      <a:pt x="2598" y="446"/>
                    </a:lnTo>
                    <a:lnTo>
                      <a:pt x="2565" y="434"/>
                    </a:lnTo>
                    <a:lnTo>
                      <a:pt x="2567" y="441"/>
                    </a:lnTo>
                    <a:lnTo>
                      <a:pt x="2507" y="461"/>
                    </a:lnTo>
                    <a:lnTo>
                      <a:pt x="2455" y="505"/>
                    </a:lnTo>
                    <a:lnTo>
                      <a:pt x="2420" y="489"/>
                    </a:lnTo>
                    <a:lnTo>
                      <a:pt x="2387" y="507"/>
                    </a:lnTo>
                    <a:lnTo>
                      <a:pt x="2387" y="491"/>
                    </a:lnTo>
                    <a:lnTo>
                      <a:pt x="2368" y="508"/>
                    </a:lnTo>
                    <a:lnTo>
                      <a:pt x="2345" y="507"/>
                    </a:lnTo>
                    <a:lnTo>
                      <a:pt x="2320" y="549"/>
                    </a:lnTo>
                    <a:lnTo>
                      <a:pt x="2340" y="558"/>
                    </a:lnTo>
                    <a:lnTo>
                      <a:pt x="2332" y="571"/>
                    </a:lnTo>
                    <a:lnTo>
                      <a:pt x="2341" y="594"/>
                    </a:lnTo>
                    <a:lnTo>
                      <a:pt x="2324" y="590"/>
                    </a:lnTo>
                    <a:lnTo>
                      <a:pt x="2314" y="609"/>
                    </a:lnTo>
                    <a:lnTo>
                      <a:pt x="2321" y="627"/>
                    </a:lnTo>
                    <a:lnTo>
                      <a:pt x="2285" y="642"/>
                    </a:lnTo>
                    <a:lnTo>
                      <a:pt x="2287" y="661"/>
                    </a:lnTo>
                    <a:lnTo>
                      <a:pt x="2264" y="666"/>
                    </a:lnTo>
                    <a:lnTo>
                      <a:pt x="2258" y="687"/>
                    </a:lnTo>
                    <a:lnTo>
                      <a:pt x="2236" y="710"/>
                    </a:lnTo>
                    <a:lnTo>
                      <a:pt x="2219" y="627"/>
                    </a:lnTo>
                    <a:lnTo>
                      <a:pt x="2220" y="582"/>
                    </a:lnTo>
                    <a:lnTo>
                      <a:pt x="2236" y="555"/>
                    </a:lnTo>
                    <a:lnTo>
                      <a:pt x="2262" y="550"/>
                    </a:lnTo>
                    <a:lnTo>
                      <a:pt x="2318" y="493"/>
                    </a:lnTo>
                    <a:lnTo>
                      <a:pt x="2347" y="482"/>
                    </a:lnTo>
                    <a:lnTo>
                      <a:pt x="2356" y="450"/>
                    </a:lnTo>
                    <a:lnTo>
                      <a:pt x="2368" y="441"/>
                    </a:lnTo>
                    <a:lnTo>
                      <a:pt x="2345" y="441"/>
                    </a:lnTo>
                    <a:lnTo>
                      <a:pt x="2339" y="466"/>
                    </a:lnTo>
                    <a:lnTo>
                      <a:pt x="2290" y="489"/>
                    </a:lnTo>
                    <a:lnTo>
                      <a:pt x="2294" y="455"/>
                    </a:lnTo>
                    <a:lnTo>
                      <a:pt x="2243" y="462"/>
                    </a:lnTo>
                    <a:lnTo>
                      <a:pt x="2193" y="507"/>
                    </a:lnTo>
                    <a:lnTo>
                      <a:pt x="2202" y="526"/>
                    </a:lnTo>
                    <a:lnTo>
                      <a:pt x="2148" y="531"/>
                    </a:lnTo>
                    <a:lnTo>
                      <a:pt x="2142" y="526"/>
                    </a:lnTo>
                    <a:lnTo>
                      <a:pt x="2161" y="523"/>
                    </a:lnTo>
                    <a:lnTo>
                      <a:pt x="2116" y="512"/>
                    </a:lnTo>
                    <a:lnTo>
                      <a:pt x="2104" y="523"/>
                    </a:lnTo>
                    <a:lnTo>
                      <a:pt x="2004" y="524"/>
                    </a:lnTo>
                    <a:lnTo>
                      <a:pt x="1884" y="625"/>
                    </a:lnTo>
                    <a:lnTo>
                      <a:pt x="1908" y="629"/>
                    </a:lnTo>
                    <a:lnTo>
                      <a:pt x="1908" y="647"/>
                    </a:lnTo>
                    <a:lnTo>
                      <a:pt x="1923" y="636"/>
                    </a:lnTo>
                    <a:lnTo>
                      <a:pt x="1919" y="651"/>
                    </a:lnTo>
                    <a:lnTo>
                      <a:pt x="1937" y="643"/>
                    </a:lnTo>
                    <a:lnTo>
                      <a:pt x="1935" y="652"/>
                    </a:lnTo>
                    <a:lnTo>
                      <a:pt x="1941" y="636"/>
                    </a:lnTo>
                    <a:lnTo>
                      <a:pt x="1958" y="636"/>
                    </a:lnTo>
                    <a:lnTo>
                      <a:pt x="1984" y="658"/>
                    </a:lnTo>
                    <a:lnTo>
                      <a:pt x="1961" y="661"/>
                    </a:lnTo>
                    <a:lnTo>
                      <a:pt x="1981" y="667"/>
                    </a:lnTo>
                    <a:lnTo>
                      <a:pt x="1985" y="681"/>
                    </a:lnTo>
                    <a:lnTo>
                      <a:pt x="1969" y="713"/>
                    </a:lnTo>
                    <a:lnTo>
                      <a:pt x="1966" y="762"/>
                    </a:lnTo>
                    <a:lnTo>
                      <a:pt x="1881" y="863"/>
                    </a:lnTo>
                    <a:lnTo>
                      <a:pt x="1853" y="876"/>
                    </a:lnTo>
                    <a:lnTo>
                      <a:pt x="1830" y="863"/>
                    </a:lnTo>
                    <a:lnTo>
                      <a:pt x="1810" y="882"/>
                    </a:lnTo>
                    <a:lnTo>
                      <a:pt x="1807" y="878"/>
                    </a:lnTo>
                    <a:lnTo>
                      <a:pt x="1819" y="863"/>
                    </a:lnTo>
                    <a:lnTo>
                      <a:pt x="1814" y="837"/>
                    </a:lnTo>
                    <a:lnTo>
                      <a:pt x="1850" y="828"/>
                    </a:lnTo>
                    <a:lnTo>
                      <a:pt x="1877" y="759"/>
                    </a:lnTo>
                    <a:lnTo>
                      <a:pt x="1817" y="775"/>
                    </a:lnTo>
                    <a:lnTo>
                      <a:pt x="1807" y="751"/>
                    </a:lnTo>
                    <a:lnTo>
                      <a:pt x="1757" y="735"/>
                    </a:lnTo>
                    <a:lnTo>
                      <a:pt x="1728" y="666"/>
                    </a:lnTo>
                    <a:lnTo>
                      <a:pt x="1695" y="652"/>
                    </a:lnTo>
                    <a:lnTo>
                      <a:pt x="1636" y="671"/>
                    </a:lnTo>
                    <a:lnTo>
                      <a:pt x="1647" y="686"/>
                    </a:lnTo>
                    <a:lnTo>
                      <a:pt x="1622" y="728"/>
                    </a:lnTo>
                    <a:lnTo>
                      <a:pt x="1599" y="739"/>
                    </a:lnTo>
                    <a:lnTo>
                      <a:pt x="1575" y="729"/>
                    </a:lnTo>
                    <a:lnTo>
                      <a:pt x="1545" y="724"/>
                    </a:lnTo>
                    <a:lnTo>
                      <a:pt x="1469" y="743"/>
                    </a:lnTo>
                    <a:lnTo>
                      <a:pt x="1400" y="716"/>
                    </a:lnTo>
                    <a:lnTo>
                      <a:pt x="1357" y="720"/>
                    </a:lnTo>
                    <a:lnTo>
                      <a:pt x="1340" y="697"/>
                    </a:lnTo>
                    <a:lnTo>
                      <a:pt x="1297" y="681"/>
                    </a:lnTo>
                    <a:lnTo>
                      <a:pt x="1274" y="697"/>
                    </a:lnTo>
                    <a:lnTo>
                      <a:pt x="1273" y="728"/>
                    </a:lnTo>
                    <a:lnTo>
                      <a:pt x="1176" y="714"/>
                    </a:lnTo>
                    <a:lnTo>
                      <a:pt x="1123" y="743"/>
                    </a:lnTo>
                    <a:lnTo>
                      <a:pt x="1096" y="754"/>
                    </a:lnTo>
                    <a:lnTo>
                      <a:pt x="1061" y="732"/>
                    </a:lnTo>
                    <a:lnTo>
                      <a:pt x="1040" y="744"/>
                    </a:lnTo>
                    <a:lnTo>
                      <a:pt x="998" y="729"/>
                    </a:lnTo>
                    <a:lnTo>
                      <a:pt x="982" y="728"/>
                    </a:lnTo>
                    <a:lnTo>
                      <a:pt x="969" y="704"/>
                    </a:lnTo>
                    <a:lnTo>
                      <a:pt x="948" y="704"/>
                    </a:lnTo>
                    <a:lnTo>
                      <a:pt x="938" y="708"/>
                    </a:lnTo>
                    <a:lnTo>
                      <a:pt x="921" y="689"/>
                    </a:lnTo>
                    <a:lnTo>
                      <a:pt x="909" y="694"/>
                    </a:lnTo>
                    <a:lnTo>
                      <a:pt x="898" y="700"/>
                    </a:lnTo>
                    <a:lnTo>
                      <a:pt x="852" y="662"/>
                    </a:lnTo>
                    <a:lnTo>
                      <a:pt x="839" y="659"/>
                    </a:lnTo>
                    <a:lnTo>
                      <a:pt x="808" y="629"/>
                    </a:lnTo>
                    <a:lnTo>
                      <a:pt x="779" y="647"/>
                    </a:lnTo>
                    <a:lnTo>
                      <a:pt x="774" y="635"/>
                    </a:lnTo>
                    <a:lnTo>
                      <a:pt x="731" y="634"/>
                    </a:lnTo>
                    <a:lnTo>
                      <a:pt x="714" y="612"/>
                    </a:lnTo>
                    <a:lnTo>
                      <a:pt x="692" y="615"/>
                    </a:lnTo>
                    <a:lnTo>
                      <a:pt x="683" y="623"/>
                    </a:lnTo>
                    <a:lnTo>
                      <a:pt x="655" y="628"/>
                    </a:lnTo>
                    <a:lnTo>
                      <a:pt x="647" y="623"/>
                    </a:lnTo>
                    <a:lnTo>
                      <a:pt x="636" y="639"/>
                    </a:lnTo>
                    <a:lnTo>
                      <a:pt x="627" y="635"/>
                    </a:lnTo>
                    <a:lnTo>
                      <a:pt x="593" y="640"/>
                    </a:lnTo>
                    <a:lnTo>
                      <a:pt x="581" y="635"/>
                    </a:lnTo>
                    <a:lnTo>
                      <a:pt x="577" y="640"/>
                    </a:lnTo>
                    <a:lnTo>
                      <a:pt x="594" y="659"/>
                    </a:lnTo>
                    <a:lnTo>
                      <a:pt x="582" y="670"/>
                    </a:lnTo>
                    <a:lnTo>
                      <a:pt x="584" y="685"/>
                    </a:lnTo>
                    <a:lnTo>
                      <a:pt x="604" y="685"/>
                    </a:lnTo>
                    <a:lnTo>
                      <a:pt x="612" y="700"/>
                    </a:lnTo>
                    <a:lnTo>
                      <a:pt x="607" y="710"/>
                    </a:lnTo>
                    <a:lnTo>
                      <a:pt x="593" y="704"/>
                    </a:lnTo>
                    <a:lnTo>
                      <a:pt x="581" y="710"/>
                    </a:lnTo>
                    <a:lnTo>
                      <a:pt x="570" y="704"/>
                    </a:lnTo>
                    <a:lnTo>
                      <a:pt x="565" y="694"/>
                    </a:lnTo>
                    <a:lnTo>
                      <a:pt x="551" y="700"/>
                    </a:lnTo>
                    <a:lnTo>
                      <a:pt x="542" y="694"/>
                    </a:lnTo>
                    <a:lnTo>
                      <a:pt x="531" y="704"/>
                    </a:lnTo>
                    <a:lnTo>
                      <a:pt x="516" y="705"/>
                    </a:lnTo>
                    <a:lnTo>
                      <a:pt x="507" y="694"/>
                    </a:lnTo>
                    <a:lnTo>
                      <a:pt x="454" y="690"/>
                    </a:lnTo>
                    <a:lnTo>
                      <a:pt x="447" y="697"/>
                    </a:lnTo>
                    <a:lnTo>
                      <a:pt x="442" y="696"/>
                    </a:lnTo>
                    <a:lnTo>
                      <a:pt x="435" y="708"/>
                    </a:lnTo>
                    <a:lnTo>
                      <a:pt x="435" y="720"/>
                    </a:lnTo>
                    <a:lnTo>
                      <a:pt x="430" y="721"/>
                    </a:lnTo>
                    <a:lnTo>
                      <a:pt x="424" y="710"/>
                    </a:lnTo>
                    <a:lnTo>
                      <a:pt x="418" y="712"/>
                    </a:lnTo>
                    <a:lnTo>
                      <a:pt x="415" y="747"/>
                    </a:lnTo>
                    <a:lnTo>
                      <a:pt x="423" y="756"/>
                    </a:lnTo>
                    <a:lnTo>
                      <a:pt x="423" y="766"/>
                    </a:lnTo>
                    <a:lnTo>
                      <a:pt x="433" y="764"/>
                    </a:lnTo>
                    <a:lnTo>
                      <a:pt x="442" y="760"/>
                    </a:lnTo>
                    <a:lnTo>
                      <a:pt x="453" y="775"/>
                    </a:lnTo>
                    <a:lnTo>
                      <a:pt x="460" y="786"/>
                    </a:lnTo>
                    <a:lnTo>
                      <a:pt x="468" y="798"/>
                    </a:lnTo>
                    <a:lnTo>
                      <a:pt x="478" y="802"/>
                    </a:lnTo>
                    <a:lnTo>
                      <a:pt x="464" y="812"/>
                    </a:lnTo>
                    <a:lnTo>
                      <a:pt x="453" y="802"/>
                    </a:lnTo>
                    <a:lnTo>
                      <a:pt x="442" y="841"/>
                    </a:lnTo>
                    <a:lnTo>
                      <a:pt x="455" y="851"/>
                    </a:lnTo>
                    <a:lnTo>
                      <a:pt x="466" y="889"/>
                    </a:lnTo>
                    <a:lnTo>
                      <a:pt x="455" y="882"/>
                    </a:lnTo>
                    <a:lnTo>
                      <a:pt x="445" y="878"/>
                    </a:lnTo>
                    <a:lnTo>
                      <a:pt x="433" y="876"/>
                    </a:lnTo>
                    <a:lnTo>
                      <a:pt x="423" y="872"/>
                    </a:lnTo>
                    <a:lnTo>
                      <a:pt x="415" y="871"/>
                    </a:lnTo>
                    <a:lnTo>
                      <a:pt x="407" y="857"/>
                    </a:lnTo>
                    <a:lnTo>
                      <a:pt x="391" y="866"/>
                    </a:lnTo>
                    <a:lnTo>
                      <a:pt x="376" y="864"/>
                    </a:lnTo>
                    <a:lnTo>
                      <a:pt x="365" y="853"/>
                    </a:lnTo>
                    <a:lnTo>
                      <a:pt x="339" y="843"/>
                    </a:lnTo>
                    <a:lnTo>
                      <a:pt x="312" y="844"/>
                    </a:lnTo>
                    <a:lnTo>
                      <a:pt x="285" y="826"/>
                    </a:lnTo>
                    <a:lnTo>
                      <a:pt x="307" y="809"/>
                    </a:lnTo>
                    <a:lnTo>
                      <a:pt x="310" y="794"/>
                    </a:lnTo>
                    <a:lnTo>
                      <a:pt x="308" y="779"/>
                    </a:lnTo>
                    <a:lnTo>
                      <a:pt x="311" y="767"/>
                    </a:lnTo>
                    <a:lnTo>
                      <a:pt x="325" y="763"/>
                    </a:lnTo>
                    <a:lnTo>
                      <a:pt x="318" y="741"/>
                    </a:lnTo>
                    <a:lnTo>
                      <a:pt x="300" y="735"/>
                    </a:lnTo>
                    <a:lnTo>
                      <a:pt x="292" y="731"/>
                    </a:lnTo>
                    <a:lnTo>
                      <a:pt x="281" y="735"/>
                    </a:lnTo>
                    <a:lnTo>
                      <a:pt x="257" y="728"/>
                    </a:lnTo>
                    <a:lnTo>
                      <a:pt x="238" y="706"/>
                    </a:lnTo>
                    <a:lnTo>
                      <a:pt x="222" y="700"/>
                    </a:lnTo>
                    <a:lnTo>
                      <a:pt x="215" y="678"/>
                    </a:lnTo>
                    <a:lnTo>
                      <a:pt x="201" y="677"/>
                    </a:lnTo>
                    <a:lnTo>
                      <a:pt x="188" y="683"/>
                    </a:lnTo>
                    <a:lnTo>
                      <a:pt x="179" y="687"/>
                    </a:lnTo>
                    <a:lnTo>
                      <a:pt x="175" y="678"/>
                    </a:lnTo>
                    <a:lnTo>
                      <a:pt x="168" y="669"/>
                    </a:lnTo>
                    <a:lnTo>
                      <a:pt x="187" y="667"/>
                    </a:lnTo>
                    <a:lnTo>
                      <a:pt x="186" y="662"/>
                    </a:lnTo>
                    <a:lnTo>
                      <a:pt x="182" y="656"/>
                    </a:lnTo>
                    <a:lnTo>
                      <a:pt x="175" y="652"/>
                    </a:lnTo>
                    <a:lnTo>
                      <a:pt x="165" y="628"/>
                    </a:lnTo>
                    <a:lnTo>
                      <a:pt x="151" y="616"/>
                    </a:lnTo>
                    <a:lnTo>
                      <a:pt x="137" y="615"/>
                    </a:lnTo>
                    <a:lnTo>
                      <a:pt x="122" y="615"/>
                    </a:lnTo>
                    <a:lnTo>
                      <a:pt x="111" y="608"/>
                    </a:lnTo>
                    <a:lnTo>
                      <a:pt x="102" y="607"/>
                    </a:lnTo>
                    <a:lnTo>
                      <a:pt x="94" y="607"/>
                    </a:lnTo>
                    <a:lnTo>
                      <a:pt x="89" y="612"/>
                    </a:lnTo>
                    <a:lnTo>
                      <a:pt x="78" y="623"/>
                    </a:lnTo>
                    <a:lnTo>
                      <a:pt x="76" y="632"/>
                    </a:lnTo>
                    <a:lnTo>
                      <a:pt x="72" y="635"/>
                    </a:lnTo>
                    <a:lnTo>
                      <a:pt x="67" y="651"/>
                    </a:lnTo>
                    <a:lnTo>
                      <a:pt x="63" y="647"/>
                    </a:lnTo>
                    <a:lnTo>
                      <a:pt x="60" y="640"/>
                    </a:lnTo>
                    <a:lnTo>
                      <a:pt x="0" y="631"/>
                    </a:lnTo>
                  </a:path>
                </a:pathLst>
              </a:custGeom>
              <a:solidFill>
                <a:srgbClr val="DDDDDD"/>
              </a:solidFill>
              <a:ln w="3175" cap="flat" cmpd="sng">
                <a:solidFill>
                  <a:srgbClr val="DDDDDD"/>
                </a:solidFill>
                <a:prstDash val="solid"/>
                <a:round/>
                <a:headEnd type="none" w="med" len="med"/>
                <a:tailEnd type="none" w="med" len="med"/>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15" name="Freeform 133"/>
              <p:cNvSpPr>
                <a:spLocks/>
              </p:cNvSpPr>
              <p:nvPr/>
            </p:nvSpPr>
            <p:spPr bwMode="auto">
              <a:xfrm>
                <a:off x="5983276" y="2239947"/>
                <a:ext cx="127000" cy="53975"/>
              </a:xfrm>
              <a:custGeom>
                <a:avLst/>
                <a:gdLst/>
                <a:ahLst/>
                <a:cxnLst>
                  <a:cxn ang="0">
                    <a:pos x="0" y="25"/>
                  </a:cxn>
                  <a:cxn ang="0">
                    <a:pos x="17" y="17"/>
                  </a:cxn>
                  <a:cxn ang="0">
                    <a:pos x="4" y="10"/>
                  </a:cxn>
                  <a:cxn ang="0">
                    <a:pos x="63" y="0"/>
                  </a:cxn>
                  <a:cxn ang="0">
                    <a:pos x="72" y="1"/>
                  </a:cxn>
                  <a:cxn ang="0">
                    <a:pos x="61" y="9"/>
                  </a:cxn>
                  <a:cxn ang="0">
                    <a:pos x="82" y="9"/>
                  </a:cxn>
                  <a:cxn ang="0">
                    <a:pos x="29" y="29"/>
                  </a:cxn>
                  <a:cxn ang="0">
                    <a:pos x="17" y="35"/>
                  </a:cxn>
                  <a:cxn ang="0">
                    <a:pos x="20" y="26"/>
                  </a:cxn>
                  <a:cxn ang="0">
                    <a:pos x="0" y="25"/>
                  </a:cxn>
                </a:cxnLst>
                <a:rect l="0" t="0" r="r" b="b"/>
                <a:pathLst>
                  <a:path w="83" h="36">
                    <a:moveTo>
                      <a:pt x="0" y="25"/>
                    </a:moveTo>
                    <a:lnTo>
                      <a:pt x="17" y="17"/>
                    </a:lnTo>
                    <a:lnTo>
                      <a:pt x="4" y="10"/>
                    </a:lnTo>
                    <a:lnTo>
                      <a:pt x="63" y="0"/>
                    </a:lnTo>
                    <a:lnTo>
                      <a:pt x="72" y="1"/>
                    </a:lnTo>
                    <a:lnTo>
                      <a:pt x="61" y="9"/>
                    </a:lnTo>
                    <a:lnTo>
                      <a:pt x="82" y="9"/>
                    </a:lnTo>
                    <a:lnTo>
                      <a:pt x="29" y="29"/>
                    </a:lnTo>
                    <a:lnTo>
                      <a:pt x="17" y="35"/>
                    </a:lnTo>
                    <a:lnTo>
                      <a:pt x="20" y="26"/>
                    </a:lnTo>
                    <a:lnTo>
                      <a:pt x="0" y="25"/>
                    </a:lnTo>
                  </a:path>
                </a:pathLst>
              </a:custGeom>
              <a:solidFill>
                <a:srgbClr val="DDDDDD"/>
              </a:solidFill>
              <a:ln w="3175" cap="flat" cmpd="sng">
                <a:solidFill>
                  <a:srgbClr val="DDDDDD"/>
                </a:solidFill>
                <a:prstDash val="solid"/>
                <a:round/>
                <a:headEnd type="none" w="med" len="med"/>
                <a:tailEnd type="none" w="med" len="med"/>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16" name="Freeform 134"/>
              <p:cNvSpPr>
                <a:spLocks/>
              </p:cNvSpPr>
              <p:nvPr/>
            </p:nvSpPr>
            <p:spPr bwMode="auto">
              <a:xfrm>
                <a:off x="6022963" y="2808274"/>
                <a:ext cx="50800" cy="33338"/>
              </a:xfrm>
              <a:custGeom>
                <a:avLst/>
                <a:gdLst/>
                <a:ahLst/>
                <a:cxnLst>
                  <a:cxn ang="0">
                    <a:pos x="0" y="21"/>
                  </a:cxn>
                  <a:cxn ang="0">
                    <a:pos x="9" y="0"/>
                  </a:cxn>
                  <a:cxn ang="0">
                    <a:pos x="32" y="11"/>
                  </a:cxn>
                  <a:cxn ang="0">
                    <a:pos x="0" y="21"/>
                  </a:cxn>
                </a:cxnLst>
                <a:rect l="0" t="0" r="r" b="b"/>
                <a:pathLst>
                  <a:path w="33" h="22">
                    <a:moveTo>
                      <a:pt x="0" y="21"/>
                    </a:moveTo>
                    <a:lnTo>
                      <a:pt x="9" y="0"/>
                    </a:lnTo>
                    <a:lnTo>
                      <a:pt x="32" y="11"/>
                    </a:lnTo>
                    <a:lnTo>
                      <a:pt x="0" y="21"/>
                    </a:lnTo>
                  </a:path>
                </a:pathLst>
              </a:custGeom>
              <a:solidFill>
                <a:srgbClr val="DDDDDD"/>
              </a:solidFill>
              <a:ln w="3175" cap="flat" cmpd="sng">
                <a:solidFill>
                  <a:srgbClr val="DDDDDD"/>
                </a:solidFill>
                <a:prstDash val="solid"/>
                <a:round/>
                <a:headEnd type="none" w="med" len="med"/>
                <a:tailEnd type="none" w="med" len="med"/>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17" name="Freeform 135"/>
              <p:cNvSpPr>
                <a:spLocks/>
              </p:cNvSpPr>
              <p:nvPr/>
            </p:nvSpPr>
            <p:spPr bwMode="auto">
              <a:xfrm>
                <a:off x="6107101" y="2638411"/>
                <a:ext cx="155576" cy="114300"/>
              </a:xfrm>
              <a:custGeom>
                <a:avLst/>
                <a:gdLst/>
                <a:ahLst/>
                <a:cxnLst>
                  <a:cxn ang="0">
                    <a:pos x="0" y="36"/>
                  </a:cxn>
                  <a:cxn ang="0">
                    <a:pos x="8" y="52"/>
                  </a:cxn>
                  <a:cxn ang="0">
                    <a:pos x="18" y="47"/>
                  </a:cxn>
                  <a:cxn ang="0">
                    <a:pos x="31" y="57"/>
                  </a:cxn>
                  <a:cxn ang="0">
                    <a:pos x="40" y="52"/>
                  </a:cxn>
                  <a:cxn ang="0">
                    <a:pos x="36" y="71"/>
                  </a:cxn>
                  <a:cxn ang="0">
                    <a:pos x="100" y="74"/>
                  </a:cxn>
                  <a:cxn ang="0">
                    <a:pos x="75" y="60"/>
                  </a:cxn>
                  <a:cxn ang="0">
                    <a:pos x="63" y="37"/>
                  </a:cxn>
                  <a:cxn ang="0">
                    <a:pos x="64" y="13"/>
                  </a:cxn>
                  <a:cxn ang="0">
                    <a:pos x="79" y="0"/>
                  </a:cxn>
                  <a:cxn ang="0">
                    <a:pos x="25" y="4"/>
                  </a:cxn>
                  <a:cxn ang="0">
                    <a:pos x="13" y="36"/>
                  </a:cxn>
                  <a:cxn ang="0">
                    <a:pos x="0" y="36"/>
                  </a:cxn>
                </a:cxnLst>
                <a:rect l="0" t="0" r="r" b="b"/>
                <a:pathLst>
                  <a:path w="101" h="75">
                    <a:moveTo>
                      <a:pt x="0" y="36"/>
                    </a:moveTo>
                    <a:lnTo>
                      <a:pt x="8" y="52"/>
                    </a:lnTo>
                    <a:lnTo>
                      <a:pt x="18" y="47"/>
                    </a:lnTo>
                    <a:lnTo>
                      <a:pt x="31" y="57"/>
                    </a:lnTo>
                    <a:lnTo>
                      <a:pt x="40" y="52"/>
                    </a:lnTo>
                    <a:lnTo>
                      <a:pt x="36" y="71"/>
                    </a:lnTo>
                    <a:lnTo>
                      <a:pt x="100" y="74"/>
                    </a:lnTo>
                    <a:lnTo>
                      <a:pt x="75" y="60"/>
                    </a:lnTo>
                    <a:lnTo>
                      <a:pt x="63" y="37"/>
                    </a:lnTo>
                    <a:lnTo>
                      <a:pt x="64" y="13"/>
                    </a:lnTo>
                    <a:lnTo>
                      <a:pt x="79" y="0"/>
                    </a:lnTo>
                    <a:lnTo>
                      <a:pt x="25" y="4"/>
                    </a:lnTo>
                    <a:lnTo>
                      <a:pt x="13" y="36"/>
                    </a:lnTo>
                    <a:lnTo>
                      <a:pt x="0" y="36"/>
                    </a:lnTo>
                  </a:path>
                </a:pathLst>
              </a:custGeom>
              <a:solidFill>
                <a:srgbClr val="DDDDDD"/>
              </a:solidFill>
              <a:ln w="3175" cap="flat" cmpd="sng">
                <a:solidFill>
                  <a:srgbClr val="DDDDDD"/>
                </a:solidFill>
                <a:prstDash val="solid"/>
                <a:round/>
                <a:headEnd type="none" w="med" len="med"/>
                <a:tailEnd type="none" w="med" len="med"/>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18" name="Freeform 136"/>
              <p:cNvSpPr>
                <a:spLocks/>
              </p:cNvSpPr>
              <p:nvPr/>
            </p:nvSpPr>
            <p:spPr bwMode="auto">
              <a:xfrm>
                <a:off x="6161076" y="2452672"/>
                <a:ext cx="387351" cy="185738"/>
              </a:xfrm>
              <a:custGeom>
                <a:avLst/>
                <a:gdLst/>
                <a:ahLst/>
                <a:cxnLst>
                  <a:cxn ang="0">
                    <a:pos x="0" y="104"/>
                  </a:cxn>
                  <a:cxn ang="0">
                    <a:pos x="22" y="108"/>
                  </a:cxn>
                  <a:cxn ang="0">
                    <a:pos x="8" y="119"/>
                  </a:cxn>
                  <a:cxn ang="0">
                    <a:pos x="49" y="122"/>
                  </a:cxn>
                  <a:cxn ang="0">
                    <a:pos x="51" y="108"/>
                  </a:cxn>
                  <a:cxn ang="0">
                    <a:pos x="62" y="111"/>
                  </a:cxn>
                  <a:cxn ang="0">
                    <a:pos x="49" y="103"/>
                  </a:cxn>
                  <a:cxn ang="0">
                    <a:pos x="67" y="105"/>
                  </a:cxn>
                  <a:cxn ang="0">
                    <a:pos x="63" y="89"/>
                  </a:cxn>
                  <a:cxn ang="0">
                    <a:pos x="71" y="98"/>
                  </a:cxn>
                  <a:cxn ang="0">
                    <a:pos x="83" y="90"/>
                  </a:cxn>
                  <a:cxn ang="0">
                    <a:pos x="75" y="79"/>
                  </a:cxn>
                  <a:cxn ang="0">
                    <a:pos x="101" y="81"/>
                  </a:cxn>
                  <a:cxn ang="0">
                    <a:pos x="94" y="75"/>
                  </a:cxn>
                  <a:cxn ang="0">
                    <a:pos x="106" y="77"/>
                  </a:cxn>
                  <a:cxn ang="0">
                    <a:pos x="113" y="65"/>
                  </a:cxn>
                  <a:cxn ang="0">
                    <a:pos x="237" y="25"/>
                  </a:cxn>
                  <a:cxn ang="0">
                    <a:pos x="251" y="10"/>
                  </a:cxn>
                  <a:cxn ang="0">
                    <a:pos x="226" y="0"/>
                  </a:cxn>
                  <a:cxn ang="0">
                    <a:pos x="174" y="24"/>
                  </a:cxn>
                  <a:cxn ang="0">
                    <a:pos x="118" y="24"/>
                  </a:cxn>
                  <a:cxn ang="0">
                    <a:pos x="62" y="58"/>
                  </a:cxn>
                  <a:cxn ang="0">
                    <a:pos x="29" y="61"/>
                  </a:cxn>
                  <a:cxn ang="0">
                    <a:pos x="31" y="75"/>
                  </a:cxn>
                  <a:cxn ang="0">
                    <a:pos x="48" y="77"/>
                  </a:cxn>
                  <a:cxn ang="0">
                    <a:pos x="29" y="77"/>
                  </a:cxn>
                  <a:cxn ang="0">
                    <a:pos x="37" y="84"/>
                  </a:cxn>
                  <a:cxn ang="0">
                    <a:pos x="22" y="90"/>
                  </a:cxn>
                  <a:cxn ang="0">
                    <a:pos x="40" y="97"/>
                  </a:cxn>
                  <a:cxn ang="0">
                    <a:pos x="0" y="104"/>
                  </a:cxn>
                </a:cxnLst>
                <a:rect l="0" t="0" r="r" b="b"/>
                <a:pathLst>
                  <a:path w="252" h="123">
                    <a:moveTo>
                      <a:pt x="0" y="104"/>
                    </a:moveTo>
                    <a:lnTo>
                      <a:pt x="22" y="108"/>
                    </a:lnTo>
                    <a:lnTo>
                      <a:pt x="8" y="119"/>
                    </a:lnTo>
                    <a:lnTo>
                      <a:pt x="49" y="122"/>
                    </a:lnTo>
                    <a:lnTo>
                      <a:pt x="51" y="108"/>
                    </a:lnTo>
                    <a:lnTo>
                      <a:pt x="62" y="111"/>
                    </a:lnTo>
                    <a:lnTo>
                      <a:pt x="49" y="103"/>
                    </a:lnTo>
                    <a:lnTo>
                      <a:pt x="67" y="105"/>
                    </a:lnTo>
                    <a:lnTo>
                      <a:pt x="63" y="89"/>
                    </a:lnTo>
                    <a:lnTo>
                      <a:pt x="71" y="98"/>
                    </a:lnTo>
                    <a:lnTo>
                      <a:pt x="83" y="90"/>
                    </a:lnTo>
                    <a:lnTo>
                      <a:pt x="75" y="79"/>
                    </a:lnTo>
                    <a:lnTo>
                      <a:pt x="101" y="81"/>
                    </a:lnTo>
                    <a:lnTo>
                      <a:pt x="94" y="75"/>
                    </a:lnTo>
                    <a:lnTo>
                      <a:pt x="106" y="77"/>
                    </a:lnTo>
                    <a:lnTo>
                      <a:pt x="113" y="65"/>
                    </a:lnTo>
                    <a:lnTo>
                      <a:pt x="237" y="25"/>
                    </a:lnTo>
                    <a:lnTo>
                      <a:pt x="251" y="10"/>
                    </a:lnTo>
                    <a:lnTo>
                      <a:pt x="226" y="0"/>
                    </a:lnTo>
                    <a:lnTo>
                      <a:pt x="174" y="24"/>
                    </a:lnTo>
                    <a:lnTo>
                      <a:pt x="118" y="24"/>
                    </a:lnTo>
                    <a:lnTo>
                      <a:pt x="62" y="58"/>
                    </a:lnTo>
                    <a:lnTo>
                      <a:pt x="29" y="61"/>
                    </a:lnTo>
                    <a:lnTo>
                      <a:pt x="31" y="75"/>
                    </a:lnTo>
                    <a:lnTo>
                      <a:pt x="48" y="77"/>
                    </a:lnTo>
                    <a:lnTo>
                      <a:pt x="29" y="77"/>
                    </a:lnTo>
                    <a:lnTo>
                      <a:pt x="37" y="84"/>
                    </a:lnTo>
                    <a:lnTo>
                      <a:pt x="22" y="90"/>
                    </a:lnTo>
                    <a:lnTo>
                      <a:pt x="40" y="97"/>
                    </a:lnTo>
                    <a:lnTo>
                      <a:pt x="0" y="104"/>
                    </a:lnTo>
                  </a:path>
                </a:pathLst>
              </a:custGeom>
              <a:solidFill>
                <a:srgbClr val="DDDDDD"/>
              </a:solidFill>
              <a:ln w="3175" cap="flat" cmpd="sng">
                <a:solidFill>
                  <a:srgbClr val="DDDDDD"/>
                </a:solidFill>
                <a:prstDash val="solid"/>
                <a:round/>
                <a:headEnd type="none" w="med" len="med"/>
                <a:tailEnd type="none" w="med" len="med"/>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19" name="Freeform 137"/>
              <p:cNvSpPr>
                <a:spLocks/>
              </p:cNvSpPr>
              <p:nvPr/>
            </p:nvSpPr>
            <p:spPr bwMode="auto">
              <a:xfrm>
                <a:off x="6380152" y="2211372"/>
                <a:ext cx="76200" cy="39688"/>
              </a:xfrm>
              <a:custGeom>
                <a:avLst/>
                <a:gdLst/>
                <a:ahLst/>
                <a:cxnLst>
                  <a:cxn ang="0">
                    <a:pos x="0" y="17"/>
                  </a:cxn>
                  <a:cxn ang="0">
                    <a:pos x="14" y="26"/>
                  </a:cxn>
                  <a:cxn ang="0">
                    <a:pos x="49" y="16"/>
                  </a:cxn>
                  <a:cxn ang="0">
                    <a:pos x="28" y="0"/>
                  </a:cxn>
                  <a:cxn ang="0">
                    <a:pos x="0" y="17"/>
                  </a:cxn>
                </a:cxnLst>
                <a:rect l="0" t="0" r="r" b="b"/>
                <a:pathLst>
                  <a:path w="50" h="27">
                    <a:moveTo>
                      <a:pt x="0" y="17"/>
                    </a:moveTo>
                    <a:lnTo>
                      <a:pt x="14" y="26"/>
                    </a:lnTo>
                    <a:lnTo>
                      <a:pt x="49" y="16"/>
                    </a:lnTo>
                    <a:lnTo>
                      <a:pt x="28" y="0"/>
                    </a:lnTo>
                    <a:lnTo>
                      <a:pt x="0" y="17"/>
                    </a:lnTo>
                  </a:path>
                </a:pathLst>
              </a:custGeom>
              <a:solidFill>
                <a:srgbClr val="DDDDDD"/>
              </a:solidFill>
              <a:ln w="3175" cap="flat" cmpd="sng">
                <a:solidFill>
                  <a:srgbClr val="DDDDDD"/>
                </a:solidFill>
                <a:prstDash val="solid"/>
                <a:round/>
                <a:headEnd type="none" w="med" len="med"/>
                <a:tailEnd type="none" w="med" len="med"/>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20" name="Freeform 138"/>
              <p:cNvSpPr>
                <a:spLocks/>
              </p:cNvSpPr>
              <p:nvPr/>
            </p:nvSpPr>
            <p:spPr bwMode="auto">
              <a:xfrm>
                <a:off x="7096117" y="2285984"/>
                <a:ext cx="68263" cy="33338"/>
              </a:xfrm>
              <a:custGeom>
                <a:avLst/>
                <a:gdLst/>
                <a:ahLst/>
                <a:cxnLst>
                  <a:cxn ang="0">
                    <a:pos x="0" y="0"/>
                  </a:cxn>
                  <a:cxn ang="0">
                    <a:pos x="20" y="15"/>
                  </a:cxn>
                  <a:cxn ang="0">
                    <a:pos x="13" y="21"/>
                  </a:cxn>
                  <a:cxn ang="0">
                    <a:pos x="30" y="19"/>
                  </a:cxn>
                  <a:cxn ang="0">
                    <a:pos x="44" y="8"/>
                  </a:cxn>
                  <a:cxn ang="0">
                    <a:pos x="0" y="0"/>
                  </a:cxn>
                </a:cxnLst>
                <a:rect l="0" t="0" r="r" b="b"/>
                <a:pathLst>
                  <a:path w="45" h="22">
                    <a:moveTo>
                      <a:pt x="0" y="0"/>
                    </a:moveTo>
                    <a:lnTo>
                      <a:pt x="20" y="15"/>
                    </a:lnTo>
                    <a:lnTo>
                      <a:pt x="13" y="21"/>
                    </a:lnTo>
                    <a:lnTo>
                      <a:pt x="30" y="19"/>
                    </a:lnTo>
                    <a:lnTo>
                      <a:pt x="44" y="8"/>
                    </a:lnTo>
                    <a:lnTo>
                      <a:pt x="0" y="0"/>
                    </a:lnTo>
                  </a:path>
                </a:pathLst>
              </a:custGeom>
              <a:solidFill>
                <a:srgbClr val="DDDDDD"/>
              </a:solidFill>
              <a:ln w="3175" cap="flat" cmpd="sng">
                <a:solidFill>
                  <a:srgbClr val="DDDDDD"/>
                </a:solidFill>
                <a:prstDash val="solid"/>
                <a:round/>
                <a:headEnd type="none" w="med" len="med"/>
                <a:tailEnd type="none" w="med" len="med"/>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21" name="Freeform 139"/>
              <p:cNvSpPr>
                <a:spLocks/>
              </p:cNvSpPr>
              <p:nvPr/>
            </p:nvSpPr>
            <p:spPr bwMode="auto">
              <a:xfrm>
                <a:off x="7108817" y="2220897"/>
                <a:ext cx="157163" cy="68263"/>
              </a:xfrm>
              <a:custGeom>
                <a:avLst/>
                <a:gdLst/>
                <a:ahLst/>
                <a:cxnLst>
                  <a:cxn ang="0">
                    <a:pos x="0" y="36"/>
                  </a:cxn>
                  <a:cxn ang="0">
                    <a:pos x="26" y="12"/>
                  </a:cxn>
                  <a:cxn ang="0">
                    <a:pos x="65" y="0"/>
                  </a:cxn>
                  <a:cxn ang="0">
                    <a:pos x="102" y="21"/>
                  </a:cxn>
                  <a:cxn ang="0">
                    <a:pos x="89" y="25"/>
                  </a:cxn>
                  <a:cxn ang="0">
                    <a:pos x="93" y="34"/>
                  </a:cxn>
                  <a:cxn ang="0">
                    <a:pos x="40" y="44"/>
                  </a:cxn>
                  <a:cxn ang="0">
                    <a:pos x="0" y="36"/>
                  </a:cxn>
                </a:cxnLst>
                <a:rect l="0" t="0" r="r" b="b"/>
                <a:pathLst>
                  <a:path w="103" h="45">
                    <a:moveTo>
                      <a:pt x="0" y="36"/>
                    </a:moveTo>
                    <a:lnTo>
                      <a:pt x="26" y="12"/>
                    </a:lnTo>
                    <a:lnTo>
                      <a:pt x="65" y="0"/>
                    </a:lnTo>
                    <a:lnTo>
                      <a:pt x="102" y="21"/>
                    </a:lnTo>
                    <a:lnTo>
                      <a:pt x="89" y="25"/>
                    </a:lnTo>
                    <a:lnTo>
                      <a:pt x="93" y="34"/>
                    </a:lnTo>
                    <a:lnTo>
                      <a:pt x="40" y="44"/>
                    </a:lnTo>
                    <a:lnTo>
                      <a:pt x="0" y="36"/>
                    </a:lnTo>
                  </a:path>
                </a:pathLst>
              </a:custGeom>
              <a:solidFill>
                <a:srgbClr val="DDDDDD"/>
              </a:solidFill>
              <a:ln w="3175" cap="flat" cmpd="sng">
                <a:solidFill>
                  <a:srgbClr val="DDDDDD"/>
                </a:solidFill>
                <a:prstDash val="solid"/>
                <a:round/>
                <a:headEnd type="none" w="med" len="med"/>
                <a:tailEnd type="none" w="med" len="med"/>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22" name="Freeform 140"/>
              <p:cNvSpPr>
                <a:spLocks/>
              </p:cNvSpPr>
              <p:nvPr/>
            </p:nvSpPr>
            <p:spPr bwMode="auto">
              <a:xfrm>
                <a:off x="7140567" y="2281222"/>
                <a:ext cx="182563" cy="77788"/>
              </a:xfrm>
              <a:custGeom>
                <a:avLst/>
                <a:gdLst/>
                <a:ahLst/>
                <a:cxnLst>
                  <a:cxn ang="0">
                    <a:pos x="0" y="22"/>
                  </a:cxn>
                  <a:cxn ang="0">
                    <a:pos x="21" y="24"/>
                  </a:cxn>
                  <a:cxn ang="0">
                    <a:pos x="36" y="42"/>
                  </a:cxn>
                  <a:cxn ang="0">
                    <a:pos x="47" y="37"/>
                  </a:cxn>
                  <a:cxn ang="0">
                    <a:pos x="96" y="51"/>
                  </a:cxn>
                  <a:cxn ang="0">
                    <a:pos x="112" y="45"/>
                  </a:cxn>
                  <a:cxn ang="0">
                    <a:pos x="100" y="32"/>
                  </a:cxn>
                  <a:cxn ang="0">
                    <a:pos x="109" y="34"/>
                  </a:cxn>
                  <a:cxn ang="0">
                    <a:pos x="118" y="14"/>
                  </a:cxn>
                  <a:cxn ang="0">
                    <a:pos x="92" y="4"/>
                  </a:cxn>
                  <a:cxn ang="0">
                    <a:pos x="66" y="18"/>
                  </a:cxn>
                  <a:cxn ang="0">
                    <a:pos x="86" y="10"/>
                  </a:cxn>
                  <a:cxn ang="0">
                    <a:pos x="74" y="0"/>
                  </a:cxn>
                  <a:cxn ang="0">
                    <a:pos x="33" y="4"/>
                  </a:cxn>
                  <a:cxn ang="0">
                    <a:pos x="0" y="22"/>
                  </a:cxn>
                </a:cxnLst>
                <a:rect l="0" t="0" r="r" b="b"/>
                <a:pathLst>
                  <a:path w="119" h="52">
                    <a:moveTo>
                      <a:pt x="0" y="22"/>
                    </a:moveTo>
                    <a:lnTo>
                      <a:pt x="21" y="24"/>
                    </a:lnTo>
                    <a:lnTo>
                      <a:pt x="36" y="42"/>
                    </a:lnTo>
                    <a:lnTo>
                      <a:pt x="47" y="37"/>
                    </a:lnTo>
                    <a:lnTo>
                      <a:pt x="96" y="51"/>
                    </a:lnTo>
                    <a:lnTo>
                      <a:pt x="112" y="45"/>
                    </a:lnTo>
                    <a:lnTo>
                      <a:pt x="100" y="32"/>
                    </a:lnTo>
                    <a:lnTo>
                      <a:pt x="109" y="34"/>
                    </a:lnTo>
                    <a:lnTo>
                      <a:pt x="118" y="14"/>
                    </a:lnTo>
                    <a:lnTo>
                      <a:pt x="92" y="4"/>
                    </a:lnTo>
                    <a:lnTo>
                      <a:pt x="66" y="18"/>
                    </a:lnTo>
                    <a:lnTo>
                      <a:pt x="86" y="10"/>
                    </a:lnTo>
                    <a:lnTo>
                      <a:pt x="74" y="0"/>
                    </a:lnTo>
                    <a:lnTo>
                      <a:pt x="33" y="4"/>
                    </a:lnTo>
                    <a:lnTo>
                      <a:pt x="0" y="22"/>
                    </a:lnTo>
                  </a:path>
                </a:pathLst>
              </a:custGeom>
              <a:solidFill>
                <a:srgbClr val="DDDDDD"/>
              </a:solidFill>
              <a:ln w="3175" cap="flat" cmpd="sng">
                <a:solidFill>
                  <a:srgbClr val="DDDDDD"/>
                </a:solidFill>
                <a:prstDash val="solid"/>
                <a:round/>
                <a:headEnd type="none" w="med" len="med"/>
                <a:tailEnd type="none" w="med" len="med"/>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23" name="Freeform 141"/>
              <p:cNvSpPr>
                <a:spLocks/>
              </p:cNvSpPr>
              <p:nvPr/>
            </p:nvSpPr>
            <p:spPr bwMode="auto">
              <a:xfrm>
                <a:off x="7308843" y="2320909"/>
                <a:ext cx="150813" cy="80963"/>
              </a:xfrm>
              <a:custGeom>
                <a:avLst/>
                <a:gdLst/>
                <a:ahLst/>
                <a:cxnLst>
                  <a:cxn ang="0">
                    <a:pos x="0" y="44"/>
                  </a:cxn>
                  <a:cxn ang="0">
                    <a:pos x="6" y="52"/>
                  </a:cxn>
                  <a:cxn ang="0">
                    <a:pos x="88" y="41"/>
                  </a:cxn>
                  <a:cxn ang="0">
                    <a:pos x="97" y="24"/>
                  </a:cxn>
                  <a:cxn ang="0">
                    <a:pos x="74" y="10"/>
                  </a:cxn>
                  <a:cxn ang="0">
                    <a:pos x="53" y="16"/>
                  </a:cxn>
                  <a:cxn ang="0">
                    <a:pos x="57" y="4"/>
                  </a:cxn>
                  <a:cxn ang="0">
                    <a:pos x="45" y="0"/>
                  </a:cxn>
                  <a:cxn ang="0">
                    <a:pos x="9" y="38"/>
                  </a:cxn>
                  <a:cxn ang="0">
                    <a:pos x="0" y="44"/>
                  </a:cxn>
                </a:cxnLst>
                <a:rect l="0" t="0" r="r" b="b"/>
                <a:pathLst>
                  <a:path w="98" h="53">
                    <a:moveTo>
                      <a:pt x="0" y="44"/>
                    </a:moveTo>
                    <a:lnTo>
                      <a:pt x="6" y="52"/>
                    </a:lnTo>
                    <a:lnTo>
                      <a:pt x="88" y="41"/>
                    </a:lnTo>
                    <a:lnTo>
                      <a:pt x="97" y="24"/>
                    </a:lnTo>
                    <a:lnTo>
                      <a:pt x="74" y="10"/>
                    </a:lnTo>
                    <a:lnTo>
                      <a:pt x="53" y="16"/>
                    </a:lnTo>
                    <a:lnTo>
                      <a:pt x="57" y="4"/>
                    </a:lnTo>
                    <a:lnTo>
                      <a:pt x="45" y="0"/>
                    </a:lnTo>
                    <a:lnTo>
                      <a:pt x="9" y="38"/>
                    </a:lnTo>
                    <a:lnTo>
                      <a:pt x="0" y="44"/>
                    </a:lnTo>
                  </a:path>
                </a:pathLst>
              </a:custGeom>
              <a:solidFill>
                <a:srgbClr val="DDDDDD"/>
              </a:solidFill>
              <a:ln w="3175" cap="flat" cmpd="sng">
                <a:solidFill>
                  <a:srgbClr val="DDDDDD"/>
                </a:solidFill>
                <a:prstDash val="solid"/>
                <a:round/>
                <a:headEnd type="none" w="med" len="med"/>
                <a:tailEnd type="none" w="med" len="med"/>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24" name="Freeform 142"/>
              <p:cNvSpPr>
                <a:spLocks/>
              </p:cNvSpPr>
              <p:nvPr/>
            </p:nvSpPr>
            <p:spPr bwMode="auto">
              <a:xfrm>
                <a:off x="8239121" y="2492360"/>
                <a:ext cx="166688" cy="76200"/>
              </a:xfrm>
              <a:custGeom>
                <a:avLst/>
                <a:gdLst/>
                <a:ahLst/>
                <a:cxnLst>
                  <a:cxn ang="0">
                    <a:pos x="0" y="28"/>
                  </a:cxn>
                  <a:cxn ang="0">
                    <a:pos x="21" y="2"/>
                  </a:cxn>
                  <a:cxn ang="0">
                    <a:pos x="37" y="0"/>
                  </a:cxn>
                  <a:cxn ang="0">
                    <a:pos x="61" y="20"/>
                  </a:cxn>
                  <a:cxn ang="0">
                    <a:pos x="65" y="5"/>
                  </a:cxn>
                  <a:cxn ang="0">
                    <a:pos x="93" y="17"/>
                  </a:cxn>
                  <a:cxn ang="0">
                    <a:pos x="90" y="35"/>
                  </a:cxn>
                  <a:cxn ang="0">
                    <a:pos x="107" y="41"/>
                  </a:cxn>
                  <a:cxn ang="0">
                    <a:pos x="50" y="44"/>
                  </a:cxn>
                  <a:cxn ang="0">
                    <a:pos x="48" y="36"/>
                  </a:cxn>
                  <a:cxn ang="0">
                    <a:pos x="38" y="50"/>
                  </a:cxn>
                  <a:cxn ang="0">
                    <a:pos x="0" y="28"/>
                  </a:cxn>
                </a:cxnLst>
                <a:rect l="0" t="0" r="r" b="b"/>
                <a:pathLst>
                  <a:path w="108" h="51">
                    <a:moveTo>
                      <a:pt x="0" y="28"/>
                    </a:moveTo>
                    <a:lnTo>
                      <a:pt x="21" y="2"/>
                    </a:lnTo>
                    <a:lnTo>
                      <a:pt x="37" y="0"/>
                    </a:lnTo>
                    <a:lnTo>
                      <a:pt x="61" y="20"/>
                    </a:lnTo>
                    <a:lnTo>
                      <a:pt x="65" y="5"/>
                    </a:lnTo>
                    <a:lnTo>
                      <a:pt x="93" y="17"/>
                    </a:lnTo>
                    <a:lnTo>
                      <a:pt x="90" y="35"/>
                    </a:lnTo>
                    <a:lnTo>
                      <a:pt x="107" y="41"/>
                    </a:lnTo>
                    <a:lnTo>
                      <a:pt x="50" y="44"/>
                    </a:lnTo>
                    <a:lnTo>
                      <a:pt x="48" y="36"/>
                    </a:lnTo>
                    <a:lnTo>
                      <a:pt x="38" y="50"/>
                    </a:lnTo>
                    <a:lnTo>
                      <a:pt x="0" y="28"/>
                    </a:lnTo>
                  </a:path>
                </a:pathLst>
              </a:custGeom>
              <a:solidFill>
                <a:srgbClr val="DDDDDD"/>
              </a:solidFill>
              <a:ln w="3175" cap="flat" cmpd="sng">
                <a:solidFill>
                  <a:srgbClr val="DDDDDD"/>
                </a:solidFill>
                <a:prstDash val="solid"/>
                <a:round/>
                <a:headEnd type="none" w="med" len="med"/>
                <a:tailEnd type="none" w="med" len="med"/>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25" name="Freeform 143"/>
              <p:cNvSpPr>
                <a:spLocks/>
              </p:cNvSpPr>
              <p:nvPr/>
            </p:nvSpPr>
            <p:spPr bwMode="auto">
              <a:xfrm>
                <a:off x="8355008" y="2495535"/>
                <a:ext cx="104775" cy="52388"/>
              </a:xfrm>
              <a:custGeom>
                <a:avLst/>
                <a:gdLst/>
                <a:ahLst/>
                <a:cxnLst>
                  <a:cxn ang="0">
                    <a:pos x="0" y="0"/>
                  </a:cxn>
                  <a:cxn ang="0">
                    <a:pos x="23" y="11"/>
                  </a:cxn>
                  <a:cxn ang="0">
                    <a:pos x="16" y="23"/>
                  </a:cxn>
                  <a:cxn ang="0">
                    <a:pos x="27" y="33"/>
                  </a:cxn>
                  <a:cxn ang="0">
                    <a:pos x="47" y="33"/>
                  </a:cxn>
                  <a:cxn ang="0">
                    <a:pos x="68" y="21"/>
                  </a:cxn>
                  <a:cxn ang="0">
                    <a:pos x="0" y="0"/>
                  </a:cxn>
                </a:cxnLst>
                <a:rect l="0" t="0" r="r" b="b"/>
                <a:pathLst>
                  <a:path w="69" h="34">
                    <a:moveTo>
                      <a:pt x="0" y="0"/>
                    </a:moveTo>
                    <a:lnTo>
                      <a:pt x="23" y="11"/>
                    </a:lnTo>
                    <a:lnTo>
                      <a:pt x="16" y="23"/>
                    </a:lnTo>
                    <a:lnTo>
                      <a:pt x="27" y="33"/>
                    </a:lnTo>
                    <a:lnTo>
                      <a:pt x="47" y="33"/>
                    </a:lnTo>
                    <a:lnTo>
                      <a:pt x="68" y="21"/>
                    </a:lnTo>
                    <a:lnTo>
                      <a:pt x="0" y="0"/>
                    </a:lnTo>
                  </a:path>
                </a:pathLst>
              </a:custGeom>
              <a:solidFill>
                <a:srgbClr val="DDDDDD"/>
              </a:solidFill>
              <a:ln w="3175" cap="flat" cmpd="sng">
                <a:solidFill>
                  <a:srgbClr val="DDDDDD"/>
                </a:solidFill>
                <a:prstDash val="solid"/>
                <a:round/>
                <a:headEnd type="none" w="med" len="med"/>
                <a:tailEnd type="none" w="med" len="med"/>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26" name="Freeform 144"/>
              <p:cNvSpPr>
                <a:spLocks/>
              </p:cNvSpPr>
              <p:nvPr/>
            </p:nvSpPr>
            <p:spPr bwMode="auto">
              <a:xfrm>
                <a:off x="8366121" y="3381364"/>
                <a:ext cx="77788" cy="269876"/>
              </a:xfrm>
              <a:custGeom>
                <a:avLst/>
                <a:gdLst/>
                <a:ahLst/>
                <a:cxnLst>
                  <a:cxn ang="0">
                    <a:pos x="0" y="44"/>
                  </a:cxn>
                  <a:cxn ang="0">
                    <a:pos x="9" y="65"/>
                  </a:cxn>
                  <a:cxn ang="0">
                    <a:pos x="9" y="176"/>
                  </a:cxn>
                  <a:cxn ang="0">
                    <a:pos x="17" y="162"/>
                  </a:cxn>
                  <a:cxn ang="0">
                    <a:pos x="29" y="170"/>
                  </a:cxn>
                  <a:cxn ang="0">
                    <a:pos x="16" y="141"/>
                  </a:cxn>
                  <a:cxn ang="0">
                    <a:pos x="22" y="110"/>
                  </a:cxn>
                  <a:cxn ang="0">
                    <a:pos x="50" y="119"/>
                  </a:cxn>
                  <a:cxn ang="0">
                    <a:pos x="24" y="61"/>
                  </a:cxn>
                  <a:cxn ang="0">
                    <a:pos x="17" y="0"/>
                  </a:cxn>
                  <a:cxn ang="0">
                    <a:pos x="0" y="44"/>
                  </a:cxn>
                </a:cxnLst>
                <a:rect l="0" t="0" r="r" b="b"/>
                <a:pathLst>
                  <a:path w="51" h="177">
                    <a:moveTo>
                      <a:pt x="0" y="44"/>
                    </a:moveTo>
                    <a:lnTo>
                      <a:pt x="9" y="65"/>
                    </a:lnTo>
                    <a:lnTo>
                      <a:pt x="9" y="176"/>
                    </a:lnTo>
                    <a:lnTo>
                      <a:pt x="17" y="162"/>
                    </a:lnTo>
                    <a:lnTo>
                      <a:pt x="29" y="170"/>
                    </a:lnTo>
                    <a:lnTo>
                      <a:pt x="16" y="141"/>
                    </a:lnTo>
                    <a:lnTo>
                      <a:pt x="22" y="110"/>
                    </a:lnTo>
                    <a:lnTo>
                      <a:pt x="50" y="119"/>
                    </a:lnTo>
                    <a:lnTo>
                      <a:pt x="24" y="61"/>
                    </a:lnTo>
                    <a:lnTo>
                      <a:pt x="17" y="0"/>
                    </a:lnTo>
                    <a:lnTo>
                      <a:pt x="0" y="44"/>
                    </a:lnTo>
                  </a:path>
                </a:pathLst>
              </a:custGeom>
              <a:solidFill>
                <a:srgbClr val="DDDDDD"/>
              </a:solidFill>
              <a:ln w="3175" cap="flat" cmpd="sng">
                <a:solidFill>
                  <a:srgbClr val="DDDDDD"/>
                </a:solidFill>
                <a:prstDash val="solid"/>
                <a:round/>
                <a:headEnd type="none" w="med" len="med"/>
                <a:tailEnd type="none" w="med" len="med"/>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27" name="Freeform 145"/>
              <p:cNvSpPr>
                <a:spLocks/>
              </p:cNvSpPr>
              <p:nvPr/>
            </p:nvSpPr>
            <p:spPr bwMode="auto">
              <a:xfrm>
                <a:off x="8478834" y="2524110"/>
                <a:ext cx="119063" cy="41275"/>
              </a:xfrm>
              <a:custGeom>
                <a:avLst/>
                <a:gdLst/>
                <a:ahLst/>
                <a:cxnLst>
                  <a:cxn ang="0">
                    <a:pos x="0" y="0"/>
                  </a:cxn>
                  <a:cxn ang="0">
                    <a:pos x="13" y="17"/>
                  </a:cxn>
                  <a:cxn ang="0">
                    <a:pos x="48" y="26"/>
                  </a:cxn>
                  <a:cxn ang="0">
                    <a:pos x="76" y="20"/>
                  </a:cxn>
                  <a:cxn ang="0">
                    <a:pos x="0" y="0"/>
                  </a:cxn>
                </a:cxnLst>
                <a:rect l="0" t="0" r="r" b="b"/>
                <a:pathLst>
                  <a:path w="77" h="27">
                    <a:moveTo>
                      <a:pt x="0" y="0"/>
                    </a:moveTo>
                    <a:lnTo>
                      <a:pt x="13" y="17"/>
                    </a:lnTo>
                    <a:lnTo>
                      <a:pt x="48" y="26"/>
                    </a:lnTo>
                    <a:lnTo>
                      <a:pt x="76" y="20"/>
                    </a:lnTo>
                    <a:lnTo>
                      <a:pt x="0" y="0"/>
                    </a:lnTo>
                  </a:path>
                </a:pathLst>
              </a:custGeom>
              <a:solidFill>
                <a:srgbClr val="DDDDDD"/>
              </a:solidFill>
              <a:ln w="3175" cap="flat" cmpd="sng">
                <a:solidFill>
                  <a:srgbClr val="DDDDDD"/>
                </a:solidFill>
                <a:prstDash val="solid"/>
                <a:round/>
                <a:headEnd type="none" w="med" len="med"/>
                <a:tailEnd type="none" w="med" len="med"/>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28" name="Freeform 146"/>
              <p:cNvSpPr>
                <a:spLocks/>
              </p:cNvSpPr>
              <p:nvPr/>
            </p:nvSpPr>
            <p:spPr bwMode="auto">
              <a:xfrm>
                <a:off x="4591034" y="3719503"/>
                <a:ext cx="309563" cy="219076"/>
              </a:xfrm>
              <a:custGeom>
                <a:avLst/>
                <a:gdLst/>
                <a:ahLst/>
                <a:cxnLst>
                  <a:cxn ang="0">
                    <a:pos x="0" y="12"/>
                  </a:cxn>
                  <a:cxn ang="0">
                    <a:pos x="6" y="35"/>
                  </a:cxn>
                  <a:cxn ang="0">
                    <a:pos x="48" y="39"/>
                  </a:cxn>
                  <a:cxn ang="0">
                    <a:pos x="29" y="76"/>
                  </a:cxn>
                  <a:cxn ang="0">
                    <a:pos x="29" y="122"/>
                  </a:cxn>
                  <a:cxn ang="0">
                    <a:pos x="60" y="143"/>
                  </a:cxn>
                  <a:cxn ang="0">
                    <a:pos x="118" y="129"/>
                  </a:cxn>
                  <a:cxn ang="0">
                    <a:pos x="151" y="95"/>
                  </a:cxn>
                  <a:cxn ang="0">
                    <a:pos x="144" y="80"/>
                  </a:cxn>
                  <a:cxn ang="0">
                    <a:pos x="161" y="55"/>
                  </a:cxn>
                  <a:cxn ang="0">
                    <a:pos x="199" y="36"/>
                  </a:cxn>
                  <a:cxn ang="0">
                    <a:pos x="201" y="24"/>
                  </a:cxn>
                  <a:cxn ang="0">
                    <a:pos x="176" y="21"/>
                  </a:cxn>
                  <a:cxn ang="0">
                    <a:pos x="171" y="20"/>
                  </a:cxn>
                  <a:cxn ang="0">
                    <a:pos x="120" y="5"/>
                  </a:cxn>
                  <a:cxn ang="0">
                    <a:pos x="17" y="0"/>
                  </a:cxn>
                  <a:cxn ang="0">
                    <a:pos x="0" y="12"/>
                  </a:cxn>
                </a:cxnLst>
                <a:rect l="0" t="0" r="r" b="b"/>
                <a:pathLst>
                  <a:path w="202" h="144">
                    <a:moveTo>
                      <a:pt x="0" y="12"/>
                    </a:moveTo>
                    <a:lnTo>
                      <a:pt x="6" y="35"/>
                    </a:lnTo>
                    <a:lnTo>
                      <a:pt x="48" y="39"/>
                    </a:lnTo>
                    <a:lnTo>
                      <a:pt x="29" y="76"/>
                    </a:lnTo>
                    <a:lnTo>
                      <a:pt x="29" y="122"/>
                    </a:lnTo>
                    <a:lnTo>
                      <a:pt x="60" y="143"/>
                    </a:lnTo>
                    <a:lnTo>
                      <a:pt x="118" y="129"/>
                    </a:lnTo>
                    <a:lnTo>
                      <a:pt x="151" y="95"/>
                    </a:lnTo>
                    <a:lnTo>
                      <a:pt x="144" y="80"/>
                    </a:lnTo>
                    <a:lnTo>
                      <a:pt x="161" y="55"/>
                    </a:lnTo>
                    <a:lnTo>
                      <a:pt x="199" y="36"/>
                    </a:lnTo>
                    <a:lnTo>
                      <a:pt x="201" y="24"/>
                    </a:lnTo>
                    <a:lnTo>
                      <a:pt x="176" y="21"/>
                    </a:lnTo>
                    <a:lnTo>
                      <a:pt x="171" y="20"/>
                    </a:lnTo>
                    <a:lnTo>
                      <a:pt x="120" y="5"/>
                    </a:lnTo>
                    <a:lnTo>
                      <a:pt x="17" y="0"/>
                    </a:lnTo>
                    <a:lnTo>
                      <a:pt x="0" y="12"/>
                    </a:lnTo>
                  </a:path>
                </a:pathLst>
              </a:custGeom>
              <a:solidFill>
                <a:srgbClr val="DDDDDD"/>
              </a:solidFill>
              <a:ln w="3175" cap="flat" cmpd="sng">
                <a:solidFill>
                  <a:srgbClr val="DDDDDD"/>
                </a:solidFill>
                <a:prstDash val="solid"/>
                <a:round/>
                <a:headEnd type="none" w="med" len="med"/>
                <a:tailEnd type="none" w="med" len="med"/>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29" name="Freeform 148"/>
              <p:cNvSpPr>
                <a:spLocks/>
              </p:cNvSpPr>
              <p:nvPr/>
            </p:nvSpPr>
            <p:spPr bwMode="auto">
              <a:xfrm>
                <a:off x="5087923" y="2285984"/>
                <a:ext cx="265113" cy="185738"/>
              </a:xfrm>
              <a:custGeom>
                <a:avLst/>
                <a:gdLst/>
                <a:ahLst/>
                <a:cxnLst>
                  <a:cxn ang="0">
                    <a:pos x="0" y="14"/>
                  </a:cxn>
                  <a:cxn ang="0">
                    <a:pos x="1" y="29"/>
                  </a:cxn>
                  <a:cxn ang="0">
                    <a:pos x="17" y="29"/>
                  </a:cxn>
                  <a:cxn ang="0">
                    <a:pos x="13" y="36"/>
                  </a:cxn>
                  <a:cxn ang="0">
                    <a:pos x="25" y="41"/>
                  </a:cxn>
                  <a:cxn ang="0">
                    <a:pos x="9" y="40"/>
                  </a:cxn>
                  <a:cxn ang="0">
                    <a:pos x="39" y="53"/>
                  </a:cxn>
                  <a:cxn ang="0">
                    <a:pos x="25" y="57"/>
                  </a:cxn>
                  <a:cxn ang="0">
                    <a:pos x="35" y="67"/>
                  </a:cxn>
                  <a:cxn ang="0">
                    <a:pos x="62" y="61"/>
                  </a:cxn>
                  <a:cxn ang="0">
                    <a:pos x="62" y="49"/>
                  </a:cxn>
                  <a:cxn ang="0">
                    <a:pos x="75" y="44"/>
                  </a:cxn>
                  <a:cxn ang="0">
                    <a:pos x="78" y="59"/>
                  </a:cxn>
                  <a:cxn ang="0">
                    <a:pos x="94" y="49"/>
                  </a:cxn>
                  <a:cxn ang="0">
                    <a:pos x="92" y="59"/>
                  </a:cxn>
                  <a:cxn ang="0">
                    <a:pos x="106" y="59"/>
                  </a:cxn>
                  <a:cxn ang="0">
                    <a:pos x="47" y="73"/>
                  </a:cxn>
                  <a:cxn ang="0">
                    <a:pos x="50" y="84"/>
                  </a:cxn>
                  <a:cxn ang="0">
                    <a:pos x="98" y="76"/>
                  </a:cxn>
                  <a:cxn ang="0">
                    <a:pos x="65" y="86"/>
                  </a:cxn>
                  <a:cxn ang="0">
                    <a:pos x="85" y="92"/>
                  </a:cxn>
                  <a:cxn ang="0">
                    <a:pos x="51" y="96"/>
                  </a:cxn>
                  <a:cxn ang="0">
                    <a:pos x="101" y="121"/>
                  </a:cxn>
                  <a:cxn ang="0">
                    <a:pos x="134" y="59"/>
                  </a:cxn>
                  <a:cxn ang="0">
                    <a:pos x="172" y="44"/>
                  </a:cxn>
                  <a:cxn ang="0">
                    <a:pos x="130" y="33"/>
                  </a:cxn>
                  <a:cxn ang="0">
                    <a:pos x="124" y="17"/>
                  </a:cxn>
                  <a:cxn ang="0">
                    <a:pos x="112" y="26"/>
                  </a:cxn>
                  <a:cxn ang="0">
                    <a:pos x="117" y="12"/>
                  </a:cxn>
                  <a:cxn ang="0">
                    <a:pos x="88" y="0"/>
                  </a:cxn>
                  <a:cxn ang="0">
                    <a:pos x="78" y="12"/>
                  </a:cxn>
                  <a:cxn ang="0">
                    <a:pos x="92" y="41"/>
                  </a:cxn>
                  <a:cxn ang="0">
                    <a:pos x="59" y="12"/>
                  </a:cxn>
                  <a:cxn ang="0">
                    <a:pos x="50" y="17"/>
                  </a:cxn>
                  <a:cxn ang="0">
                    <a:pos x="56" y="32"/>
                  </a:cxn>
                  <a:cxn ang="0">
                    <a:pos x="24" y="18"/>
                  </a:cxn>
                  <a:cxn ang="0">
                    <a:pos x="47" y="10"/>
                  </a:cxn>
                  <a:cxn ang="0">
                    <a:pos x="0" y="14"/>
                  </a:cxn>
                </a:cxnLst>
                <a:rect l="0" t="0" r="r" b="b"/>
                <a:pathLst>
                  <a:path w="173" h="122">
                    <a:moveTo>
                      <a:pt x="0" y="14"/>
                    </a:moveTo>
                    <a:lnTo>
                      <a:pt x="1" y="29"/>
                    </a:lnTo>
                    <a:lnTo>
                      <a:pt x="17" y="29"/>
                    </a:lnTo>
                    <a:lnTo>
                      <a:pt x="13" y="36"/>
                    </a:lnTo>
                    <a:lnTo>
                      <a:pt x="25" y="41"/>
                    </a:lnTo>
                    <a:lnTo>
                      <a:pt x="9" y="40"/>
                    </a:lnTo>
                    <a:lnTo>
                      <a:pt x="39" y="53"/>
                    </a:lnTo>
                    <a:lnTo>
                      <a:pt x="25" y="57"/>
                    </a:lnTo>
                    <a:lnTo>
                      <a:pt x="35" y="67"/>
                    </a:lnTo>
                    <a:lnTo>
                      <a:pt x="62" y="61"/>
                    </a:lnTo>
                    <a:lnTo>
                      <a:pt x="62" y="49"/>
                    </a:lnTo>
                    <a:lnTo>
                      <a:pt x="75" y="44"/>
                    </a:lnTo>
                    <a:lnTo>
                      <a:pt x="78" y="59"/>
                    </a:lnTo>
                    <a:lnTo>
                      <a:pt x="94" y="49"/>
                    </a:lnTo>
                    <a:lnTo>
                      <a:pt x="92" y="59"/>
                    </a:lnTo>
                    <a:lnTo>
                      <a:pt x="106" y="59"/>
                    </a:lnTo>
                    <a:lnTo>
                      <a:pt x="47" y="73"/>
                    </a:lnTo>
                    <a:lnTo>
                      <a:pt x="50" y="84"/>
                    </a:lnTo>
                    <a:lnTo>
                      <a:pt x="98" y="76"/>
                    </a:lnTo>
                    <a:lnTo>
                      <a:pt x="65" y="86"/>
                    </a:lnTo>
                    <a:lnTo>
                      <a:pt x="85" y="92"/>
                    </a:lnTo>
                    <a:lnTo>
                      <a:pt x="51" y="96"/>
                    </a:lnTo>
                    <a:lnTo>
                      <a:pt x="101" y="121"/>
                    </a:lnTo>
                    <a:lnTo>
                      <a:pt x="134" y="59"/>
                    </a:lnTo>
                    <a:lnTo>
                      <a:pt x="172" y="44"/>
                    </a:lnTo>
                    <a:lnTo>
                      <a:pt x="130" y="33"/>
                    </a:lnTo>
                    <a:lnTo>
                      <a:pt x="124" y="17"/>
                    </a:lnTo>
                    <a:lnTo>
                      <a:pt x="112" y="26"/>
                    </a:lnTo>
                    <a:lnTo>
                      <a:pt x="117" y="12"/>
                    </a:lnTo>
                    <a:lnTo>
                      <a:pt x="88" y="0"/>
                    </a:lnTo>
                    <a:lnTo>
                      <a:pt x="78" y="12"/>
                    </a:lnTo>
                    <a:lnTo>
                      <a:pt x="92" y="41"/>
                    </a:lnTo>
                    <a:lnTo>
                      <a:pt x="59" y="12"/>
                    </a:lnTo>
                    <a:lnTo>
                      <a:pt x="50" y="17"/>
                    </a:lnTo>
                    <a:lnTo>
                      <a:pt x="56" y="32"/>
                    </a:lnTo>
                    <a:lnTo>
                      <a:pt x="24" y="18"/>
                    </a:lnTo>
                    <a:lnTo>
                      <a:pt x="47" y="10"/>
                    </a:lnTo>
                    <a:lnTo>
                      <a:pt x="0" y="14"/>
                    </a:lnTo>
                  </a:path>
                </a:pathLst>
              </a:custGeom>
              <a:solidFill>
                <a:srgbClr val="DDDDDD"/>
              </a:solidFill>
              <a:ln w="3175" cap="flat" cmpd="sng">
                <a:solidFill>
                  <a:srgbClr val="DDDDDD"/>
                </a:solidFill>
                <a:prstDash val="solid"/>
                <a:round/>
                <a:headEnd type="none" w="med" len="med"/>
                <a:tailEnd type="none" w="med" len="med"/>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0" name="Freeform 149"/>
              <p:cNvSpPr>
                <a:spLocks/>
              </p:cNvSpPr>
              <p:nvPr/>
            </p:nvSpPr>
            <p:spPr bwMode="auto">
              <a:xfrm>
                <a:off x="5257786" y="2258997"/>
                <a:ext cx="241301" cy="80963"/>
              </a:xfrm>
              <a:custGeom>
                <a:avLst/>
                <a:gdLst/>
                <a:ahLst/>
                <a:cxnLst>
                  <a:cxn ang="0">
                    <a:pos x="0" y="15"/>
                  </a:cxn>
                  <a:cxn ang="0">
                    <a:pos x="22" y="19"/>
                  </a:cxn>
                  <a:cxn ang="0">
                    <a:pos x="8" y="24"/>
                  </a:cxn>
                  <a:cxn ang="0">
                    <a:pos x="13" y="30"/>
                  </a:cxn>
                  <a:cxn ang="0">
                    <a:pos x="71" y="28"/>
                  </a:cxn>
                  <a:cxn ang="0">
                    <a:pos x="34" y="36"/>
                  </a:cxn>
                  <a:cxn ang="0">
                    <a:pos x="92" y="52"/>
                  </a:cxn>
                  <a:cxn ang="0">
                    <a:pos x="130" y="42"/>
                  </a:cxn>
                  <a:cxn ang="0">
                    <a:pos x="156" y="24"/>
                  </a:cxn>
                  <a:cxn ang="0">
                    <a:pos x="149" y="16"/>
                  </a:cxn>
                  <a:cxn ang="0">
                    <a:pos x="111" y="16"/>
                  </a:cxn>
                  <a:cxn ang="0">
                    <a:pos x="118" y="6"/>
                  </a:cxn>
                  <a:cxn ang="0">
                    <a:pos x="87" y="16"/>
                  </a:cxn>
                  <a:cxn ang="0">
                    <a:pos x="83" y="0"/>
                  </a:cxn>
                  <a:cxn ang="0">
                    <a:pos x="76" y="21"/>
                  </a:cxn>
                  <a:cxn ang="0">
                    <a:pos x="34" y="0"/>
                  </a:cxn>
                  <a:cxn ang="0">
                    <a:pos x="36" y="13"/>
                  </a:cxn>
                  <a:cxn ang="0">
                    <a:pos x="24" y="6"/>
                  </a:cxn>
                  <a:cxn ang="0">
                    <a:pos x="29" y="19"/>
                  </a:cxn>
                  <a:cxn ang="0">
                    <a:pos x="0" y="15"/>
                  </a:cxn>
                </a:cxnLst>
                <a:rect l="0" t="0" r="r" b="b"/>
                <a:pathLst>
                  <a:path w="157" h="53">
                    <a:moveTo>
                      <a:pt x="0" y="15"/>
                    </a:moveTo>
                    <a:lnTo>
                      <a:pt x="22" y="19"/>
                    </a:lnTo>
                    <a:lnTo>
                      <a:pt x="8" y="24"/>
                    </a:lnTo>
                    <a:lnTo>
                      <a:pt x="13" y="30"/>
                    </a:lnTo>
                    <a:lnTo>
                      <a:pt x="71" y="28"/>
                    </a:lnTo>
                    <a:lnTo>
                      <a:pt x="34" y="36"/>
                    </a:lnTo>
                    <a:lnTo>
                      <a:pt x="92" y="52"/>
                    </a:lnTo>
                    <a:lnTo>
                      <a:pt x="130" y="42"/>
                    </a:lnTo>
                    <a:lnTo>
                      <a:pt x="156" y="24"/>
                    </a:lnTo>
                    <a:lnTo>
                      <a:pt x="149" y="16"/>
                    </a:lnTo>
                    <a:lnTo>
                      <a:pt x="111" y="16"/>
                    </a:lnTo>
                    <a:lnTo>
                      <a:pt x="118" y="6"/>
                    </a:lnTo>
                    <a:lnTo>
                      <a:pt x="87" y="16"/>
                    </a:lnTo>
                    <a:lnTo>
                      <a:pt x="83" y="0"/>
                    </a:lnTo>
                    <a:lnTo>
                      <a:pt x="76" y="21"/>
                    </a:lnTo>
                    <a:lnTo>
                      <a:pt x="34" y="0"/>
                    </a:lnTo>
                    <a:lnTo>
                      <a:pt x="36" y="13"/>
                    </a:lnTo>
                    <a:lnTo>
                      <a:pt x="24" y="6"/>
                    </a:lnTo>
                    <a:lnTo>
                      <a:pt x="29" y="19"/>
                    </a:lnTo>
                    <a:lnTo>
                      <a:pt x="0" y="15"/>
                    </a:lnTo>
                  </a:path>
                </a:pathLst>
              </a:custGeom>
              <a:solidFill>
                <a:srgbClr val="DDDDDD"/>
              </a:solidFill>
              <a:ln w="3175" cap="flat" cmpd="sng">
                <a:solidFill>
                  <a:srgbClr val="DDDDDD"/>
                </a:solidFill>
                <a:prstDash val="solid"/>
                <a:round/>
                <a:headEnd type="none" w="med" len="med"/>
                <a:tailEnd type="none" w="med" len="med"/>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1" name="Freeform 150"/>
              <p:cNvSpPr>
                <a:spLocks/>
              </p:cNvSpPr>
              <p:nvPr/>
            </p:nvSpPr>
            <p:spPr bwMode="auto">
              <a:xfrm>
                <a:off x="5338749" y="2387585"/>
                <a:ext cx="104775" cy="52388"/>
              </a:xfrm>
              <a:custGeom>
                <a:avLst/>
                <a:gdLst/>
                <a:ahLst/>
                <a:cxnLst>
                  <a:cxn ang="0">
                    <a:pos x="0" y="27"/>
                  </a:cxn>
                  <a:cxn ang="0">
                    <a:pos x="5" y="9"/>
                  </a:cxn>
                  <a:cxn ang="0">
                    <a:pos x="34" y="0"/>
                  </a:cxn>
                  <a:cxn ang="0">
                    <a:pos x="38" y="9"/>
                  </a:cxn>
                  <a:cxn ang="0">
                    <a:pos x="68" y="17"/>
                  </a:cxn>
                  <a:cxn ang="0">
                    <a:pos x="27" y="34"/>
                  </a:cxn>
                  <a:cxn ang="0">
                    <a:pos x="34" y="25"/>
                  </a:cxn>
                  <a:cxn ang="0">
                    <a:pos x="0" y="27"/>
                  </a:cxn>
                </a:cxnLst>
                <a:rect l="0" t="0" r="r" b="b"/>
                <a:pathLst>
                  <a:path w="69" h="35">
                    <a:moveTo>
                      <a:pt x="0" y="27"/>
                    </a:moveTo>
                    <a:lnTo>
                      <a:pt x="5" y="9"/>
                    </a:lnTo>
                    <a:lnTo>
                      <a:pt x="34" y="0"/>
                    </a:lnTo>
                    <a:lnTo>
                      <a:pt x="38" y="9"/>
                    </a:lnTo>
                    <a:lnTo>
                      <a:pt x="68" y="17"/>
                    </a:lnTo>
                    <a:lnTo>
                      <a:pt x="27" y="34"/>
                    </a:lnTo>
                    <a:lnTo>
                      <a:pt x="34" y="25"/>
                    </a:lnTo>
                    <a:lnTo>
                      <a:pt x="0" y="27"/>
                    </a:lnTo>
                  </a:path>
                </a:pathLst>
              </a:custGeom>
              <a:solidFill>
                <a:srgbClr val="DDDDDD"/>
              </a:solidFill>
              <a:ln w="3175" cap="flat" cmpd="sng">
                <a:solidFill>
                  <a:srgbClr val="DDDDDD"/>
                </a:solidFill>
                <a:prstDash val="solid"/>
                <a:round/>
                <a:headEnd type="none" w="med" len="med"/>
                <a:tailEnd type="none" w="med" len="med"/>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2" name="Freeform 151"/>
              <p:cNvSpPr>
                <a:spLocks/>
              </p:cNvSpPr>
              <p:nvPr/>
            </p:nvSpPr>
            <p:spPr bwMode="auto">
              <a:xfrm>
                <a:off x="5099035" y="2822561"/>
                <a:ext cx="322264" cy="522290"/>
              </a:xfrm>
              <a:custGeom>
                <a:avLst/>
                <a:gdLst/>
                <a:ahLst/>
                <a:cxnLst>
                  <a:cxn ang="0">
                    <a:pos x="0" y="257"/>
                  </a:cxn>
                  <a:cxn ang="0">
                    <a:pos x="8" y="297"/>
                  </a:cxn>
                  <a:cxn ang="0">
                    <a:pos x="25" y="315"/>
                  </a:cxn>
                  <a:cxn ang="0">
                    <a:pos x="24" y="343"/>
                  </a:cxn>
                  <a:cxn ang="0">
                    <a:pos x="75" y="325"/>
                  </a:cxn>
                  <a:cxn ang="0">
                    <a:pos x="88" y="270"/>
                  </a:cxn>
                  <a:cxn ang="0">
                    <a:pos x="78" y="268"/>
                  </a:cxn>
                  <a:cxn ang="0">
                    <a:pos x="117" y="252"/>
                  </a:cxn>
                  <a:cxn ang="0">
                    <a:pos x="80" y="248"/>
                  </a:cxn>
                  <a:cxn ang="0">
                    <a:pos x="107" y="252"/>
                  </a:cxn>
                  <a:cxn ang="0">
                    <a:pos x="122" y="237"/>
                  </a:cxn>
                  <a:cxn ang="0">
                    <a:pos x="101" y="220"/>
                  </a:cxn>
                  <a:cxn ang="0">
                    <a:pos x="79" y="232"/>
                  </a:cxn>
                  <a:cxn ang="0">
                    <a:pos x="97" y="221"/>
                  </a:cxn>
                  <a:cxn ang="0">
                    <a:pos x="97" y="172"/>
                  </a:cxn>
                  <a:cxn ang="0">
                    <a:pos x="167" y="125"/>
                  </a:cxn>
                  <a:cxn ang="0">
                    <a:pos x="161" y="114"/>
                  </a:cxn>
                  <a:cxn ang="0">
                    <a:pos x="173" y="91"/>
                  </a:cxn>
                  <a:cxn ang="0">
                    <a:pos x="209" y="85"/>
                  </a:cxn>
                  <a:cxn ang="0">
                    <a:pos x="199" y="29"/>
                  </a:cxn>
                  <a:cxn ang="0">
                    <a:pos x="152" y="0"/>
                  </a:cxn>
                  <a:cxn ang="0">
                    <a:pos x="144" y="0"/>
                  </a:cxn>
                  <a:cxn ang="0">
                    <a:pos x="144" y="18"/>
                  </a:cxn>
                  <a:cxn ang="0">
                    <a:pos x="114" y="14"/>
                  </a:cxn>
                  <a:cxn ang="0">
                    <a:pos x="107" y="29"/>
                  </a:cxn>
                  <a:cxn ang="0">
                    <a:pos x="87" y="33"/>
                  </a:cxn>
                  <a:cxn ang="0">
                    <a:pos x="82" y="55"/>
                  </a:cxn>
                  <a:cxn ang="0">
                    <a:pos x="53" y="82"/>
                  </a:cxn>
                  <a:cxn ang="0">
                    <a:pos x="40" y="118"/>
                  </a:cxn>
                  <a:cxn ang="0">
                    <a:pos x="45" y="133"/>
                  </a:cxn>
                  <a:cxn ang="0">
                    <a:pos x="16" y="144"/>
                  </a:cxn>
                  <a:cxn ang="0">
                    <a:pos x="14" y="193"/>
                  </a:cxn>
                  <a:cxn ang="0">
                    <a:pos x="22" y="202"/>
                  </a:cxn>
                  <a:cxn ang="0">
                    <a:pos x="14" y="212"/>
                  </a:cxn>
                  <a:cxn ang="0">
                    <a:pos x="17" y="233"/>
                  </a:cxn>
                  <a:cxn ang="0">
                    <a:pos x="0" y="257"/>
                  </a:cxn>
                </a:cxnLst>
                <a:rect l="0" t="0" r="r" b="b"/>
                <a:pathLst>
                  <a:path w="210" h="344">
                    <a:moveTo>
                      <a:pt x="0" y="257"/>
                    </a:moveTo>
                    <a:lnTo>
                      <a:pt x="8" y="297"/>
                    </a:lnTo>
                    <a:lnTo>
                      <a:pt x="25" y="315"/>
                    </a:lnTo>
                    <a:lnTo>
                      <a:pt x="24" y="343"/>
                    </a:lnTo>
                    <a:lnTo>
                      <a:pt x="75" y="325"/>
                    </a:lnTo>
                    <a:lnTo>
                      <a:pt x="88" y="270"/>
                    </a:lnTo>
                    <a:lnTo>
                      <a:pt x="78" y="268"/>
                    </a:lnTo>
                    <a:lnTo>
                      <a:pt x="117" y="252"/>
                    </a:lnTo>
                    <a:lnTo>
                      <a:pt x="80" y="248"/>
                    </a:lnTo>
                    <a:lnTo>
                      <a:pt x="107" y="252"/>
                    </a:lnTo>
                    <a:lnTo>
                      <a:pt x="122" y="237"/>
                    </a:lnTo>
                    <a:lnTo>
                      <a:pt x="101" y="220"/>
                    </a:lnTo>
                    <a:lnTo>
                      <a:pt x="79" y="232"/>
                    </a:lnTo>
                    <a:lnTo>
                      <a:pt x="97" y="221"/>
                    </a:lnTo>
                    <a:lnTo>
                      <a:pt x="97" y="172"/>
                    </a:lnTo>
                    <a:lnTo>
                      <a:pt x="167" y="125"/>
                    </a:lnTo>
                    <a:lnTo>
                      <a:pt x="161" y="114"/>
                    </a:lnTo>
                    <a:lnTo>
                      <a:pt x="173" y="91"/>
                    </a:lnTo>
                    <a:lnTo>
                      <a:pt x="209" y="85"/>
                    </a:lnTo>
                    <a:lnTo>
                      <a:pt x="199" y="29"/>
                    </a:lnTo>
                    <a:lnTo>
                      <a:pt x="152" y="0"/>
                    </a:lnTo>
                    <a:lnTo>
                      <a:pt x="144" y="0"/>
                    </a:lnTo>
                    <a:lnTo>
                      <a:pt x="144" y="18"/>
                    </a:lnTo>
                    <a:lnTo>
                      <a:pt x="114" y="14"/>
                    </a:lnTo>
                    <a:lnTo>
                      <a:pt x="107" y="29"/>
                    </a:lnTo>
                    <a:lnTo>
                      <a:pt x="87" y="33"/>
                    </a:lnTo>
                    <a:lnTo>
                      <a:pt x="82" y="55"/>
                    </a:lnTo>
                    <a:lnTo>
                      <a:pt x="53" y="82"/>
                    </a:lnTo>
                    <a:lnTo>
                      <a:pt x="40" y="118"/>
                    </a:lnTo>
                    <a:lnTo>
                      <a:pt x="45" y="133"/>
                    </a:lnTo>
                    <a:lnTo>
                      <a:pt x="16" y="144"/>
                    </a:lnTo>
                    <a:lnTo>
                      <a:pt x="14" y="193"/>
                    </a:lnTo>
                    <a:lnTo>
                      <a:pt x="22" y="202"/>
                    </a:lnTo>
                    <a:lnTo>
                      <a:pt x="14" y="212"/>
                    </a:lnTo>
                    <a:lnTo>
                      <a:pt x="17" y="233"/>
                    </a:lnTo>
                    <a:lnTo>
                      <a:pt x="0" y="257"/>
                    </a:lnTo>
                  </a:path>
                </a:pathLst>
              </a:custGeom>
              <a:solidFill>
                <a:srgbClr val="DDDDDD"/>
              </a:solidFill>
              <a:ln w="3175" cap="flat" cmpd="sng">
                <a:solidFill>
                  <a:srgbClr val="DDDDDD"/>
                </a:solidFill>
                <a:prstDash val="solid"/>
                <a:round/>
                <a:headEnd type="none" w="med" len="med"/>
                <a:tailEnd type="none" w="med" len="med"/>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3" name="Freeform 152"/>
              <p:cNvSpPr>
                <a:spLocks/>
              </p:cNvSpPr>
              <p:nvPr/>
            </p:nvSpPr>
            <p:spPr bwMode="auto">
              <a:xfrm>
                <a:off x="4967273" y="3595677"/>
                <a:ext cx="111125" cy="55563"/>
              </a:xfrm>
              <a:custGeom>
                <a:avLst/>
                <a:gdLst/>
                <a:ahLst/>
                <a:cxnLst>
                  <a:cxn ang="0">
                    <a:pos x="0" y="24"/>
                  </a:cxn>
                  <a:cxn ang="0">
                    <a:pos x="16" y="35"/>
                  </a:cxn>
                  <a:cxn ang="0">
                    <a:pos x="38" y="25"/>
                  </a:cxn>
                  <a:cxn ang="0">
                    <a:pos x="48" y="35"/>
                  </a:cxn>
                  <a:cxn ang="0">
                    <a:pos x="71" y="16"/>
                  </a:cxn>
                  <a:cxn ang="0">
                    <a:pos x="57" y="13"/>
                  </a:cxn>
                  <a:cxn ang="0">
                    <a:pos x="57" y="5"/>
                  </a:cxn>
                  <a:cxn ang="0">
                    <a:pos x="54" y="2"/>
                  </a:cxn>
                  <a:cxn ang="0">
                    <a:pos x="24" y="0"/>
                  </a:cxn>
                  <a:cxn ang="0">
                    <a:pos x="0" y="24"/>
                  </a:cxn>
                </a:cxnLst>
                <a:rect l="0" t="0" r="r" b="b"/>
                <a:pathLst>
                  <a:path w="72" h="36">
                    <a:moveTo>
                      <a:pt x="0" y="24"/>
                    </a:moveTo>
                    <a:lnTo>
                      <a:pt x="16" y="35"/>
                    </a:lnTo>
                    <a:lnTo>
                      <a:pt x="38" y="25"/>
                    </a:lnTo>
                    <a:lnTo>
                      <a:pt x="48" y="35"/>
                    </a:lnTo>
                    <a:lnTo>
                      <a:pt x="71" y="16"/>
                    </a:lnTo>
                    <a:lnTo>
                      <a:pt x="57" y="13"/>
                    </a:lnTo>
                    <a:lnTo>
                      <a:pt x="57" y="5"/>
                    </a:lnTo>
                    <a:lnTo>
                      <a:pt x="54" y="2"/>
                    </a:lnTo>
                    <a:lnTo>
                      <a:pt x="24" y="0"/>
                    </a:lnTo>
                    <a:lnTo>
                      <a:pt x="0" y="24"/>
                    </a:lnTo>
                  </a:path>
                </a:pathLst>
              </a:custGeom>
              <a:solidFill>
                <a:srgbClr val="DDDDDD"/>
              </a:solidFill>
              <a:ln w="3175" cap="flat" cmpd="sng">
                <a:solidFill>
                  <a:srgbClr val="DDDDDD"/>
                </a:solidFill>
                <a:prstDash val="solid"/>
                <a:round/>
                <a:headEnd type="none" w="med" len="med"/>
                <a:tailEnd type="none" w="med" len="med"/>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4" name="Freeform 153"/>
              <p:cNvSpPr>
                <a:spLocks/>
              </p:cNvSpPr>
              <p:nvPr/>
            </p:nvSpPr>
            <p:spPr bwMode="auto">
              <a:xfrm>
                <a:off x="5705462" y="3906828"/>
                <a:ext cx="179388" cy="136526"/>
              </a:xfrm>
              <a:custGeom>
                <a:avLst/>
                <a:gdLst/>
                <a:ahLst/>
                <a:cxnLst>
                  <a:cxn ang="0">
                    <a:pos x="0" y="82"/>
                  </a:cxn>
                  <a:cxn ang="0">
                    <a:pos x="1" y="72"/>
                  </a:cxn>
                  <a:cxn ang="0">
                    <a:pos x="17" y="53"/>
                  </a:cxn>
                  <a:cxn ang="0">
                    <a:pos x="9" y="45"/>
                  </a:cxn>
                  <a:cxn ang="0">
                    <a:pos x="8" y="22"/>
                  </a:cxn>
                  <a:cxn ang="0">
                    <a:pos x="17" y="4"/>
                  </a:cxn>
                  <a:cxn ang="0">
                    <a:pos x="116" y="0"/>
                  </a:cxn>
                  <a:cxn ang="0">
                    <a:pos x="97" y="13"/>
                  </a:cxn>
                  <a:cxn ang="0">
                    <a:pos x="91" y="48"/>
                  </a:cxn>
                  <a:cxn ang="0">
                    <a:pos x="51" y="70"/>
                  </a:cxn>
                  <a:cxn ang="0">
                    <a:pos x="16" y="89"/>
                  </a:cxn>
                  <a:cxn ang="0">
                    <a:pos x="0" y="82"/>
                  </a:cxn>
                </a:cxnLst>
                <a:rect l="0" t="0" r="r" b="b"/>
                <a:pathLst>
                  <a:path w="117" h="90">
                    <a:moveTo>
                      <a:pt x="0" y="82"/>
                    </a:moveTo>
                    <a:lnTo>
                      <a:pt x="1" y="72"/>
                    </a:lnTo>
                    <a:lnTo>
                      <a:pt x="17" y="53"/>
                    </a:lnTo>
                    <a:lnTo>
                      <a:pt x="9" y="45"/>
                    </a:lnTo>
                    <a:lnTo>
                      <a:pt x="8" y="22"/>
                    </a:lnTo>
                    <a:lnTo>
                      <a:pt x="17" y="4"/>
                    </a:lnTo>
                    <a:lnTo>
                      <a:pt x="116" y="0"/>
                    </a:lnTo>
                    <a:lnTo>
                      <a:pt x="97" y="13"/>
                    </a:lnTo>
                    <a:lnTo>
                      <a:pt x="91" y="48"/>
                    </a:lnTo>
                    <a:lnTo>
                      <a:pt x="51" y="70"/>
                    </a:lnTo>
                    <a:lnTo>
                      <a:pt x="16" y="89"/>
                    </a:lnTo>
                    <a:lnTo>
                      <a:pt x="0" y="82"/>
                    </a:lnTo>
                  </a:path>
                </a:pathLst>
              </a:custGeom>
              <a:solidFill>
                <a:srgbClr val="DDDDDD"/>
              </a:solidFill>
              <a:ln w="3175" cap="flat" cmpd="sng">
                <a:solidFill>
                  <a:srgbClr val="DDDDDD"/>
                </a:solidFill>
                <a:prstDash val="solid"/>
                <a:round/>
                <a:headEnd type="none" w="med" len="med"/>
                <a:tailEnd type="none" w="med" len="med"/>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5" name="Freeform 154"/>
              <p:cNvSpPr>
                <a:spLocks/>
              </p:cNvSpPr>
              <p:nvPr/>
            </p:nvSpPr>
            <p:spPr bwMode="auto">
              <a:xfrm>
                <a:off x="7261217" y="4346568"/>
                <a:ext cx="198438" cy="377827"/>
              </a:xfrm>
              <a:custGeom>
                <a:avLst/>
                <a:gdLst/>
                <a:ahLst/>
                <a:cxnLst>
                  <a:cxn ang="0">
                    <a:pos x="0" y="39"/>
                  </a:cxn>
                  <a:cxn ang="0">
                    <a:pos x="8" y="18"/>
                  </a:cxn>
                  <a:cxn ang="0">
                    <a:pos x="43" y="0"/>
                  </a:cxn>
                  <a:cxn ang="0">
                    <a:pos x="59" y="18"/>
                  </a:cxn>
                  <a:cxn ang="0">
                    <a:pos x="53" y="52"/>
                  </a:cxn>
                  <a:cxn ang="0">
                    <a:pos x="95" y="37"/>
                  </a:cxn>
                  <a:cxn ang="0">
                    <a:pos x="113" y="52"/>
                  </a:cxn>
                  <a:cxn ang="0">
                    <a:pos x="128" y="85"/>
                  </a:cxn>
                  <a:cxn ang="0">
                    <a:pos x="122" y="105"/>
                  </a:cxn>
                  <a:cxn ang="0">
                    <a:pos x="91" y="103"/>
                  </a:cxn>
                  <a:cxn ang="0">
                    <a:pos x="79" y="113"/>
                  </a:cxn>
                  <a:cxn ang="0">
                    <a:pos x="86" y="148"/>
                  </a:cxn>
                  <a:cxn ang="0">
                    <a:pos x="44" y="118"/>
                  </a:cxn>
                  <a:cxn ang="0">
                    <a:pos x="26" y="171"/>
                  </a:cxn>
                  <a:cxn ang="0">
                    <a:pos x="47" y="221"/>
                  </a:cxn>
                  <a:cxn ang="0">
                    <a:pos x="75" y="237"/>
                  </a:cxn>
                  <a:cxn ang="0">
                    <a:pos x="60" y="247"/>
                  </a:cxn>
                  <a:cxn ang="0">
                    <a:pos x="56" y="232"/>
                  </a:cxn>
                  <a:cxn ang="0">
                    <a:pos x="44" y="232"/>
                  </a:cxn>
                  <a:cxn ang="0">
                    <a:pos x="12" y="205"/>
                  </a:cxn>
                  <a:cxn ang="0">
                    <a:pos x="17" y="174"/>
                  </a:cxn>
                  <a:cxn ang="0">
                    <a:pos x="33" y="145"/>
                  </a:cxn>
                  <a:cxn ang="0">
                    <a:pos x="10" y="97"/>
                  </a:cxn>
                  <a:cxn ang="0">
                    <a:pos x="18" y="75"/>
                  </a:cxn>
                  <a:cxn ang="0">
                    <a:pos x="0" y="39"/>
                  </a:cxn>
                </a:cxnLst>
                <a:rect l="0" t="0" r="r" b="b"/>
                <a:pathLst>
                  <a:path w="129" h="248">
                    <a:moveTo>
                      <a:pt x="0" y="39"/>
                    </a:moveTo>
                    <a:lnTo>
                      <a:pt x="8" y="18"/>
                    </a:lnTo>
                    <a:lnTo>
                      <a:pt x="43" y="0"/>
                    </a:lnTo>
                    <a:lnTo>
                      <a:pt x="59" y="18"/>
                    </a:lnTo>
                    <a:lnTo>
                      <a:pt x="53" y="52"/>
                    </a:lnTo>
                    <a:lnTo>
                      <a:pt x="95" y="37"/>
                    </a:lnTo>
                    <a:lnTo>
                      <a:pt x="113" y="52"/>
                    </a:lnTo>
                    <a:lnTo>
                      <a:pt x="128" y="85"/>
                    </a:lnTo>
                    <a:lnTo>
                      <a:pt x="122" y="105"/>
                    </a:lnTo>
                    <a:lnTo>
                      <a:pt x="91" y="103"/>
                    </a:lnTo>
                    <a:lnTo>
                      <a:pt x="79" y="113"/>
                    </a:lnTo>
                    <a:lnTo>
                      <a:pt x="86" y="148"/>
                    </a:lnTo>
                    <a:lnTo>
                      <a:pt x="44" y="118"/>
                    </a:lnTo>
                    <a:lnTo>
                      <a:pt x="26" y="171"/>
                    </a:lnTo>
                    <a:lnTo>
                      <a:pt x="47" y="221"/>
                    </a:lnTo>
                    <a:lnTo>
                      <a:pt x="75" y="237"/>
                    </a:lnTo>
                    <a:lnTo>
                      <a:pt x="60" y="247"/>
                    </a:lnTo>
                    <a:lnTo>
                      <a:pt x="56" y="232"/>
                    </a:lnTo>
                    <a:lnTo>
                      <a:pt x="44" y="232"/>
                    </a:lnTo>
                    <a:lnTo>
                      <a:pt x="12" y="205"/>
                    </a:lnTo>
                    <a:lnTo>
                      <a:pt x="17" y="174"/>
                    </a:lnTo>
                    <a:lnTo>
                      <a:pt x="33" y="145"/>
                    </a:lnTo>
                    <a:lnTo>
                      <a:pt x="10" y="97"/>
                    </a:lnTo>
                    <a:lnTo>
                      <a:pt x="18" y="75"/>
                    </a:lnTo>
                    <a:lnTo>
                      <a:pt x="0" y="39"/>
                    </a:lnTo>
                  </a:path>
                </a:pathLst>
              </a:custGeom>
              <a:solidFill>
                <a:srgbClr val="DDDDDD"/>
              </a:solidFill>
              <a:ln w="3175" cap="flat" cmpd="sng">
                <a:solidFill>
                  <a:srgbClr val="DDDDDD"/>
                </a:solidFill>
                <a:prstDash val="solid"/>
                <a:round/>
                <a:headEnd type="none" w="med" len="med"/>
                <a:tailEnd type="none" w="med" len="med"/>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6" name="Freeform 156"/>
              <p:cNvSpPr>
                <a:spLocks/>
              </p:cNvSpPr>
              <p:nvPr/>
            </p:nvSpPr>
            <p:spPr bwMode="auto">
              <a:xfrm>
                <a:off x="6095989" y="4206867"/>
                <a:ext cx="131763" cy="90488"/>
              </a:xfrm>
              <a:custGeom>
                <a:avLst/>
                <a:gdLst/>
                <a:ahLst/>
                <a:cxnLst>
                  <a:cxn ang="0">
                    <a:pos x="0" y="25"/>
                  </a:cxn>
                  <a:cxn ang="0">
                    <a:pos x="4" y="24"/>
                  </a:cxn>
                  <a:cxn ang="0">
                    <a:pos x="10" y="33"/>
                  </a:cxn>
                  <a:cxn ang="0">
                    <a:pos x="47" y="33"/>
                  </a:cxn>
                  <a:cxn ang="0">
                    <a:pos x="79" y="0"/>
                  </a:cxn>
                  <a:cxn ang="0">
                    <a:pos x="85" y="20"/>
                  </a:cxn>
                  <a:cxn ang="0">
                    <a:pos x="74" y="21"/>
                  </a:cxn>
                  <a:cxn ang="0">
                    <a:pos x="79" y="33"/>
                  </a:cxn>
                  <a:cxn ang="0">
                    <a:pos x="66" y="58"/>
                  </a:cxn>
                  <a:cxn ang="0">
                    <a:pos x="14" y="51"/>
                  </a:cxn>
                  <a:cxn ang="0">
                    <a:pos x="0" y="25"/>
                  </a:cxn>
                </a:cxnLst>
                <a:rect l="0" t="0" r="r" b="b"/>
                <a:pathLst>
                  <a:path w="86" h="59">
                    <a:moveTo>
                      <a:pt x="0" y="25"/>
                    </a:moveTo>
                    <a:lnTo>
                      <a:pt x="4" y="24"/>
                    </a:lnTo>
                    <a:lnTo>
                      <a:pt x="10" y="33"/>
                    </a:lnTo>
                    <a:lnTo>
                      <a:pt x="47" y="33"/>
                    </a:lnTo>
                    <a:lnTo>
                      <a:pt x="79" y="0"/>
                    </a:lnTo>
                    <a:lnTo>
                      <a:pt x="85" y="20"/>
                    </a:lnTo>
                    <a:lnTo>
                      <a:pt x="74" y="21"/>
                    </a:lnTo>
                    <a:lnTo>
                      <a:pt x="79" y="33"/>
                    </a:lnTo>
                    <a:lnTo>
                      <a:pt x="66" y="58"/>
                    </a:lnTo>
                    <a:lnTo>
                      <a:pt x="14" y="51"/>
                    </a:lnTo>
                    <a:lnTo>
                      <a:pt x="0" y="25"/>
                    </a:lnTo>
                  </a:path>
                </a:pathLst>
              </a:custGeom>
              <a:solidFill>
                <a:srgbClr val="DDDDDD"/>
              </a:solidFill>
              <a:ln w="3175" cap="flat" cmpd="sng">
                <a:solidFill>
                  <a:srgbClr val="DDDDDD"/>
                </a:solidFill>
                <a:prstDash val="solid"/>
                <a:round/>
                <a:headEnd type="none" w="med" len="med"/>
                <a:tailEnd type="none" w="med" len="med"/>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7" name="Freeform 157"/>
              <p:cNvSpPr>
                <a:spLocks/>
              </p:cNvSpPr>
              <p:nvPr/>
            </p:nvSpPr>
            <p:spPr bwMode="auto">
              <a:xfrm>
                <a:off x="5003785" y="3911591"/>
                <a:ext cx="101600" cy="185738"/>
              </a:xfrm>
              <a:custGeom>
                <a:avLst/>
                <a:gdLst/>
                <a:ahLst/>
                <a:cxnLst>
                  <a:cxn ang="0">
                    <a:pos x="0" y="56"/>
                  </a:cxn>
                  <a:cxn ang="0">
                    <a:pos x="13" y="45"/>
                  </a:cxn>
                  <a:cxn ang="0">
                    <a:pos x="20" y="1"/>
                  </a:cxn>
                  <a:cxn ang="0">
                    <a:pos x="60" y="0"/>
                  </a:cxn>
                  <a:cxn ang="0">
                    <a:pos x="50" y="14"/>
                  </a:cxn>
                  <a:cxn ang="0">
                    <a:pos x="62" y="33"/>
                  </a:cxn>
                  <a:cxn ang="0">
                    <a:pos x="39" y="56"/>
                  </a:cxn>
                  <a:cxn ang="0">
                    <a:pos x="65" y="71"/>
                  </a:cxn>
                  <a:cxn ang="0">
                    <a:pos x="32" y="122"/>
                  </a:cxn>
                  <a:cxn ang="0">
                    <a:pos x="27" y="88"/>
                  </a:cxn>
                  <a:cxn ang="0">
                    <a:pos x="0" y="56"/>
                  </a:cxn>
                </a:cxnLst>
                <a:rect l="0" t="0" r="r" b="b"/>
                <a:pathLst>
                  <a:path w="66" h="123">
                    <a:moveTo>
                      <a:pt x="0" y="56"/>
                    </a:moveTo>
                    <a:lnTo>
                      <a:pt x="13" y="45"/>
                    </a:lnTo>
                    <a:lnTo>
                      <a:pt x="20" y="1"/>
                    </a:lnTo>
                    <a:lnTo>
                      <a:pt x="60" y="0"/>
                    </a:lnTo>
                    <a:lnTo>
                      <a:pt x="50" y="14"/>
                    </a:lnTo>
                    <a:lnTo>
                      <a:pt x="62" y="33"/>
                    </a:lnTo>
                    <a:lnTo>
                      <a:pt x="39" y="56"/>
                    </a:lnTo>
                    <a:lnTo>
                      <a:pt x="65" y="71"/>
                    </a:lnTo>
                    <a:lnTo>
                      <a:pt x="32" y="122"/>
                    </a:lnTo>
                    <a:lnTo>
                      <a:pt x="27" y="88"/>
                    </a:lnTo>
                    <a:lnTo>
                      <a:pt x="0" y="56"/>
                    </a:lnTo>
                  </a:path>
                </a:pathLst>
              </a:custGeom>
              <a:solidFill>
                <a:srgbClr val="DDDDDD"/>
              </a:solidFill>
              <a:ln w="3175" cap="flat" cmpd="sng">
                <a:solidFill>
                  <a:srgbClr val="DDDDDD"/>
                </a:solidFill>
                <a:prstDash val="solid"/>
                <a:round/>
                <a:headEnd type="none" w="med" len="med"/>
                <a:tailEnd type="none" w="med" len="med"/>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8" name="Freeform 158"/>
              <p:cNvSpPr>
                <a:spLocks/>
              </p:cNvSpPr>
              <p:nvPr/>
            </p:nvSpPr>
            <p:spPr bwMode="auto">
              <a:xfrm>
                <a:off x="5472099" y="3770303"/>
                <a:ext cx="68263" cy="53975"/>
              </a:xfrm>
              <a:custGeom>
                <a:avLst/>
                <a:gdLst/>
                <a:ahLst/>
                <a:cxnLst>
                  <a:cxn ang="0">
                    <a:pos x="0" y="23"/>
                  </a:cxn>
                  <a:cxn ang="0">
                    <a:pos x="5" y="1"/>
                  </a:cxn>
                  <a:cxn ang="0">
                    <a:pos x="30" y="0"/>
                  </a:cxn>
                  <a:cxn ang="0">
                    <a:pos x="44" y="16"/>
                  </a:cxn>
                  <a:cxn ang="0">
                    <a:pos x="24" y="17"/>
                  </a:cxn>
                  <a:cxn ang="0">
                    <a:pos x="1" y="34"/>
                  </a:cxn>
                  <a:cxn ang="0">
                    <a:pos x="12" y="24"/>
                  </a:cxn>
                  <a:cxn ang="0">
                    <a:pos x="0" y="23"/>
                  </a:cxn>
                </a:cxnLst>
                <a:rect l="0" t="0" r="r" b="b"/>
                <a:pathLst>
                  <a:path w="45" h="35">
                    <a:moveTo>
                      <a:pt x="0" y="23"/>
                    </a:moveTo>
                    <a:lnTo>
                      <a:pt x="5" y="1"/>
                    </a:lnTo>
                    <a:lnTo>
                      <a:pt x="30" y="0"/>
                    </a:lnTo>
                    <a:lnTo>
                      <a:pt x="44" y="16"/>
                    </a:lnTo>
                    <a:lnTo>
                      <a:pt x="24" y="17"/>
                    </a:lnTo>
                    <a:lnTo>
                      <a:pt x="1" y="34"/>
                    </a:lnTo>
                    <a:lnTo>
                      <a:pt x="12" y="24"/>
                    </a:lnTo>
                    <a:lnTo>
                      <a:pt x="0" y="23"/>
                    </a:lnTo>
                  </a:path>
                </a:pathLst>
              </a:custGeom>
              <a:solidFill>
                <a:srgbClr val="DDDDDD"/>
              </a:solidFill>
              <a:ln w="3175" cap="flat" cmpd="sng">
                <a:solidFill>
                  <a:srgbClr val="DDDDDD"/>
                </a:solidFill>
                <a:prstDash val="solid"/>
                <a:round/>
                <a:headEnd type="none" w="med" len="med"/>
                <a:tailEnd type="none" w="med" len="med"/>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9" name="Freeform 159"/>
              <p:cNvSpPr>
                <a:spLocks/>
              </p:cNvSpPr>
              <p:nvPr/>
            </p:nvSpPr>
            <p:spPr bwMode="auto">
              <a:xfrm>
                <a:off x="5478449" y="3765540"/>
                <a:ext cx="460376" cy="177801"/>
              </a:xfrm>
              <a:custGeom>
                <a:avLst/>
                <a:gdLst/>
                <a:ahLst/>
                <a:cxnLst>
                  <a:cxn ang="0">
                    <a:pos x="0" y="39"/>
                  </a:cxn>
                  <a:cxn ang="0">
                    <a:pos x="13" y="68"/>
                  </a:cxn>
                  <a:cxn ang="0">
                    <a:pos x="1" y="72"/>
                  </a:cxn>
                  <a:cxn ang="0">
                    <a:pos x="13" y="76"/>
                  </a:cxn>
                  <a:cxn ang="0">
                    <a:pos x="17" y="95"/>
                  </a:cxn>
                  <a:cxn ang="0">
                    <a:pos x="33" y="93"/>
                  </a:cxn>
                  <a:cxn ang="0">
                    <a:pos x="17" y="101"/>
                  </a:cxn>
                  <a:cxn ang="0">
                    <a:pos x="36" y="98"/>
                  </a:cxn>
                  <a:cxn ang="0">
                    <a:pos x="57" y="110"/>
                  </a:cxn>
                  <a:cxn ang="0">
                    <a:pos x="76" y="97"/>
                  </a:cxn>
                  <a:cxn ang="0">
                    <a:pos x="106" y="114"/>
                  </a:cxn>
                  <a:cxn ang="0">
                    <a:pos x="157" y="97"/>
                  </a:cxn>
                  <a:cxn ang="0">
                    <a:pos x="156" y="116"/>
                  </a:cxn>
                  <a:cxn ang="0">
                    <a:pos x="165" y="97"/>
                  </a:cxn>
                  <a:cxn ang="0">
                    <a:pos x="263" y="93"/>
                  </a:cxn>
                  <a:cxn ang="0">
                    <a:pos x="299" y="91"/>
                  </a:cxn>
                  <a:cxn ang="0">
                    <a:pos x="289" y="51"/>
                  </a:cxn>
                  <a:cxn ang="0">
                    <a:pos x="296" y="41"/>
                  </a:cxn>
                  <a:cxn ang="0">
                    <a:pos x="266" y="8"/>
                  </a:cxn>
                  <a:cxn ang="0">
                    <a:pos x="246" y="8"/>
                  </a:cxn>
                  <a:cxn ang="0">
                    <a:pos x="191" y="21"/>
                  </a:cxn>
                  <a:cxn ang="0">
                    <a:pos x="144" y="0"/>
                  </a:cxn>
                  <a:cxn ang="0">
                    <a:pos x="114" y="1"/>
                  </a:cxn>
                  <a:cxn ang="0">
                    <a:pos x="76" y="20"/>
                  </a:cxn>
                  <a:cxn ang="0">
                    <a:pos x="47" y="14"/>
                  </a:cxn>
                  <a:cxn ang="0">
                    <a:pos x="56" y="25"/>
                  </a:cxn>
                  <a:cxn ang="0">
                    <a:pos x="0" y="39"/>
                  </a:cxn>
                </a:cxnLst>
                <a:rect l="0" t="0" r="r" b="b"/>
                <a:pathLst>
                  <a:path w="300" h="117">
                    <a:moveTo>
                      <a:pt x="0" y="39"/>
                    </a:moveTo>
                    <a:lnTo>
                      <a:pt x="13" y="68"/>
                    </a:lnTo>
                    <a:lnTo>
                      <a:pt x="1" y="72"/>
                    </a:lnTo>
                    <a:lnTo>
                      <a:pt x="13" y="76"/>
                    </a:lnTo>
                    <a:lnTo>
                      <a:pt x="17" y="95"/>
                    </a:lnTo>
                    <a:lnTo>
                      <a:pt x="33" y="93"/>
                    </a:lnTo>
                    <a:lnTo>
                      <a:pt x="17" y="101"/>
                    </a:lnTo>
                    <a:lnTo>
                      <a:pt x="36" y="98"/>
                    </a:lnTo>
                    <a:lnTo>
                      <a:pt x="57" y="110"/>
                    </a:lnTo>
                    <a:lnTo>
                      <a:pt x="76" y="97"/>
                    </a:lnTo>
                    <a:lnTo>
                      <a:pt x="106" y="114"/>
                    </a:lnTo>
                    <a:lnTo>
                      <a:pt x="157" y="97"/>
                    </a:lnTo>
                    <a:lnTo>
                      <a:pt x="156" y="116"/>
                    </a:lnTo>
                    <a:lnTo>
                      <a:pt x="165" y="97"/>
                    </a:lnTo>
                    <a:lnTo>
                      <a:pt x="263" y="93"/>
                    </a:lnTo>
                    <a:lnTo>
                      <a:pt x="299" y="91"/>
                    </a:lnTo>
                    <a:lnTo>
                      <a:pt x="289" y="51"/>
                    </a:lnTo>
                    <a:lnTo>
                      <a:pt x="296" y="41"/>
                    </a:lnTo>
                    <a:lnTo>
                      <a:pt x="266" y="8"/>
                    </a:lnTo>
                    <a:lnTo>
                      <a:pt x="246" y="8"/>
                    </a:lnTo>
                    <a:lnTo>
                      <a:pt x="191" y="21"/>
                    </a:lnTo>
                    <a:lnTo>
                      <a:pt x="144" y="0"/>
                    </a:lnTo>
                    <a:lnTo>
                      <a:pt x="114" y="1"/>
                    </a:lnTo>
                    <a:lnTo>
                      <a:pt x="76" y="20"/>
                    </a:lnTo>
                    <a:lnTo>
                      <a:pt x="47" y="14"/>
                    </a:lnTo>
                    <a:lnTo>
                      <a:pt x="56" y="25"/>
                    </a:lnTo>
                    <a:lnTo>
                      <a:pt x="0" y="39"/>
                    </a:lnTo>
                  </a:path>
                </a:pathLst>
              </a:custGeom>
              <a:solidFill>
                <a:srgbClr val="DDDDDD"/>
              </a:solidFill>
              <a:ln w="3175" cap="flat" cmpd="sng">
                <a:solidFill>
                  <a:srgbClr val="DDDDDD"/>
                </a:solidFill>
                <a:prstDash val="solid"/>
                <a:round/>
                <a:headEnd type="none" w="med" len="med"/>
                <a:tailEnd type="none" w="med" len="med"/>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0" name="Freeform 160"/>
              <p:cNvSpPr>
                <a:spLocks/>
              </p:cNvSpPr>
              <p:nvPr/>
            </p:nvSpPr>
            <p:spPr bwMode="auto">
              <a:xfrm>
                <a:off x="4564046" y="3354376"/>
                <a:ext cx="103188" cy="119063"/>
              </a:xfrm>
              <a:custGeom>
                <a:avLst/>
                <a:gdLst/>
                <a:ahLst/>
                <a:cxnLst>
                  <a:cxn ang="0">
                    <a:pos x="0" y="63"/>
                  </a:cxn>
                  <a:cxn ang="0">
                    <a:pos x="8" y="70"/>
                  </a:cxn>
                  <a:cxn ang="0">
                    <a:pos x="1" y="77"/>
                  </a:cxn>
                  <a:cxn ang="0">
                    <a:pos x="61" y="64"/>
                  </a:cxn>
                  <a:cxn ang="0">
                    <a:pos x="66" y="24"/>
                  </a:cxn>
                  <a:cxn ang="0">
                    <a:pos x="57" y="14"/>
                  </a:cxn>
                  <a:cxn ang="0">
                    <a:pos x="40" y="20"/>
                  </a:cxn>
                  <a:cxn ang="0">
                    <a:pos x="35" y="13"/>
                  </a:cxn>
                  <a:cxn ang="0">
                    <a:pos x="41" y="4"/>
                  </a:cxn>
                  <a:cxn ang="0">
                    <a:pos x="35" y="0"/>
                  </a:cxn>
                  <a:cxn ang="0">
                    <a:pos x="26" y="18"/>
                  </a:cxn>
                  <a:cxn ang="0">
                    <a:pos x="1" y="24"/>
                  </a:cxn>
                  <a:cxn ang="0">
                    <a:pos x="9" y="29"/>
                  </a:cxn>
                  <a:cxn ang="0">
                    <a:pos x="5" y="40"/>
                  </a:cxn>
                  <a:cxn ang="0">
                    <a:pos x="21" y="43"/>
                  </a:cxn>
                  <a:cxn ang="0">
                    <a:pos x="6" y="58"/>
                  </a:cxn>
                  <a:cxn ang="0">
                    <a:pos x="24" y="54"/>
                  </a:cxn>
                  <a:cxn ang="0">
                    <a:pos x="0" y="63"/>
                  </a:cxn>
                </a:cxnLst>
                <a:rect l="0" t="0" r="r" b="b"/>
                <a:pathLst>
                  <a:path w="67" h="78">
                    <a:moveTo>
                      <a:pt x="0" y="63"/>
                    </a:moveTo>
                    <a:lnTo>
                      <a:pt x="8" y="70"/>
                    </a:lnTo>
                    <a:lnTo>
                      <a:pt x="1" y="77"/>
                    </a:lnTo>
                    <a:lnTo>
                      <a:pt x="61" y="64"/>
                    </a:lnTo>
                    <a:lnTo>
                      <a:pt x="66" y="24"/>
                    </a:lnTo>
                    <a:lnTo>
                      <a:pt x="57" y="14"/>
                    </a:lnTo>
                    <a:lnTo>
                      <a:pt x="40" y="20"/>
                    </a:lnTo>
                    <a:lnTo>
                      <a:pt x="35" y="13"/>
                    </a:lnTo>
                    <a:lnTo>
                      <a:pt x="41" y="4"/>
                    </a:lnTo>
                    <a:lnTo>
                      <a:pt x="35" y="0"/>
                    </a:lnTo>
                    <a:lnTo>
                      <a:pt x="26" y="18"/>
                    </a:lnTo>
                    <a:lnTo>
                      <a:pt x="1" y="24"/>
                    </a:lnTo>
                    <a:lnTo>
                      <a:pt x="9" y="29"/>
                    </a:lnTo>
                    <a:lnTo>
                      <a:pt x="5" y="40"/>
                    </a:lnTo>
                    <a:lnTo>
                      <a:pt x="21" y="43"/>
                    </a:lnTo>
                    <a:lnTo>
                      <a:pt x="6" y="58"/>
                    </a:lnTo>
                    <a:lnTo>
                      <a:pt x="24" y="54"/>
                    </a:lnTo>
                    <a:lnTo>
                      <a:pt x="0" y="63"/>
                    </a:lnTo>
                  </a:path>
                </a:pathLst>
              </a:custGeom>
              <a:solidFill>
                <a:srgbClr val="DDDDDD"/>
              </a:solidFill>
              <a:ln w="3175" cap="flat" cmpd="sng">
                <a:solidFill>
                  <a:srgbClr val="DDDDDD"/>
                </a:solidFill>
                <a:prstDash val="solid"/>
                <a:round/>
                <a:headEnd type="none" w="med" len="med"/>
                <a:tailEnd type="none" w="med" len="med"/>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1" name="Freeform 161"/>
              <p:cNvSpPr>
                <a:spLocks/>
              </p:cNvSpPr>
              <p:nvPr/>
            </p:nvSpPr>
            <p:spPr bwMode="auto">
              <a:xfrm>
                <a:off x="4618021" y="3346439"/>
                <a:ext cx="66675" cy="46038"/>
              </a:xfrm>
              <a:custGeom>
                <a:avLst/>
                <a:gdLst/>
                <a:ahLst/>
                <a:cxnLst>
                  <a:cxn ang="0">
                    <a:pos x="0" y="18"/>
                  </a:cxn>
                  <a:cxn ang="0">
                    <a:pos x="5" y="25"/>
                  </a:cxn>
                  <a:cxn ang="0">
                    <a:pos x="23" y="19"/>
                  </a:cxn>
                  <a:cxn ang="0">
                    <a:pos x="31" y="29"/>
                  </a:cxn>
                  <a:cxn ang="0">
                    <a:pos x="42" y="18"/>
                  </a:cxn>
                  <a:cxn ang="0">
                    <a:pos x="32" y="3"/>
                  </a:cxn>
                  <a:cxn ang="0">
                    <a:pos x="12" y="0"/>
                  </a:cxn>
                  <a:cxn ang="0">
                    <a:pos x="6" y="9"/>
                  </a:cxn>
                  <a:cxn ang="0">
                    <a:pos x="0" y="18"/>
                  </a:cxn>
                </a:cxnLst>
                <a:rect l="0" t="0" r="r" b="b"/>
                <a:pathLst>
                  <a:path w="43" h="30">
                    <a:moveTo>
                      <a:pt x="0" y="18"/>
                    </a:moveTo>
                    <a:lnTo>
                      <a:pt x="5" y="25"/>
                    </a:lnTo>
                    <a:lnTo>
                      <a:pt x="23" y="19"/>
                    </a:lnTo>
                    <a:lnTo>
                      <a:pt x="31" y="29"/>
                    </a:lnTo>
                    <a:lnTo>
                      <a:pt x="42" y="18"/>
                    </a:lnTo>
                    <a:lnTo>
                      <a:pt x="32" y="3"/>
                    </a:lnTo>
                    <a:lnTo>
                      <a:pt x="12" y="0"/>
                    </a:lnTo>
                    <a:lnTo>
                      <a:pt x="6" y="9"/>
                    </a:lnTo>
                    <a:lnTo>
                      <a:pt x="0" y="18"/>
                    </a:lnTo>
                  </a:path>
                </a:pathLst>
              </a:custGeom>
              <a:solidFill>
                <a:srgbClr val="DDDDDD"/>
              </a:solidFill>
              <a:ln w="3175" cap="flat" cmpd="sng">
                <a:solidFill>
                  <a:srgbClr val="DDDDDD"/>
                </a:solidFill>
                <a:prstDash val="solid"/>
                <a:round/>
                <a:headEnd type="none" w="med" len="med"/>
                <a:tailEnd type="none" w="med" len="med"/>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2" name="Freeform 162"/>
              <p:cNvSpPr>
                <a:spLocks/>
              </p:cNvSpPr>
              <p:nvPr/>
            </p:nvSpPr>
            <p:spPr bwMode="auto">
              <a:xfrm>
                <a:off x="4643422" y="3243251"/>
                <a:ext cx="36513" cy="34925"/>
              </a:xfrm>
              <a:custGeom>
                <a:avLst/>
                <a:gdLst/>
                <a:ahLst/>
                <a:cxnLst>
                  <a:cxn ang="0">
                    <a:pos x="0" y="22"/>
                  </a:cxn>
                  <a:cxn ang="0">
                    <a:pos x="0" y="4"/>
                  </a:cxn>
                  <a:cxn ang="0">
                    <a:pos x="22" y="0"/>
                  </a:cxn>
                  <a:cxn ang="0">
                    <a:pos x="0" y="22"/>
                  </a:cxn>
                </a:cxnLst>
                <a:rect l="0" t="0" r="r" b="b"/>
                <a:pathLst>
                  <a:path w="23" h="23">
                    <a:moveTo>
                      <a:pt x="0" y="22"/>
                    </a:moveTo>
                    <a:lnTo>
                      <a:pt x="0" y="4"/>
                    </a:lnTo>
                    <a:lnTo>
                      <a:pt x="22" y="0"/>
                    </a:lnTo>
                    <a:lnTo>
                      <a:pt x="0" y="22"/>
                    </a:lnTo>
                  </a:path>
                </a:pathLst>
              </a:custGeom>
              <a:solidFill>
                <a:srgbClr val="DDDDDD"/>
              </a:solidFill>
              <a:ln w="3175" cap="flat" cmpd="sng">
                <a:solidFill>
                  <a:srgbClr val="DDDDDD"/>
                </a:solidFill>
                <a:prstDash val="solid"/>
                <a:round/>
                <a:headEnd type="none" w="med" len="med"/>
                <a:tailEnd type="none" w="med" len="med"/>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3" name="Freeform 163"/>
              <p:cNvSpPr>
                <a:spLocks/>
              </p:cNvSpPr>
              <p:nvPr/>
            </p:nvSpPr>
            <p:spPr bwMode="auto">
              <a:xfrm>
                <a:off x="4652947" y="3265476"/>
                <a:ext cx="33338" cy="33338"/>
              </a:xfrm>
              <a:custGeom>
                <a:avLst/>
                <a:gdLst/>
                <a:ahLst/>
                <a:cxnLst>
                  <a:cxn ang="0">
                    <a:pos x="0" y="15"/>
                  </a:cxn>
                  <a:cxn ang="0">
                    <a:pos x="12" y="0"/>
                  </a:cxn>
                  <a:cxn ang="0">
                    <a:pos x="21" y="21"/>
                  </a:cxn>
                  <a:cxn ang="0">
                    <a:pos x="0" y="15"/>
                  </a:cxn>
                </a:cxnLst>
                <a:rect l="0" t="0" r="r" b="b"/>
                <a:pathLst>
                  <a:path w="22" h="22">
                    <a:moveTo>
                      <a:pt x="0" y="15"/>
                    </a:moveTo>
                    <a:lnTo>
                      <a:pt x="12" y="0"/>
                    </a:lnTo>
                    <a:lnTo>
                      <a:pt x="21" y="21"/>
                    </a:lnTo>
                    <a:lnTo>
                      <a:pt x="0" y="15"/>
                    </a:lnTo>
                  </a:path>
                </a:pathLst>
              </a:custGeom>
              <a:solidFill>
                <a:srgbClr val="DDDDDD"/>
              </a:solidFill>
              <a:ln w="3175" cap="flat" cmpd="sng">
                <a:solidFill>
                  <a:srgbClr val="DDDDDD"/>
                </a:solidFill>
                <a:prstDash val="solid"/>
                <a:round/>
                <a:headEnd type="none" w="med" len="med"/>
                <a:tailEnd type="none" w="med" len="med"/>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4" name="Freeform 164"/>
              <p:cNvSpPr>
                <a:spLocks/>
              </p:cNvSpPr>
              <p:nvPr/>
            </p:nvSpPr>
            <p:spPr bwMode="auto">
              <a:xfrm>
                <a:off x="4667234" y="3233726"/>
                <a:ext cx="196851" cy="292101"/>
              </a:xfrm>
              <a:custGeom>
                <a:avLst/>
                <a:gdLst/>
                <a:ahLst/>
                <a:cxnLst>
                  <a:cxn ang="0">
                    <a:pos x="0" y="44"/>
                  </a:cxn>
                  <a:cxn ang="0">
                    <a:pos x="5" y="18"/>
                  </a:cxn>
                  <a:cxn ang="0">
                    <a:pos x="18" y="0"/>
                  </a:cxn>
                  <a:cxn ang="0">
                    <a:pos x="47" y="0"/>
                  </a:cxn>
                  <a:cxn ang="0">
                    <a:pos x="31" y="22"/>
                  </a:cxn>
                  <a:cxn ang="0">
                    <a:pos x="68" y="27"/>
                  </a:cxn>
                  <a:cxn ang="0">
                    <a:pos x="44" y="59"/>
                  </a:cxn>
                  <a:cxn ang="0">
                    <a:pos x="74" y="68"/>
                  </a:cxn>
                  <a:cxn ang="0">
                    <a:pos x="101" y="109"/>
                  </a:cxn>
                  <a:cxn ang="0">
                    <a:pos x="93" y="112"/>
                  </a:cxn>
                  <a:cxn ang="0">
                    <a:pos x="105" y="121"/>
                  </a:cxn>
                  <a:cxn ang="0">
                    <a:pos x="98" y="131"/>
                  </a:cxn>
                  <a:cxn ang="0">
                    <a:pos x="127" y="133"/>
                  </a:cxn>
                  <a:cxn ang="0">
                    <a:pos x="109" y="159"/>
                  </a:cxn>
                  <a:cxn ang="0">
                    <a:pos x="121" y="166"/>
                  </a:cxn>
                  <a:cxn ang="0">
                    <a:pos x="8" y="192"/>
                  </a:cxn>
                  <a:cxn ang="0">
                    <a:pos x="58" y="155"/>
                  </a:cxn>
                  <a:cxn ang="0">
                    <a:pos x="43" y="160"/>
                  </a:cxn>
                  <a:cxn ang="0">
                    <a:pos x="14" y="150"/>
                  </a:cxn>
                  <a:cxn ang="0">
                    <a:pos x="35" y="137"/>
                  </a:cxn>
                  <a:cxn ang="0">
                    <a:pos x="22" y="131"/>
                  </a:cxn>
                  <a:cxn ang="0">
                    <a:pos x="51" y="117"/>
                  </a:cxn>
                  <a:cxn ang="0">
                    <a:pos x="54" y="100"/>
                  </a:cxn>
                  <a:cxn ang="0">
                    <a:pos x="39" y="94"/>
                  </a:cxn>
                  <a:cxn ang="0">
                    <a:pos x="47" y="83"/>
                  </a:cxn>
                  <a:cxn ang="0">
                    <a:pos x="18" y="89"/>
                  </a:cxn>
                  <a:cxn ang="0">
                    <a:pos x="18" y="62"/>
                  </a:cxn>
                  <a:cxn ang="0">
                    <a:pos x="5" y="74"/>
                  </a:cxn>
                  <a:cxn ang="0">
                    <a:pos x="13" y="45"/>
                  </a:cxn>
                  <a:cxn ang="0">
                    <a:pos x="0" y="44"/>
                  </a:cxn>
                </a:cxnLst>
                <a:rect l="0" t="0" r="r" b="b"/>
                <a:pathLst>
                  <a:path w="128" h="193">
                    <a:moveTo>
                      <a:pt x="0" y="44"/>
                    </a:moveTo>
                    <a:lnTo>
                      <a:pt x="5" y="18"/>
                    </a:lnTo>
                    <a:lnTo>
                      <a:pt x="18" y="0"/>
                    </a:lnTo>
                    <a:lnTo>
                      <a:pt x="47" y="0"/>
                    </a:lnTo>
                    <a:lnTo>
                      <a:pt x="31" y="22"/>
                    </a:lnTo>
                    <a:lnTo>
                      <a:pt x="68" y="27"/>
                    </a:lnTo>
                    <a:lnTo>
                      <a:pt x="44" y="59"/>
                    </a:lnTo>
                    <a:lnTo>
                      <a:pt x="74" y="68"/>
                    </a:lnTo>
                    <a:lnTo>
                      <a:pt x="101" y="109"/>
                    </a:lnTo>
                    <a:lnTo>
                      <a:pt x="93" y="112"/>
                    </a:lnTo>
                    <a:lnTo>
                      <a:pt x="105" y="121"/>
                    </a:lnTo>
                    <a:lnTo>
                      <a:pt x="98" y="131"/>
                    </a:lnTo>
                    <a:lnTo>
                      <a:pt x="127" y="133"/>
                    </a:lnTo>
                    <a:lnTo>
                      <a:pt x="109" y="159"/>
                    </a:lnTo>
                    <a:lnTo>
                      <a:pt x="121" y="166"/>
                    </a:lnTo>
                    <a:lnTo>
                      <a:pt x="8" y="192"/>
                    </a:lnTo>
                    <a:lnTo>
                      <a:pt x="58" y="155"/>
                    </a:lnTo>
                    <a:lnTo>
                      <a:pt x="43" y="160"/>
                    </a:lnTo>
                    <a:lnTo>
                      <a:pt x="14" y="150"/>
                    </a:lnTo>
                    <a:lnTo>
                      <a:pt x="35" y="137"/>
                    </a:lnTo>
                    <a:lnTo>
                      <a:pt x="22" y="131"/>
                    </a:lnTo>
                    <a:lnTo>
                      <a:pt x="51" y="117"/>
                    </a:lnTo>
                    <a:lnTo>
                      <a:pt x="54" y="100"/>
                    </a:lnTo>
                    <a:lnTo>
                      <a:pt x="39" y="94"/>
                    </a:lnTo>
                    <a:lnTo>
                      <a:pt x="47" y="83"/>
                    </a:lnTo>
                    <a:lnTo>
                      <a:pt x="18" y="89"/>
                    </a:lnTo>
                    <a:lnTo>
                      <a:pt x="18" y="62"/>
                    </a:lnTo>
                    <a:lnTo>
                      <a:pt x="5" y="74"/>
                    </a:lnTo>
                    <a:lnTo>
                      <a:pt x="13" y="45"/>
                    </a:lnTo>
                    <a:lnTo>
                      <a:pt x="0" y="44"/>
                    </a:lnTo>
                  </a:path>
                </a:pathLst>
              </a:custGeom>
              <a:solidFill>
                <a:srgbClr val="DDDDDD"/>
              </a:solidFill>
              <a:ln w="3175" cap="flat" cmpd="sng">
                <a:solidFill>
                  <a:srgbClr val="DDDDDD"/>
                </a:solidFill>
                <a:prstDash val="solid"/>
                <a:round/>
                <a:headEnd type="none" w="med" len="med"/>
                <a:tailEnd type="none" w="med" len="med"/>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6" name="Freeform 178"/>
              <p:cNvSpPr>
                <a:spLocks/>
              </p:cNvSpPr>
              <p:nvPr/>
            </p:nvSpPr>
            <p:spPr bwMode="auto">
              <a:xfrm>
                <a:off x="7375518" y="4283067"/>
                <a:ext cx="177801" cy="369889"/>
              </a:xfrm>
              <a:custGeom>
                <a:avLst/>
                <a:gdLst/>
                <a:ahLst/>
                <a:cxnLst>
                  <a:cxn ang="0">
                    <a:pos x="0" y="12"/>
                  </a:cxn>
                  <a:cxn ang="0">
                    <a:pos x="17" y="37"/>
                  </a:cxn>
                  <a:cxn ang="0">
                    <a:pos x="39" y="47"/>
                  </a:cxn>
                  <a:cxn ang="0">
                    <a:pos x="28" y="66"/>
                  </a:cxn>
                  <a:cxn ang="0">
                    <a:pos x="69" y="98"/>
                  </a:cxn>
                  <a:cxn ang="0">
                    <a:pos x="86" y="141"/>
                  </a:cxn>
                  <a:cxn ang="0">
                    <a:pos x="87" y="179"/>
                  </a:cxn>
                  <a:cxn ang="0">
                    <a:pos x="39" y="210"/>
                  </a:cxn>
                  <a:cxn ang="0">
                    <a:pos x="47" y="242"/>
                  </a:cxn>
                  <a:cxn ang="0">
                    <a:pos x="62" y="220"/>
                  </a:cxn>
                  <a:cxn ang="0">
                    <a:pos x="71" y="225"/>
                  </a:cxn>
                  <a:cxn ang="0">
                    <a:pos x="75" y="212"/>
                  </a:cxn>
                  <a:cxn ang="0">
                    <a:pos x="115" y="190"/>
                  </a:cxn>
                  <a:cxn ang="0">
                    <a:pos x="109" y="129"/>
                  </a:cxn>
                  <a:cxn ang="0">
                    <a:pos x="56" y="73"/>
                  </a:cxn>
                  <a:cxn ang="0">
                    <a:pos x="62" y="55"/>
                  </a:cxn>
                  <a:cxn ang="0">
                    <a:pos x="93" y="28"/>
                  </a:cxn>
                  <a:cxn ang="0">
                    <a:pos x="48" y="0"/>
                  </a:cxn>
                  <a:cxn ang="0">
                    <a:pos x="0" y="12"/>
                  </a:cxn>
                </a:cxnLst>
                <a:rect l="0" t="0" r="r" b="b"/>
                <a:pathLst>
                  <a:path w="116" h="243">
                    <a:moveTo>
                      <a:pt x="0" y="12"/>
                    </a:moveTo>
                    <a:lnTo>
                      <a:pt x="17" y="37"/>
                    </a:lnTo>
                    <a:lnTo>
                      <a:pt x="39" y="47"/>
                    </a:lnTo>
                    <a:lnTo>
                      <a:pt x="28" y="66"/>
                    </a:lnTo>
                    <a:lnTo>
                      <a:pt x="69" y="98"/>
                    </a:lnTo>
                    <a:lnTo>
                      <a:pt x="86" y="141"/>
                    </a:lnTo>
                    <a:lnTo>
                      <a:pt x="87" y="179"/>
                    </a:lnTo>
                    <a:lnTo>
                      <a:pt x="39" y="210"/>
                    </a:lnTo>
                    <a:lnTo>
                      <a:pt x="47" y="242"/>
                    </a:lnTo>
                    <a:lnTo>
                      <a:pt x="62" y="220"/>
                    </a:lnTo>
                    <a:lnTo>
                      <a:pt x="71" y="225"/>
                    </a:lnTo>
                    <a:lnTo>
                      <a:pt x="75" y="212"/>
                    </a:lnTo>
                    <a:lnTo>
                      <a:pt x="115" y="190"/>
                    </a:lnTo>
                    <a:lnTo>
                      <a:pt x="109" y="129"/>
                    </a:lnTo>
                    <a:lnTo>
                      <a:pt x="56" y="73"/>
                    </a:lnTo>
                    <a:lnTo>
                      <a:pt x="62" y="55"/>
                    </a:lnTo>
                    <a:lnTo>
                      <a:pt x="93" y="28"/>
                    </a:lnTo>
                    <a:lnTo>
                      <a:pt x="48" y="0"/>
                    </a:lnTo>
                    <a:lnTo>
                      <a:pt x="0" y="12"/>
                    </a:lnTo>
                  </a:path>
                </a:pathLst>
              </a:custGeom>
              <a:solidFill>
                <a:srgbClr val="DDDDDD"/>
              </a:solidFill>
              <a:ln w="3175" cap="flat" cmpd="sng">
                <a:solidFill>
                  <a:srgbClr val="DDDDDD"/>
                </a:solidFill>
                <a:prstDash val="solid"/>
                <a:round/>
                <a:headEnd type="none" w="med" len="med"/>
                <a:tailEnd type="none" w="med" len="med"/>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7" name="Freeform 179"/>
              <p:cNvSpPr>
                <a:spLocks/>
              </p:cNvSpPr>
              <p:nvPr/>
            </p:nvSpPr>
            <p:spPr bwMode="auto">
              <a:xfrm>
                <a:off x="5903901" y="4389430"/>
                <a:ext cx="241301" cy="161926"/>
              </a:xfrm>
              <a:custGeom>
                <a:avLst/>
                <a:gdLst/>
                <a:ahLst/>
                <a:cxnLst>
                  <a:cxn ang="0">
                    <a:pos x="0" y="106"/>
                  </a:cxn>
                  <a:cxn ang="0">
                    <a:pos x="41" y="81"/>
                  </a:cxn>
                  <a:cxn ang="0">
                    <a:pos x="33" y="70"/>
                  </a:cxn>
                  <a:cxn ang="0">
                    <a:pos x="45" y="57"/>
                  </a:cxn>
                  <a:cxn ang="0">
                    <a:pos x="87" y="10"/>
                  </a:cxn>
                  <a:cxn ang="0">
                    <a:pos x="139" y="0"/>
                  </a:cxn>
                  <a:cxn ang="0">
                    <a:pos x="156" y="40"/>
                  </a:cxn>
                  <a:cxn ang="0">
                    <a:pos x="143" y="57"/>
                  </a:cxn>
                  <a:cxn ang="0">
                    <a:pos x="83" y="85"/>
                  </a:cxn>
                  <a:cxn ang="0">
                    <a:pos x="0" y="106"/>
                  </a:cxn>
                </a:cxnLst>
                <a:rect l="0" t="0" r="r" b="b"/>
                <a:pathLst>
                  <a:path w="157" h="107">
                    <a:moveTo>
                      <a:pt x="0" y="106"/>
                    </a:moveTo>
                    <a:lnTo>
                      <a:pt x="41" y="81"/>
                    </a:lnTo>
                    <a:lnTo>
                      <a:pt x="33" y="70"/>
                    </a:lnTo>
                    <a:lnTo>
                      <a:pt x="45" y="57"/>
                    </a:lnTo>
                    <a:lnTo>
                      <a:pt x="87" y="10"/>
                    </a:lnTo>
                    <a:lnTo>
                      <a:pt x="139" y="0"/>
                    </a:lnTo>
                    <a:lnTo>
                      <a:pt x="156" y="40"/>
                    </a:lnTo>
                    <a:lnTo>
                      <a:pt x="143" y="57"/>
                    </a:lnTo>
                    <a:lnTo>
                      <a:pt x="83" y="85"/>
                    </a:lnTo>
                    <a:lnTo>
                      <a:pt x="0" y="106"/>
                    </a:lnTo>
                  </a:path>
                </a:pathLst>
              </a:custGeom>
              <a:solidFill>
                <a:srgbClr val="DDDDDD"/>
              </a:solidFill>
              <a:ln w="3175" cap="flat" cmpd="sng">
                <a:solidFill>
                  <a:srgbClr val="DDDDDD"/>
                </a:solidFill>
                <a:prstDash val="solid"/>
                <a:round/>
                <a:headEnd type="none" w="med" len="med"/>
                <a:tailEnd type="none" w="med" len="med"/>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8" name="Freeform 180"/>
              <p:cNvSpPr>
                <a:spLocks/>
              </p:cNvSpPr>
              <p:nvPr/>
            </p:nvSpPr>
            <p:spPr bwMode="auto">
              <a:xfrm>
                <a:off x="5886438" y="4433881"/>
                <a:ext cx="90488" cy="117475"/>
              </a:xfrm>
              <a:custGeom>
                <a:avLst/>
                <a:gdLst/>
                <a:ahLst/>
                <a:cxnLst>
                  <a:cxn ang="0">
                    <a:pos x="0" y="14"/>
                  </a:cxn>
                  <a:cxn ang="0">
                    <a:pos x="12" y="77"/>
                  </a:cxn>
                  <a:cxn ang="0">
                    <a:pos x="53" y="52"/>
                  </a:cxn>
                  <a:cxn ang="0">
                    <a:pos x="45" y="41"/>
                  </a:cxn>
                  <a:cxn ang="0">
                    <a:pos x="58" y="28"/>
                  </a:cxn>
                  <a:cxn ang="0">
                    <a:pos x="58" y="10"/>
                  </a:cxn>
                  <a:cxn ang="0">
                    <a:pos x="29" y="0"/>
                  </a:cxn>
                  <a:cxn ang="0">
                    <a:pos x="0" y="14"/>
                  </a:cxn>
                </a:cxnLst>
                <a:rect l="0" t="0" r="r" b="b"/>
                <a:pathLst>
                  <a:path w="59" h="78">
                    <a:moveTo>
                      <a:pt x="0" y="14"/>
                    </a:moveTo>
                    <a:lnTo>
                      <a:pt x="12" y="77"/>
                    </a:lnTo>
                    <a:lnTo>
                      <a:pt x="53" y="52"/>
                    </a:lnTo>
                    <a:lnTo>
                      <a:pt x="45" y="41"/>
                    </a:lnTo>
                    <a:lnTo>
                      <a:pt x="58" y="28"/>
                    </a:lnTo>
                    <a:lnTo>
                      <a:pt x="58" y="10"/>
                    </a:lnTo>
                    <a:lnTo>
                      <a:pt x="29" y="0"/>
                    </a:lnTo>
                    <a:lnTo>
                      <a:pt x="0" y="14"/>
                    </a:lnTo>
                  </a:path>
                </a:pathLst>
              </a:custGeom>
              <a:solidFill>
                <a:srgbClr val="DDDDDD"/>
              </a:solidFill>
              <a:ln w="3175" cap="flat" cmpd="sng">
                <a:solidFill>
                  <a:srgbClr val="DDDDDD"/>
                </a:solidFill>
                <a:prstDash val="solid"/>
                <a:round/>
                <a:headEnd type="none" w="med" len="med"/>
                <a:tailEnd type="none" w="med" len="med"/>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9" name="Freeform 181"/>
              <p:cNvSpPr>
                <a:spLocks/>
              </p:cNvSpPr>
              <p:nvPr/>
            </p:nvSpPr>
            <p:spPr bwMode="auto">
              <a:xfrm>
                <a:off x="5157773" y="3619490"/>
                <a:ext cx="236538" cy="182563"/>
              </a:xfrm>
              <a:custGeom>
                <a:avLst/>
                <a:gdLst/>
                <a:ahLst/>
                <a:cxnLst>
                  <a:cxn ang="0">
                    <a:pos x="0" y="28"/>
                  </a:cxn>
                  <a:cxn ang="0">
                    <a:pos x="0" y="9"/>
                  </a:cxn>
                  <a:cxn ang="0">
                    <a:pos x="39" y="0"/>
                  </a:cxn>
                  <a:cxn ang="0">
                    <a:pos x="71" y="24"/>
                  </a:cxn>
                  <a:cxn ang="0">
                    <a:pos x="106" y="17"/>
                  </a:cxn>
                  <a:cxn ang="0">
                    <a:pos x="148" y="54"/>
                  </a:cxn>
                  <a:cxn ang="0">
                    <a:pos x="143" y="93"/>
                  </a:cxn>
                  <a:cxn ang="0">
                    <a:pos x="153" y="110"/>
                  </a:cxn>
                  <a:cxn ang="0">
                    <a:pos x="120" y="119"/>
                  </a:cxn>
                  <a:cxn ang="0">
                    <a:pos x="105" y="86"/>
                  </a:cxn>
                  <a:cxn ang="0">
                    <a:pos x="93" y="100"/>
                  </a:cxn>
                  <a:cxn ang="0">
                    <a:pos x="39" y="67"/>
                  </a:cxn>
                  <a:cxn ang="0">
                    <a:pos x="14" y="33"/>
                  </a:cxn>
                  <a:cxn ang="0">
                    <a:pos x="1" y="40"/>
                  </a:cxn>
                  <a:cxn ang="0">
                    <a:pos x="0" y="28"/>
                  </a:cxn>
                </a:cxnLst>
                <a:rect l="0" t="0" r="r" b="b"/>
                <a:pathLst>
                  <a:path w="154" h="120">
                    <a:moveTo>
                      <a:pt x="0" y="28"/>
                    </a:moveTo>
                    <a:lnTo>
                      <a:pt x="0" y="9"/>
                    </a:lnTo>
                    <a:lnTo>
                      <a:pt x="39" y="0"/>
                    </a:lnTo>
                    <a:lnTo>
                      <a:pt x="71" y="24"/>
                    </a:lnTo>
                    <a:lnTo>
                      <a:pt x="106" y="17"/>
                    </a:lnTo>
                    <a:lnTo>
                      <a:pt x="148" y="54"/>
                    </a:lnTo>
                    <a:lnTo>
                      <a:pt x="143" y="93"/>
                    </a:lnTo>
                    <a:lnTo>
                      <a:pt x="153" y="110"/>
                    </a:lnTo>
                    <a:lnTo>
                      <a:pt x="120" y="119"/>
                    </a:lnTo>
                    <a:lnTo>
                      <a:pt x="105" y="86"/>
                    </a:lnTo>
                    <a:lnTo>
                      <a:pt x="93" y="100"/>
                    </a:lnTo>
                    <a:lnTo>
                      <a:pt x="39" y="67"/>
                    </a:lnTo>
                    <a:lnTo>
                      <a:pt x="14" y="33"/>
                    </a:lnTo>
                    <a:lnTo>
                      <a:pt x="1" y="40"/>
                    </a:lnTo>
                    <a:lnTo>
                      <a:pt x="0" y="28"/>
                    </a:lnTo>
                  </a:path>
                </a:pathLst>
              </a:custGeom>
              <a:solidFill>
                <a:srgbClr val="DDDDDD"/>
              </a:solidFill>
              <a:ln w="3175" cap="flat" cmpd="sng">
                <a:solidFill>
                  <a:srgbClr val="DDDDDD"/>
                </a:solidFill>
                <a:prstDash val="solid"/>
                <a:round/>
                <a:headEnd type="none" w="med" len="med"/>
                <a:tailEnd type="none" w="med" len="med"/>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50" name="Freeform 182"/>
              <p:cNvSpPr>
                <a:spLocks/>
              </p:cNvSpPr>
              <p:nvPr/>
            </p:nvSpPr>
            <p:spPr bwMode="auto">
              <a:xfrm>
                <a:off x="5105386" y="5003795"/>
                <a:ext cx="320676" cy="306389"/>
              </a:xfrm>
              <a:custGeom>
                <a:avLst/>
                <a:gdLst/>
                <a:ahLst/>
                <a:cxnLst>
                  <a:cxn ang="0">
                    <a:pos x="0" y="187"/>
                  </a:cxn>
                  <a:cxn ang="0">
                    <a:pos x="27" y="180"/>
                  </a:cxn>
                  <a:cxn ang="0">
                    <a:pos x="159" y="201"/>
                  </a:cxn>
                  <a:cxn ang="0">
                    <a:pos x="190" y="191"/>
                  </a:cxn>
                  <a:cxn ang="0">
                    <a:pos x="170" y="176"/>
                  </a:cxn>
                  <a:cxn ang="0">
                    <a:pos x="170" y="116"/>
                  </a:cxn>
                  <a:cxn ang="0">
                    <a:pos x="207" y="116"/>
                  </a:cxn>
                  <a:cxn ang="0">
                    <a:pos x="204" y="82"/>
                  </a:cxn>
                  <a:cxn ang="0">
                    <a:pos x="170" y="86"/>
                  </a:cxn>
                  <a:cxn ang="0">
                    <a:pos x="166" y="26"/>
                  </a:cxn>
                  <a:cxn ang="0">
                    <a:pos x="151" y="17"/>
                  </a:cxn>
                  <a:cxn ang="0">
                    <a:pos x="131" y="18"/>
                  </a:cxn>
                  <a:cxn ang="0">
                    <a:pos x="125" y="35"/>
                  </a:cxn>
                  <a:cxn ang="0">
                    <a:pos x="102" y="36"/>
                  </a:cxn>
                  <a:cxn ang="0">
                    <a:pos x="75" y="0"/>
                  </a:cxn>
                  <a:cxn ang="0">
                    <a:pos x="12" y="8"/>
                  </a:cxn>
                  <a:cxn ang="0">
                    <a:pos x="35" y="83"/>
                  </a:cxn>
                  <a:cxn ang="0">
                    <a:pos x="0" y="187"/>
                  </a:cxn>
                </a:cxnLst>
                <a:rect l="0" t="0" r="r" b="b"/>
                <a:pathLst>
                  <a:path w="208" h="202">
                    <a:moveTo>
                      <a:pt x="0" y="187"/>
                    </a:moveTo>
                    <a:lnTo>
                      <a:pt x="27" y="180"/>
                    </a:lnTo>
                    <a:lnTo>
                      <a:pt x="159" y="201"/>
                    </a:lnTo>
                    <a:lnTo>
                      <a:pt x="190" y="191"/>
                    </a:lnTo>
                    <a:lnTo>
                      <a:pt x="170" y="176"/>
                    </a:lnTo>
                    <a:lnTo>
                      <a:pt x="170" y="116"/>
                    </a:lnTo>
                    <a:lnTo>
                      <a:pt x="207" y="116"/>
                    </a:lnTo>
                    <a:lnTo>
                      <a:pt x="204" y="82"/>
                    </a:lnTo>
                    <a:lnTo>
                      <a:pt x="170" y="86"/>
                    </a:lnTo>
                    <a:lnTo>
                      <a:pt x="166" y="26"/>
                    </a:lnTo>
                    <a:lnTo>
                      <a:pt x="151" y="17"/>
                    </a:lnTo>
                    <a:lnTo>
                      <a:pt x="131" y="18"/>
                    </a:lnTo>
                    <a:lnTo>
                      <a:pt x="125" y="35"/>
                    </a:lnTo>
                    <a:lnTo>
                      <a:pt x="102" y="36"/>
                    </a:lnTo>
                    <a:lnTo>
                      <a:pt x="75" y="0"/>
                    </a:lnTo>
                    <a:lnTo>
                      <a:pt x="12" y="8"/>
                    </a:lnTo>
                    <a:lnTo>
                      <a:pt x="35" y="83"/>
                    </a:lnTo>
                    <a:lnTo>
                      <a:pt x="0" y="187"/>
                    </a:lnTo>
                  </a:path>
                </a:pathLst>
              </a:custGeom>
              <a:solidFill>
                <a:srgbClr val="DDDDDD"/>
              </a:solidFill>
              <a:ln w="3175" cap="flat" cmpd="sng">
                <a:solidFill>
                  <a:srgbClr val="DDDDDD"/>
                </a:solidFill>
                <a:prstDash val="solid"/>
                <a:round/>
                <a:headEnd type="none" w="med" len="med"/>
                <a:tailEnd type="none" w="med" len="med"/>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51" name="Freeform 183"/>
              <p:cNvSpPr>
                <a:spLocks/>
              </p:cNvSpPr>
              <p:nvPr/>
            </p:nvSpPr>
            <p:spPr bwMode="auto">
              <a:xfrm>
                <a:off x="5114911" y="4975220"/>
                <a:ext cx="34925" cy="34925"/>
              </a:xfrm>
              <a:custGeom>
                <a:avLst/>
                <a:gdLst/>
                <a:ahLst/>
                <a:cxnLst>
                  <a:cxn ang="0">
                    <a:pos x="0" y="6"/>
                  </a:cxn>
                  <a:cxn ang="0">
                    <a:pos x="8" y="22"/>
                  </a:cxn>
                  <a:cxn ang="0">
                    <a:pos x="21" y="0"/>
                  </a:cxn>
                  <a:cxn ang="0">
                    <a:pos x="0" y="6"/>
                  </a:cxn>
                </a:cxnLst>
                <a:rect l="0" t="0" r="r" b="b"/>
                <a:pathLst>
                  <a:path w="22" h="23">
                    <a:moveTo>
                      <a:pt x="0" y="6"/>
                    </a:moveTo>
                    <a:lnTo>
                      <a:pt x="8" y="22"/>
                    </a:lnTo>
                    <a:lnTo>
                      <a:pt x="21" y="0"/>
                    </a:lnTo>
                    <a:lnTo>
                      <a:pt x="0" y="6"/>
                    </a:lnTo>
                  </a:path>
                </a:pathLst>
              </a:custGeom>
              <a:solidFill>
                <a:srgbClr val="DDDDDD"/>
              </a:solidFill>
              <a:ln w="3175" cap="flat" cmpd="sng">
                <a:solidFill>
                  <a:srgbClr val="DDDDDD"/>
                </a:solidFill>
                <a:prstDash val="solid"/>
                <a:round/>
                <a:headEnd type="none" w="med" len="med"/>
                <a:tailEnd type="none" w="med" len="med"/>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52" name="Freeform 184"/>
              <p:cNvSpPr>
                <a:spLocks/>
              </p:cNvSpPr>
              <p:nvPr/>
            </p:nvSpPr>
            <p:spPr bwMode="auto">
              <a:xfrm>
                <a:off x="5316524" y="5300659"/>
                <a:ext cx="234951" cy="231776"/>
              </a:xfrm>
              <a:custGeom>
                <a:avLst/>
                <a:gdLst/>
                <a:ahLst/>
                <a:cxnLst>
                  <a:cxn ang="0">
                    <a:pos x="0" y="115"/>
                  </a:cxn>
                  <a:cxn ang="0">
                    <a:pos x="0" y="70"/>
                  </a:cxn>
                  <a:cxn ang="0">
                    <a:pos x="16" y="70"/>
                  </a:cxn>
                  <a:cxn ang="0">
                    <a:pos x="16" y="12"/>
                  </a:cxn>
                  <a:cxn ang="0">
                    <a:pos x="47" y="5"/>
                  </a:cxn>
                  <a:cxn ang="0">
                    <a:pos x="57" y="14"/>
                  </a:cxn>
                  <a:cxn ang="0">
                    <a:pos x="84" y="0"/>
                  </a:cxn>
                  <a:cxn ang="0">
                    <a:pos x="130" y="62"/>
                  </a:cxn>
                  <a:cxn ang="0">
                    <a:pos x="152" y="72"/>
                  </a:cxn>
                  <a:cxn ang="0">
                    <a:pos x="90" y="129"/>
                  </a:cxn>
                  <a:cxn ang="0">
                    <a:pos x="55" y="129"/>
                  </a:cxn>
                  <a:cxn ang="0">
                    <a:pos x="34" y="149"/>
                  </a:cxn>
                  <a:cxn ang="0">
                    <a:pos x="12" y="151"/>
                  </a:cxn>
                  <a:cxn ang="0">
                    <a:pos x="13" y="132"/>
                  </a:cxn>
                  <a:cxn ang="0">
                    <a:pos x="0" y="115"/>
                  </a:cxn>
                </a:cxnLst>
                <a:rect l="0" t="0" r="r" b="b"/>
                <a:pathLst>
                  <a:path w="153" h="152">
                    <a:moveTo>
                      <a:pt x="0" y="115"/>
                    </a:moveTo>
                    <a:lnTo>
                      <a:pt x="0" y="70"/>
                    </a:lnTo>
                    <a:lnTo>
                      <a:pt x="16" y="70"/>
                    </a:lnTo>
                    <a:lnTo>
                      <a:pt x="16" y="12"/>
                    </a:lnTo>
                    <a:lnTo>
                      <a:pt x="47" y="5"/>
                    </a:lnTo>
                    <a:lnTo>
                      <a:pt x="57" y="14"/>
                    </a:lnTo>
                    <a:lnTo>
                      <a:pt x="84" y="0"/>
                    </a:lnTo>
                    <a:lnTo>
                      <a:pt x="130" y="62"/>
                    </a:lnTo>
                    <a:lnTo>
                      <a:pt x="152" y="72"/>
                    </a:lnTo>
                    <a:lnTo>
                      <a:pt x="90" y="129"/>
                    </a:lnTo>
                    <a:lnTo>
                      <a:pt x="55" y="129"/>
                    </a:lnTo>
                    <a:lnTo>
                      <a:pt x="34" y="149"/>
                    </a:lnTo>
                    <a:lnTo>
                      <a:pt x="12" y="151"/>
                    </a:lnTo>
                    <a:lnTo>
                      <a:pt x="13" y="132"/>
                    </a:lnTo>
                    <a:lnTo>
                      <a:pt x="0" y="115"/>
                    </a:lnTo>
                  </a:path>
                </a:pathLst>
              </a:custGeom>
              <a:solidFill>
                <a:srgbClr val="DDDDDD"/>
              </a:solidFill>
              <a:ln w="3175" cap="flat" cmpd="sng">
                <a:solidFill>
                  <a:srgbClr val="DDDDDD"/>
                </a:solidFill>
                <a:prstDash val="solid"/>
                <a:round/>
                <a:headEnd type="none" w="med" len="med"/>
                <a:tailEnd type="none" w="med" len="med"/>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53" name="Freeform 185"/>
              <p:cNvSpPr>
                <a:spLocks/>
              </p:cNvSpPr>
              <p:nvPr/>
            </p:nvSpPr>
            <p:spPr bwMode="auto">
              <a:xfrm>
                <a:off x="5545124" y="4919657"/>
                <a:ext cx="46038" cy="49213"/>
              </a:xfrm>
              <a:custGeom>
                <a:avLst/>
                <a:gdLst/>
                <a:ahLst/>
                <a:cxnLst>
                  <a:cxn ang="0">
                    <a:pos x="0" y="4"/>
                  </a:cxn>
                  <a:cxn ang="0">
                    <a:pos x="2" y="16"/>
                  </a:cxn>
                  <a:cxn ang="0">
                    <a:pos x="9" y="31"/>
                  </a:cxn>
                  <a:cxn ang="0">
                    <a:pos x="29" y="12"/>
                  </a:cxn>
                  <a:cxn ang="0">
                    <a:pos x="27" y="0"/>
                  </a:cxn>
                  <a:cxn ang="0">
                    <a:pos x="0" y="4"/>
                  </a:cxn>
                </a:cxnLst>
                <a:rect l="0" t="0" r="r" b="b"/>
                <a:pathLst>
                  <a:path w="30" h="32">
                    <a:moveTo>
                      <a:pt x="0" y="4"/>
                    </a:moveTo>
                    <a:lnTo>
                      <a:pt x="2" y="16"/>
                    </a:lnTo>
                    <a:lnTo>
                      <a:pt x="9" y="31"/>
                    </a:lnTo>
                    <a:lnTo>
                      <a:pt x="29" y="12"/>
                    </a:lnTo>
                    <a:lnTo>
                      <a:pt x="27" y="0"/>
                    </a:lnTo>
                    <a:lnTo>
                      <a:pt x="0" y="4"/>
                    </a:lnTo>
                  </a:path>
                </a:pathLst>
              </a:custGeom>
              <a:solidFill>
                <a:srgbClr val="DDDDDD"/>
              </a:solidFill>
              <a:ln w="3175" cap="flat" cmpd="sng">
                <a:solidFill>
                  <a:srgbClr val="DDDDDD"/>
                </a:solidFill>
                <a:prstDash val="solid"/>
                <a:round/>
                <a:headEnd type="none" w="med" len="med"/>
                <a:tailEnd type="none" w="med" len="med"/>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54" name="Freeform 186"/>
              <p:cNvSpPr>
                <a:spLocks/>
              </p:cNvSpPr>
              <p:nvPr/>
            </p:nvSpPr>
            <p:spPr bwMode="auto">
              <a:xfrm>
                <a:off x="5027598" y="4548181"/>
                <a:ext cx="195263" cy="276226"/>
              </a:xfrm>
              <a:custGeom>
                <a:avLst/>
                <a:gdLst/>
                <a:ahLst/>
                <a:cxnLst>
                  <a:cxn ang="0">
                    <a:pos x="0" y="129"/>
                  </a:cxn>
                  <a:cxn ang="0">
                    <a:pos x="17" y="95"/>
                  </a:cxn>
                  <a:cxn ang="0">
                    <a:pos x="48" y="99"/>
                  </a:cxn>
                  <a:cxn ang="0">
                    <a:pos x="81" y="28"/>
                  </a:cxn>
                  <a:cxn ang="0">
                    <a:pos x="98" y="16"/>
                  </a:cxn>
                  <a:cxn ang="0">
                    <a:pos x="92" y="2"/>
                  </a:cxn>
                  <a:cxn ang="0">
                    <a:pos x="100" y="0"/>
                  </a:cxn>
                  <a:cxn ang="0">
                    <a:pos x="112" y="43"/>
                  </a:cxn>
                  <a:cxn ang="0">
                    <a:pos x="92" y="51"/>
                  </a:cxn>
                  <a:cxn ang="0">
                    <a:pos x="115" y="86"/>
                  </a:cxn>
                  <a:cxn ang="0">
                    <a:pos x="100" y="128"/>
                  </a:cxn>
                  <a:cxn ang="0">
                    <a:pos x="126" y="159"/>
                  </a:cxn>
                  <a:cxn ang="0">
                    <a:pos x="123" y="181"/>
                  </a:cxn>
                  <a:cxn ang="0">
                    <a:pos x="79" y="171"/>
                  </a:cxn>
                  <a:cxn ang="0">
                    <a:pos x="47" y="171"/>
                  </a:cxn>
                  <a:cxn ang="0">
                    <a:pos x="20" y="171"/>
                  </a:cxn>
                  <a:cxn ang="0">
                    <a:pos x="18" y="141"/>
                  </a:cxn>
                  <a:cxn ang="0">
                    <a:pos x="0" y="129"/>
                  </a:cxn>
                </a:cxnLst>
                <a:rect l="0" t="0" r="r" b="b"/>
                <a:pathLst>
                  <a:path w="127" h="182">
                    <a:moveTo>
                      <a:pt x="0" y="129"/>
                    </a:moveTo>
                    <a:lnTo>
                      <a:pt x="17" y="95"/>
                    </a:lnTo>
                    <a:lnTo>
                      <a:pt x="48" y="99"/>
                    </a:lnTo>
                    <a:lnTo>
                      <a:pt x="81" y="28"/>
                    </a:lnTo>
                    <a:lnTo>
                      <a:pt x="98" y="16"/>
                    </a:lnTo>
                    <a:lnTo>
                      <a:pt x="92" y="2"/>
                    </a:lnTo>
                    <a:lnTo>
                      <a:pt x="100" y="0"/>
                    </a:lnTo>
                    <a:lnTo>
                      <a:pt x="112" y="43"/>
                    </a:lnTo>
                    <a:lnTo>
                      <a:pt x="92" y="51"/>
                    </a:lnTo>
                    <a:lnTo>
                      <a:pt x="115" y="86"/>
                    </a:lnTo>
                    <a:lnTo>
                      <a:pt x="100" y="128"/>
                    </a:lnTo>
                    <a:lnTo>
                      <a:pt x="126" y="159"/>
                    </a:lnTo>
                    <a:lnTo>
                      <a:pt x="123" y="181"/>
                    </a:lnTo>
                    <a:lnTo>
                      <a:pt x="79" y="171"/>
                    </a:lnTo>
                    <a:lnTo>
                      <a:pt x="47" y="171"/>
                    </a:lnTo>
                    <a:lnTo>
                      <a:pt x="20" y="171"/>
                    </a:lnTo>
                    <a:lnTo>
                      <a:pt x="18" y="141"/>
                    </a:lnTo>
                    <a:lnTo>
                      <a:pt x="0" y="129"/>
                    </a:lnTo>
                  </a:path>
                </a:pathLst>
              </a:custGeom>
              <a:solidFill>
                <a:srgbClr val="DDDDDD"/>
              </a:solidFill>
              <a:ln w="3175" cap="flat" cmpd="sng">
                <a:solidFill>
                  <a:srgbClr val="DDDDDD"/>
                </a:solidFill>
                <a:prstDash val="solid"/>
                <a:round/>
                <a:headEnd type="none" w="med" len="med"/>
                <a:tailEnd type="none" w="med" len="med"/>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55" name="Freeform 187"/>
              <p:cNvSpPr>
                <a:spLocks/>
              </p:cNvSpPr>
              <p:nvPr/>
            </p:nvSpPr>
            <p:spPr bwMode="auto">
              <a:xfrm>
                <a:off x="5181586" y="4591044"/>
                <a:ext cx="328614" cy="201613"/>
              </a:xfrm>
              <a:custGeom>
                <a:avLst/>
                <a:gdLst/>
                <a:ahLst/>
                <a:cxnLst>
                  <a:cxn ang="0">
                    <a:pos x="0" y="99"/>
                  </a:cxn>
                  <a:cxn ang="0">
                    <a:pos x="14" y="58"/>
                  </a:cxn>
                  <a:cxn ang="0">
                    <a:pos x="67" y="47"/>
                  </a:cxn>
                  <a:cxn ang="0">
                    <a:pos x="72" y="33"/>
                  </a:cxn>
                  <a:cxn ang="0">
                    <a:pos x="97" y="29"/>
                  </a:cxn>
                  <a:cxn ang="0">
                    <a:pos x="133" y="0"/>
                  </a:cxn>
                  <a:cxn ang="0">
                    <a:pos x="145" y="35"/>
                  </a:cxn>
                  <a:cxn ang="0">
                    <a:pos x="172" y="47"/>
                  </a:cxn>
                  <a:cxn ang="0">
                    <a:pos x="213" y="94"/>
                  </a:cxn>
                  <a:cxn ang="0">
                    <a:pos x="113" y="108"/>
                  </a:cxn>
                  <a:cxn ang="0">
                    <a:pos x="82" y="94"/>
                  </a:cxn>
                  <a:cxn ang="0">
                    <a:pos x="67" y="118"/>
                  </a:cxn>
                  <a:cxn ang="0">
                    <a:pos x="39" y="118"/>
                  </a:cxn>
                  <a:cxn ang="0">
                    <a:pos x="25" y="131"/>
                  </a:cxn>
                  <a:cxn ang="0">
                    <a:pos x="0" y="99"/>
                  </a:cxn>
                </a:cxnLst>
                <a:rect l="0" t="0" r="r" b="b"/>
                <a:pathLst>
                  <a:path w="214" h="132">
                    <a:moveTo>
                      <a:pt x="0" y="99"/>
                    </a:moveTo>
                    <a:lnTo>
                      <a:pt x="14" y="58"/>
                    </a:lnTo>
                    <a:lnTo>
                      <a:pt x="67" y="47"/>
                    </a:lnTo>
                    <a:lnTo>
                      <a:pt x="72" y="33"/>
                    </a:lnTo>
                    <a:lnTo>
                      <a:pt x="97" y="29"/>
                    </a:lnTo>
                    <a:lnTo>
                      <a:pt x="133" y="0"/>
                    </a:lnTo>
                    <a:lnTo>
                      <a:pt x="145" y="35"/>
                    </a:lnTo>
                    <a:lnTo>
                      <a:pt x="172" y="47"/>
                    </a:lnTo>
                    <a:lnTo>
                      <a:pt x="213" y="94"/>
                    </a:lnTo>
                    <a:lnTo>
                      <a:pt x="113" y="108"/>
                    </a:lnTo>
                    <a:lnTo>
                      <a:pt x="82" y="94"/>
                    </a:lnTo>
                    <a:lnTo>
                      <a:pt x="67" y="118"/>
                    </a:lnTo>
                    <a:lnTo>
                      <a:pt x="39" y="118"/>
                    </a:lnTo>
                    <a:lnTo>
                      <a:pt x="25" y="131"/>
                    </a:lnTo>
                    <a:lnTo>
                      <a:pt x="0" y="99"/>
                    </a:lnTo>
                  </a:path>
                </a:pathLst>
              </a:custGeom>
              <a:solidFill>
                <a:srgbClr val="DDDDDD"/>
              </a:solidFill>
              <a:ln w="3175" cap="flat" cmpd="sng">
                <a:solidFill>
                  <a:srgbClr val="DDDDDD"/>
                </a:solidFill>
                <a:prstDash val="solid"/>
                <a:round/>
                <a:headEnd type="none" w="med" len="med"/>
                <a:tailEnd type="none" w="med" len="med"/>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56" name="Freeform 188"/>
              <p:cNvSpPr>
                <a:spLocks/>
              </p:cNvSpPr>
              <p:nvPr/>
            </p:nvSpPr>
            <p:spPr bwMode="auto">
              <a:xfrm>
                <a:off x="5151423" y="4275130"/>
                <a:ext cx="269876" cy="406402"/>
              </a:xfrm>
              <a:custGeom>
                <a:avLst/>
                <a:gdLst/>
                <a:ahLst/>
                <a:cxnLst>
                  <a:cxn ang="0">
                    <a:pos x="0" y="152"/>
                  </a:cxn>
                  <a:cxn ang="0">
                    <a:pos x="25" y="166"/>
                  </a:cxn>
                  <a:cxn ang="0">
                    <a:pos x="18" y="179"/>
                  </a:cxn>
                  <a:cxn ang="0">
                    <a:pos x="31" y="222"/>
                  </a:cxn>
                  <a:cxn ang="0">
                    <a:pos x="10" y="230"/>
                  </a:cxn>
                  <a:cxn ang="0">
                    <a:pos x="33" y="266"/>
                  </a:cxn>
                  <a:cxn ang="0">
                    <a:pos x="86" y="255"/>
                  </a:cxn>
                  <a:cxn ang="0">
                    <a:pos x="91" y="241"/>
                  </a:cxn>
                  <a:cxn ang="0">
                    <a:pos x="116" y="237"/>
                  </a:cxn>
                  <a:cxn ang="0">
                    <a:pos x="152" y="207"/>
                  </a:cxn>
                  <a:cxn ang="0">
                    <a:pos x="138" y="175"/>
                  </a:cxn>
                  <a:cxn ang="0">
                    <a:pos x="156" y="132"/>
                  </a:cxn>
                  <a:cxn ang="0">
                    <a:pos x="174" y="128"/>
                  </a:cxn>
                  <a:cxn ang="0">
                    <a:pos x="174" y="67"/>
                  </a:cxn>
                  <a:cxn ang="0">
                    <a:pos x="43" y="0"/>
                  </a:cxn>
                  <a:cxn ang="0">
                    <a:pos x="26" y="6"/>
                  </a:cxn>
                  <a:cxn ang="0">
                    <a:pos x="26" y="33"/>
                  </a:cxn>
                  <a:cxn ang="0">
                    <a:pos x="43" y="51"/>
                  </a:cxn>
                  <a:cxn ang="0">
                    <a:pos x="33" y="109"/>
                  </a:cxn>
                  <a:cxn ang="0">
                    <a:pos x="0" y="152"/>
                  </a:cxn>
                </a:cxnLst>
                <a:rect l="0" t="0" r="r" b="b"/>
                <a:pathLst>
                  <a:path w="175" h="267">
                    <a:moveTo>
                      <a:pt x="0" y="152"/>
                    </a:moveTo>
                    <a:lnTo>
                      <a:pt x="25" y="166"/>
                    </a:lnTo>
                    <a:lnTo>
                      <a:pt x="18" y="179"/>
                    </a:lnTo>
                    <a:lnTo>
                      <a:pt x="31" y="222"/>
                    </a:lnTo>
                    <a:lnTo>
                      <a:pt x="10" y="230"/>
                    </a:lnTo>
                    <a:lnTo>
                      <a:pt x="33" y="266"/>
                    </a:lnTo>
                    <a:lnTo>
                      <a:pt x="86" y="255"/>
                    </a:lnTo>
                    <a:lnTo>
                      <a:pt x="91" y="241"/>
                    </a:lnTo>
                    <a:lnTo>
                      <a:pt x="116" y="237"/>
                    </a:lnTo>
                    <a:lnTo>
                      <a:pt x="152" y="207"/>
                    </a:lnTo>
                    <a:lnTo>
                      <a:pt x="138" y="175"/>
                    </a:lnTo>
                    <a:lnTo>
                      <a:pt x="156" y="132"/>
                    </a:lnTo>
                    <a:lnTo>
                      <a:pt x="174" y="128"/>
                    </a:lnTo>
                    <a:lnTo>
                      <a:pt x="174" y="67"/>
                    </a:lnTo>
                    <a:lnTo>
                      <a:pt x="43" y="0"/>
                    </a:lnTo>
                    <a:lnTo>
                      <a:pt x="26" y="6"/>
                    </a:lnTo>
                    <a:lnTo>
                      <a:pt x="26" y="33"/>
                    </a:lnTo>
                    <a:lnTo>
                      <a:pt x="43" y="51"/>
                    </a:lnTo>
                    <a:lnTo>
                      <a:pt x="33" y="109"/>
                    </a:lnTo>
                    <a:lnTo>
                      <a:pt x="0" y="152"/>
                    </a:lnTo>
                  </a:path>
                </a:pathLst>
              </a:custGeom>
              <a:solidFill>
                <a:srgbClr val="DDDDDD"/>
              </a:solidFill>
              <a:ln w="3175" cap="flat" cmpd="sng">
                <a:solidFill>
                  <a:srgbClr val="DDDDDD"/>
                </a:solidFill>
                <a:prstDash val="solid"/>
                <a:round/>
                <a:headEnd type="none" w="med" len="med"/>
                <a:tailEnd type="none" w="med" len="med"/>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57" name="Freeform 189"/>
              <p:cNvSpPr>
                <a:spLocks/>
              </p:cNvSpPr>
              <p:nvPr/>
            </p:nvSpPr>
            <p:spPr bwMode="auto">
              <a:xfrm>
                <a:off x="5097448" y="4770432"/>
                <a:ext cx="188913" cy="215901"/>
              </a:xfrm>
              <a:custGeom>
                <a:avLst/>
                <a:gdLst/>
                <a:ahLst/>
                <a:cxnLst>
                  <a:cxn ang="0">
                    <a:pos x="0" y="123"/>
                  </a:cxn>
                  <a:cxn ang="0">
                    <a:pos x="12" y="141"/>
                  </a:cxn>
                  <a:cxn ang="0">
                    <a:pos x="29" y="135"/>
                  </a:cxn>
                  <a:cxn ang="0">
                    <a:pos x="53" y="136"/>
                  </a:cxn>
                  <a:cxn ang="0">
                    <a:pos x="76" y="122"/>
                  </a:cxn>
                  <a:cxn ang="0">
                    <a:pos x="83" y="93"/>
                  </a:cxn>
                  <a:cxn ang="0">
                    <a:pos x="107" y="70"/>
                  </a:cxn>
                  <a:cxn ang="0">
                    <a:pos x="122" y="0"/>
                  </a:cxn>
                  <a:cxn ang="0">
                    <a:pos x="93" y="0"/>
                  </a:cxn>
                  <a:cxn ang="0">
                    <a:pos x="80" y="12"/>
                  </a:cxn>
                  <a:cxn ang="0">
                    <a:pos x="77" y="33"/>
                  </a:cxn>
                  <a:cxn ang="0">
                    <a:pos x="34" y="24"/>
                  </a:cxn>
                  <a:cxn ang="0">
                    <a:pos x="33" y="39"/>
                  </a:cxn>
                  <a:cxn ang="0">
                    <a:pos x="50" y="40"/>
                  </a:cxn>
                  <a:cxn ang="0">
                    <a:pos x="45" y="96"/>
                  </a:cxn>
                  <a:cxn ang="0">
                    <a:pos x="24" y="89"/>
                  </a:cxn>
                  <a:cxn ang="0">
                    <a:pos x="0" y="123"/>
                  </a:cxn>
                </a:cxnLst>
                <a:rect l="0" t="0" r="r" b="b"/>
                <a:pathLst>
                  <a:path w="123" h="142">
                    <a:moveTo>
                      <a:pt x="0" y="123"/>
                    </a:moveTo>
                    <a:lnTo>
                      <a:pt x="12" y="141"/>
                    </a:lnTo>
                    <a:lnTo>
                      <a:pt x="29" y="135"/>
                    </a:lnTo>
                    <a:lnTo>
                      <a:pt x="53" y="136"/>
                    </a:lnTo>
                    <a:lnTo>
                      <a:pt x="76" y="122"/>
                    </a:lnTo>
                    <a:lnTo>
                      <a:pt x="83" y="93"/>
                    </a:lnTo>
                    <a:lnTo>
                      <a:pt x="107" y="70"/>
                    </a:lnTo>
                    <a:lnTo>
                      <a:pt x="122" y="0"/>
                    </a:lnTo>
                    <a:lnTo>
                      <a:pt x="93" y="0"/>
                    </a:lnTo>
                    <a:lnTo>
                      <a:pt x="80" y="12"/>
                    </a:lnTo>
                    <a:lnTo>
                      <a:pt x="77" y="33"/>
                    </a:lnTo>
                    <a:lnTo>
                      <a:pt x="34" y="24"/>
                    </a:lnTo>
                    <a:lnTo>
                      <a:pt x="33" y="39"/>
                    </a:lnTo>
                    <a:lnTo>
                      <a:pt x="50" y="40"/>
                    </a:lnTo>
                    <a:lnTo>
                      <a:pt x="45" y="96"/>
                    </a:lnTo>
                    <a:lnTo>
                      <a:pt x="24" y="89"/>
                    </a:lnTo>
                    <a:lnTo>
                      <a:pt x="0" y="123"/>
                    </a:lnTo>
                  </a:path>
                </a:pathLst>
              </a:custGeom>
              <a:solidFill>
                <a:srgbClr val="DDDDDD"/>
              </a:solidFill>
              <a:ln w="3175" cap="flat" cmpd="sng">
                <a:solidFill>
                  <a:srgbClr val="DDDDDD"/>
                </a:solidFill>
                <a:prstDash val="solid"/>
                <a:round/>
                <a:headEnd type="none" w="med" len="med"/>
                <a:tailEnd type="none" w="med" len="med"/>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58" name="Freeform 190"/>
              <p:cNvSpPr>
                <a:spLocks/>
              </p:cNvSpPr>
              <p:nvPr/>
            </p:nvSpPr>
            <p:spPr bwMode="auto">
              <a:xfrm>
                <a:off x="5124436" y="4733919"/>
                <a:ext cx="476252" cy="452439"/>
              </a:xfrm>
              <a:custGeom>
                <a:avLst/>
                <a:gdLst/>
                <a:ahLst/>
                <a:cxnLst>
                  <a:cxn ang="0">
                    <a:pos x="0" y="176"/>
                  </a:cxn>
                  <a:cxn ang="0">
                    <a:pos x="0" y="184"/>
                  </a:cxn>
                  <a:cxn ang="0">
                    <a:pos x="63" y="176"/>
                  </a:cxn>
                  <a:cxn ang="0">
                    <a:pos x="90" y="213"/>
                  </a:cxn>
                  <a:cxn ang="0">
                    <a:pos x="113" y="211"/>
                  </a:cxn>
                  <a:cxn ang="0">
                    <a:pos x="118" y="195"/>
                  </a:cxn>
                  <a:cxn ang="0">
                    <a:pos x="138" y="194"/>
                  </a:cxn>
                  <a:cxn ang="0">
                    <a:pos x="153" y="203"/>
                  </a:cxn>
                  <a:cxn ang="0">
                    <a:pos x="157" y="263"/>
                  </a:cxn>
                  <a:cxn ang="0">
                    <a:pos x="191" y="259"/>
                  </a:cxn>
                  <a:cxn ang="0">
                    <a:pos x="284" y="297"/>
                  </a:cxn>
                  <a:cxn ang="0">
                    <a:pos x="283" y="279"/>
                  </a:cxn>
                  <a:cxn ang="0">
                    <a:pos x="265" y="272"/>
                  </a:cxn>
                  <a:cxn ang="0">
                    <a:pos x="268" y="229"/>
                  </a:cxn>
                  <a:cxn ang="0">
                    <a:pos x="298" y="214"/>
                  </a:cxn>
                  <a:cxn ang="0">
                    <a:pos x="279" y="186"/>
                  </a:cxn>
                  <a:cxn ang="0">
                    <a:pos x="276" y="137"/>
                  </a:cxn>
                  <a:cxn ang="0">
                    <a:pos x="273" y="125"/>
                  </a:cxn>
                  <a:cxn ang="0">
                    <a:pos x="284" y="103"/>
                  </a:cxn>
                  <a:cxn ang="0">
                    <a:pos x="298" y="63"/>
                  </a:cxn>
                  <a:cxn ang="0">
                    <a:pos x="309" y="48"/>
                  </a:cxn>
                  <a:cxn ang="0">
                    <a:pos x="303" y="24"/>
                  </a:cxn>
                  <a:cxn ang="0">
                    <a:pos x="249" y="0"/>
                  </a:cxn>
                  <a:cxn ang="0">
                    <a:pos x="149" y="13"/>
                  </a:cxn>
                  <a:cxn ang="0">
                    <a:pos x="118" y="0"/>
                  </a:cxn>
                  <a:cxn ang="0">
                    <a:pos x="103" y="24"/>
                  </a:cxn>
                  <a:cxn ang="0">
                    <a:pos x="89" y="94"/>
                  </a:cxn>
                  <a:cxn ang="0">
                    <a:pos x="64" y="117"/>
                  </a:cxn>
                  <a:cxn ang="0">
                    <a:pos x="58" y="145"/>
                  </a:cxn>
                  <a:cxn ang="0">
                    <a:pos x="35" y="160"/>
                  </a:cxn>
                  <a:cxn ang="0">
                    <a:pos x="10" y="159"/>
                  </a:cxn>
                  <a:cxn ang="0">
                    <a:pos x="0" y="176"/>
                  </a:cxn>
                </a:cxnLst>
                <a:rect l="0" t="0" r="r" b="b"/>
                <a:pathLst>
                  <a:path w="310" h="298">
                    <a:moveTo>
                      <a:pt x="0" y="176"/>
                    </a:moveTo>
                    <a:lnTo>
                      <a:pt x="0" y="184"/>
                    </a:lnTo>
                    <a:lnTo>
                      <a:pt x="63" y="176"/>
                    </a:lnTo>
                    <a:lnTo>
                      <a:pt x="90" y="213"/>
                    </a:lnTo>
                    <a:lnTo>
                      <a:pt x="113" y="211"/>
                    </a:lnTo>
                    <a:lnTo>
                      <a:pt x="118" y="195"/>
                    </a:lnTo>
                    <a:lnTo>
                      <a:pt x="138" y="194"/>
                    </a:lnTo>
                    <a:lnTo>
                      <a:pt x="153" y="203"/>
                    </a:lnTo>
                    <a:lnTo>
                      <a:pt x="157" y="263"/>
                    </a:lnTo>
                    <a:lnTo>
                      <a:pt x="191" y="259"/>
                    </a:lnTo>
                    <a:lnTo>
                      <a:pt x="284" y="297"/>
                    </a:lnTo>
                    <a:lnTo>
                      <a:pt x="283" y="279"/>
                    </a:lnTo>
                    <a:lnTo>
                      <a:pt x="265" y="272"/>
                    </a:lnTo>
                    <a:lnTo>
                      <a:pt x="268" y="229"/>
                    </a:lnTo>
                    <a:lnTo>
                      <a:pt x="298" y="214"/>
                    </a:lnTo>
                    <a:lnTo>
                      <a:pt x="279" y="186"/>
                    </a:lnTo>
                    <a:lnTo>
                      <a:pt x="276" y="137"/>
                    </a:lnTo>
                    <a:lnTo>
                      <a:pt x="273" y="125"/>
                    </a:lnTo>
                    <a:lnTo>
                      <a:pt x="284" y="103"/>
                    </a:lnTo>
                    <a:lnTo>
                      <a:pt x="298" y="63"/>
                    </a:lnTo>
                    <a:lnTo>
                      <a:pt x="309" y="48"/>
                    </a:lnTo>
                    <a:lnTo>
                      <a:pt x="303" y="24"/>
                    </a:lnTo>
                    <a:lnTo>
                      <a:pt x="249" y="0"/>
                    </a:lnTo>
                    <a:lnTo>
                      <a:pt x="149" y="13"/>
                    </a:lnTo>
                    <a:lnTo>
                      <a:pt x="118" y="0"/>
                    </a:lnTo>
                    <a:lnTo>
                      <a:pt x="103" y="24"/>
                    </a:lnTo>
                    <a:lnTo>
                      <a:pt x="89" y="94"/>
                    </a:lnTo>
                    <a:lnTo>
                      <a:pt x="64" y="117"/>
                    </a:lnTo>
                    <a:lnTo>
                      <a:pt x="58" y="145"/>
                    </a:lnTo>
                    <a:lnTo>
                      <a:pt x="35" y="160"/>
                    </a:lnTo>
                    <a:lnTo>
                      <a:pt x="10" y="159"/>
                    </a:lnTo>
                    <a:lnTo>
                      <a:pt x="0" y="176"/>
                    </a:lnTo>
                  </a:path>
                </a:pathLst>
              </a:custGeom>
              <a:solidFill>
                <a:srgbClr val="DDDDDD"/>
              </a:solidFill>
              <a:ln w="3175" cap="flat" cmpd="sng">
                <a:solidFill>
                  <a:srgbClr val="DDDDDD"/>
                </a:solidFill>
                <a:prstDash val="solid"/>
                <a:round/>
                <a:headEnd type="none" w="med" len="med"/>
                <a:tailEnd type="none" w="med" len="med"/>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59" name="Freeform 191"/>
              <p:cNvSpPr>
                <a:spLocks/>
              </p:cNvSpPr>
              <p:nvPr/>
            </p:nvSpPr>
            <p:spPr bwMode="auto">
              <a:xfrm>
                <a:off x="5626087" y="3948104"/>
                <a:ext cx="61913" cy="34925"/>
              </a:xfrm>
              <a:custGeom>
                <a:avLst/>
                <a:gdLst/>
                <a:ahLst/>
                <a:cxnLst>
                  <a:cxn ang="0">
                    <a:pos x="0" y="11"/>
                  </a:cxn>
                  <a:cxn ang="0">
                    <a:pos x="13" y="22"/>
                  </a:cxn>
                  <a:cxn ang="0">
                    <a:pos x="39" y="0"/>
                  </a:cxn>
                  <a:cxn ang="0">
                    <a:pos x="0" y="11"/>
                  </a:cxn>
                </a:cxnLst>
                <a:rect l="0" t="0" r="r" b="b"/>
                <a:pathLst>
                  <a:path w="40" h="23">
                    <a:moveTo>
                      <a:pt x="0" y="11"/>
                    </a:moveTo>
                    <a:lnTo>
                      <a:pt x="13" y="22"/>
                    </a:lnTo>
                    <a:lnTo>
                      <a:pt x="39" y="0"/>
                    </a:lnTo>
                    <a:lnTo>
                      <a:pt x="0" y="11"/>
                    </a:lnTo>
                  </a:path>
                </a:pathLst>
              </a:custGeom>
              <a:solidFill>
                <a:srgbClr val="DDDDDD"/>
              </a:solidFill>
              <a:ln w="3175" cap="flat" cmpd="sng">
                <a:solidFill>
                  <a:srgbClr val="DDDDDD"/>
                </a:solidFill>
                <a:prstDash val="solid"/>
                <a:round/>
                <a:headEnd type="none" w="med" len="med"/>
                <a:tailEnd type="none" w="med" len="med"/>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60" name="Freeform 192"/>
              <p:cNvSpPr>
                <a:spLocks/>
              </p:cNvSpPr>
              <p:nvPr/>
            </p:nvSpPr>
            <p:spPr bwMode="auto">
              <a:xfrm>
                <a:off x="4838685" y="4556119"/>
                <a:ext cx="71438" cy="150813"/>
              </a:xfrm>
              <a:custGeom>
                <a:avLst/>
                <a:gdLst/>
                <a:ahLst/>
                <a:cxnLst>
                  <a:cxn ang="0">
                    <a:pos x="0" y="22"/>
                  </a:cxn>
                  <a:cxn ang="0">
                    <a:pos x="17" y="98"/>
                  </a:cxn>
                  <a:cxn ang="0">
                    <a:pos x="32" y="98"/>
                  </a:cxn>
                  <a:cxn ang="0">
                    <a:pos x="45" y="10"/>
                  </a:cxn>
                  <a:cxn ang="0">
                    <a:pos x="32" y="0"/>
                  </a:cxn>
                  <a:cxn ang="0">
                    <a:pos x="24" y="6"/>
                  </a:cxn>
                  <a:cxn ang="0">
                    <a:pos x="0" y="22"/>
                  </a:cxn>
                </a:cxnLst>
                <a:rect l="0" t="0" r="r" b="b"/>
                <a:pathLst>
                  <a:path w="46" h="99">
                    <a:moveTo>
                      <a:pt x="0" y="22"/>
                    </a:moveTo>
                    <a:lnTo>
                      <a:pt x="17" y="98"/>
                    </a:lnTo>
                    <a:lnTo>
                      <a:pt x="32" y="98"/>
                    </a:lnTo>
                    <a:lnTo>
                      <a:pt x="45" y="10"/>
                    </a:lnTo>
                    <a:lnTo>
                      <a:pt x="32" y="0"/>
                    </a:lnTo>
                    <a:lnTo>
                      <a:pt x="24" y="6"/>
                    </a:lnTo>
                    <a:lnTo>
                      <a:pt x="0" y="22"/>
                    </a:lnTo>
                  </a:path>
                </a:pathLst>
              </a:custGeom>
              <a:solidFill>
                <a:srgbClr val="DDDDDD"/>
              </a:solidFill>
              <a:ln w="3175" cap="flat" cmpd="sng">
                <a:solidFill>
                  <a:srgbClr val="DDDDDD"/>
                </a:solidFill>
                <a:prstDash val="solid"/>
                <a:round/>
                <a:headEnd type="none" w="med" len="med"/>
                <a:tailEnd type="none" w="med" len="med"/>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61" name="Freeform 193"/>
              <p:cNvSpPr>
                <a:spLocks/>
              </p:cNvSpPr>
              <p:nvPr/>
            </p:nvSpPr>
            <p:spPr bwMode="auto">
              <a:xfrm>
                <a:off x="5056173" y="4808532"/>
                <a:ext cx="46038" cy="33338"/>
              </a:xfrm>
              <a:custGeom>
                <a:avLst/>
                <a:gdLst/>
                <a:ahLst/>
                <a:cxnLst>
                  <a:cxn ang="0">
                    <a:pos x="0" y="21"/>
                  </a:cxn>
                  <a:cxn ang="0">
                    <a:pos x="2" y="0"/>
                  </a:cxn>
                  <a:cxn ang="0">
                    <a:pos x="29" y="0"/>
                  </a:cxn>
                  <a:cxn ang="0">
                    <a:pos x="29" y="18"/>
                  </a:cxn>
                  <a:cxn ang="0">
                    <a:pos x="0" y="21"/>
                  </a:cxn>
                </a:cxnLst>
                <a:rect l="0" t="0" r="r" b="b"/>
                <a:pathLst>
                  <a:path w="30" h="22">
                    <a:moveTo>
                      <a:pt x="0" y="21"/>
                    </a:moveTo>
                    <a:lnTo>
                      <a:pt x="2" y="0"/>
                    </a:lnTo>
                    <a:lnTo>
                      <a:pt x="29" y="0"/>
                    </a:lnTo>
                    <a:lnTo>
                      <a:pt x="29" y="18"/>
                    </a:lnTo>
                    <a:lnTo>
                      <a:pt x="0" y="21"/>
                    </a:lnTo>
                  </a:path>
                </a:pathLst>
              </a:custGeom>
              <a:solidFill>
                <a:srgbClr val="DDDDDD"/>
              </a:solidFill>
              <a:ln w="3175" cap="flat" cmpd="sng">
                <a:solidFill>
                  <a:srgbClr val="DDDDDD"/>
                </a:solidFill>
                <a:prstDash val="solid"/>
                <a:round/>
                <a:headEnd type="none" w="med" len="med"/>
                <a:tailEnd type="none" w="med" len="med"/>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62" name="Freeform 194"/>
              <p:cNvSpPr>
                <a:spLocks/>
              </p:cNvSpPr>
              <p:nvPr/>
            </p:nvSpPr>
            <p:spPr bwMode="auto">
              <a:xfrm>
                <a:off x="5643550" y="4414830"/>
                <a:ext cx="377826" cy="361951"/>
              </a:xfrm>
              <a:custGeom>
                <a:avLst/>
                <a:gdLst/>
                <a:ahLst/>
                <a:cxnLst>
                  <a:cxn ang="0">
                    <a:pos x="0" y="165"/>
                  </a:cxn>
                  <a:cxn ang="0">
                    <a:pos x="18" y="153"/>
                  </a:cxn>
                  <a:cxn ang="0">
                    <a:pos x="20" y="123"/>
                  </a:cxn>
                  <a:cxn ang="0">
                    <a:pos x="52" y="84"/>
                  </a:cxn>
                  <a:cxn ang="0">
                    <a:pos x="64" y="14"/>
                  </a:cxn>
                  <a:cxn ang="0">
                    <a:pos x="90" y="0"/>
                  </a:cxn>
                  <a:cxn ang="0">
                    <a:pos x="109" y="47"/>
                  </a:cxn>
                  <a:cxn ang="0">
                    <a:pos x="162" y="87"/>
                  </a:cxn>
                  <a:cxn ang="0">
                    <a:pos x="144" y="111"/>
                  </a:cxn>
                  <a:cxn ang="0">
                    <a:pos x="161" y="117"/>
                  </a:cxn>
                  <a:cxn ang="0">
                    <a:pos x="181" y="146"/>
                  </a:cxn>
                  <a:cxn ang="0">
                    <a:pos x="245" y="162"/>
                  </a:cxn>
                  <a:cxn ang="0">
                    <a:pos x="195" y="211"/>
                  </a:cxn>
                  <a:cxn ang="0">
                    <a:pos x="145" y="230"/>
                  </a:cxn>
                  <a:cxn ang="0">
                    <a:pos x="98" y="237"/>
                  </a:cxn>
                  <a:cxn ang="0">
                    <a:pos x="47" y="219"/>
                  </a:cxn>
                  <a:cxn ang="0">
                    <a:pos x="28" y="184"/>
                  </a:cxn>
                  <a:cxn ang="0">
                    <a:pos x="0" y="165"/>
                  </a:cxn>
                </a:cxnLst>
                <a:rect l="0" t="0" r="r" b="b"/>
                <a:pathLst>
                  <a:path w="246" h="238">
                    <a:moveTo>
                      <a:pt x="0" y="165"/>
                    </a:moveTo>
                    <a:lnTo>
                      <a:pt x="18" y="153"/>
                    </a:lnTo>
                    <a:lnTo>
                      <a:pt x="20" y="123"/>
                    </a:lnTo>
                    <a:lnTo>
                      <a:pt x="52" y="84"/>
                    </a:lnTo>
                    <a:lnTo>
                      <a:pt x="64" y="14"/>
                    </a:lnTo>
                    <a:lnTo>
                      <a:pt x="90" y="0"/>
                    </a:lnTo>
                    <a:lnTo>
                      <a:pt x="109" y="47"/>
                    </a:lnTo>
                    <a:lnTo>
                      <a:pt x="162" y="87"/>
                    </a:lnTo>
                    <a:lnTo>
                      <a:pt x="144" y="111"/>
                    </a:lnTo>
                    <a:lnTo>
                      <a:pt x="161" y="117"/>
                    </a:lnTo>
                    <a:lnTo>
                      <a:pt x="181" y="146"/>
                    </a:lnTo>
                    <a:lnTo>
                      <a:pt x="245" y="162"/>
                    </a:lnTo>
                    <a:lnTo>
                      <a:pt x="195" y="211"/>
                    </a:lnTo>
                    <a:lnTo>
                      <a:pt x="145" y="230"/>
                    </a:lnTo>
                    <a:lnTo>
                      <a:pt x="98" y="237"/>
                    </a:lnTo>
                    <a:lnTo>
                      <a:pt x="47" y="219"/>
                    </a:lnTo>
                    <a:lnTo>
                      <a:pt x="28" y="184"/>
                    </a:lnTo>
                    <a:lnTo>
                      <a:pt x="0" y="165"/>
                    </a:lnTo>
                  </a:path>
                </a:pathLst>
              </a:custGeom>
              <a:solidFill>
                <a:srgbClr val="DDDDDD"/>
              </a:solidFill>
              <a:ln w="3175" cap="flat" cmpd="sng">
                <a:solidFill>
                  <a:srgbClr val="DDDDDD"/>
                </a:solidFill>
                <a:prstDash val="solid"/>
                <a:round/>
                <a:headEnd type="none" w="med" len="med"/>
                <a:tailEnd type="none" w="med" len="med"/>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63" name="Freeform 195"/>
              <p:cNvSpPr>
                <a:spLocks/>
              </p:cNvSpPr>
              <p:nvPr/>
            </p:nvSpPr>
            <p:spPr bwMode="auto">
              <a:xfrm>
                <a:off x="5864213" y="4548181"/>
                <a:ext cx="41275" cy="46038"/>
              </a:xfrm>
              <a:custGeom>
                <a:avLst/>
                <a:gdLst/>
                <a:ahLst/>
                <a:cxnLst>
                  <a:cxn ang="0">
                    <a:pos x="0" y="24"/>
                  </a:cxn>
                  <a:cxn ang="0">
                    <a:pos x="17" y="30"/>
                  </a:cxn>
                  <a:cxn ang="0">
                    <a:pos x="24" y="21"/>
                  </a:cxn>
                  <a:cxn ang="0">
                    <a:pos x="12" y="19"/>
                  </a:cxn>
                  <a:cxn ang="0">
                    <a:pos x="26" y="12"/>
                  </a:cxn>
                  <a:cxn ang="0">
                    <a:pos x="19" y="0"/>
                  </a:cxn>
                  <a:cxn ang="0">
                    <a:pos x="0" y="24"/>
                  </a:cxn>
                </a:cxnLst>
                <a:rect l="0" t="0" r="r" b="b"/>
                <a:pathLst>
                  <a:path w="27" h="31">
                    <a:moveTo>
                      <a:pt x="0" y="24"/>
                    </a:moveTo>
                    <a:lnTo>
                      <a:pt x="17" y="30"/>
                    </a:lnTo>
                    <a:lnTo>
                      <a:pt x="24" y="21"/>
                    </a:lnTo>
                    <a:lnTo>
                      <a:pt x="12" y="19"/>
                    </a:lnTo>
                    <a:lnTo>
                      <a:pt x="26" y="12"/>
                    </a:lnTo>
                    <a:lnTo>
                      <a:pt x="19" y="0"/>
                    </a:lnTo>
                    <a:lnTo>
                      <a:pt x="0" y="24"/>
                    </a:lnTo>
                  </a:path>
                </a:pathLst>
              </a:custGeom>
              <a:solidFill>
                <a:srgbClr val="DDDDDD"/>
              </a:solidFill>
              <a:ln w="3175" cap="flat" cmpd="sng">
                <a:solidFill>
                  <a:srgbClr val="DDDDDD"/>
                </a:solidFill>
                <a:prstDash val="solid"/>
                <a:round/>
                <a:headEnd type="none" w="med" len="med"/>
                <a:tailEnd type="none" w="med" len="med"/>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64" name="Freeform 196"/>
              <p:cNvSpPr>
                <a:spLocks/>
              </p:cNvSpPr>
              <p:nvPr/>
            </p:nvSpPr>
            <p:spPr bwMode="auto">
              <a:xfrm>
                <a:off x="5035535" y="4808532"/>
                <a:ext cx="141288" cy="150813"/>
              </a:xfrm>
              <a:custGeom>
                <a:avLst/>
                <a:gdLst/>
                <a:ahLst/>
                <a:cxnLst>
                  <a:cxn ang="0">
                    <a:pos x="0" y="45"/>
                  </a:cxn>
                  <a:cxn ang="0">
                    <a:pos x="9" y="30"/>
                  </a:cxn>
                  <a:cxn ang="0">
                    <a:pos x="16" y="32"/>
                  </a:cxn>
                  <a:cxn ang="0">
                    <a:pos x="12" y="18"/>
                  </a:cxn>
                  <a:cxn ang="0">
                    <a:pos x="42" y="16"/>
                  </a:cxn>
                  <a:cxn ang="0">
                    <a:pos x="42" y="0"/>
                  </a:cxn>
                  <a:cxn ang="0">
                    <a:pos x="74" y="0"/>
                  </a:cxn>
                  <a:cxn ang="0">
                    <a:pos x="73" y="14"/>
                  </a:cxn>
                  <a:cxn ang="0">
                    <a:pos x="91" y="16"/>
                  </a:cxn>
                  <a:cxn ang="0">
                    <a:pos x="85" y="71"/>
                  </a:cxn>
                  <a:cxn ang="0">
                    <a:pos x="63" y="64"/>
                  </a:cxn>
                  <a:cxn ang="0">
                    <a:pos x="39" y="98"/>
                  </a:cxn>
                  <a:cxn ang="0">
                    <a:pos x="0" y="45"/>
                  </a:cxn>
                </a:cxnLst>
                <a:rect l="0" t="0" r="r" b="b"/>
                <a:pathLst>
                  <a:path w="92" h="99">
                    <a:moveTo>
                      <a:pt x="0" y="45"/>
                    </a:moveTo>
                    <a:lnTo>
                      <a:pt x="9" y="30"/>
                    </a:lnTo>
                    <a:lnTo>
                      <a:pt x="16" y="32"/>
                    </a:lnTo>
                    <a:lnTo>
                      <a:pt x="12" y="18"/>
                    </a:lnTo>
                    <a:lnTo>
                      <a:pt x="42" y="16"/>
                    </a:lnTo>
                    <a:lnTo>
                      <a:pt x="42" y="0"/>
                    </a:lnTo>
                    <a:lnTo>
                      <a:pt x="74" y="0"/>
                    </a:lnTo>
                    <a:lnTo>
                      <a:pt x="73" y="14"/>
                    </a:lnTo>
                    <a:lnTo>
                      <a:pt x="91" y="16"/>
                    </a:lnTo>
                    <a:lnTo>
                      <a:pt x="85" y="71"/>
                    </a:lnTo>
                    <a:lnTo>
                      <a:pt x="63" y="64"/>
                    </a:lnTo>
                    <a:lnTo>
                      <a:pt x="39" y="98"/>
                    </a:lnTo>
                    <a:lnTo>
                      <a:pt x="0" y="45"/>
                    </a:lnTo>
                  </a:path>
                </a:pathLst>
              </a:custGeom>
              <a:solidFill>
                <a:srgbClr val="DDDDDD"/>
              </a:solidFill>
              <a:ln w="3175" cap="flat" cmpd="sng">
                <a:solidFill>
                  <a:srgbClr val="DDDDDD"/>
                </a:solidFill>
                <a:prstDash val="solid"/>
                <a:round/>
                <a:headEnd type="none" w="med" len="med"/>
                <a:tailEnd type="none" w="med" len="med"/>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65" name="Freeform 197"/>
              <p:cNvSpPr>
                <a:spLocks/>
              </p:cNvSpPr>
              <p:nvPr/>
            </p:nvSpPr>
            <p:spPr bwMode="auto">
              <a:xfrm>
                <a:off x="4398946" y="4525956"/>
                <a:ext cx="74613" cy="33338"/>
              </a:xfrm>
              <a:custGeom>
                <a:avLst/>
                <a:gdLst/>
                <a:ahLst/>
                <a:cxnLst>
                  <a:cxn ang="0">
                    <a:pos x="0" y="21"/>
                  </a:cxn>
                  <a:cxn ang="0">
                    <a:pos x="2" y="0"/>
                  </a:cxn>
                  <a:cxn ang="0">
                    <a:pos x="48" y="6"/>
                  </a:cxn>
                  <a:cxn ang="0">
                    <a:pos x="0" y="21"/>
                  </a:cxn>
                </a:cxnLst>
                <a:rect l="0" t="0" r="r" b="b"/>
                <a:pathLst>
                  <a:path w="49" h="22">
                    <a:moveTo>
                      <a:pt x="0" y="21"/>
                    </a:moveTo>
                    <a:lnTo>
                      <a:pt x="2" y="0"/>
                    </a:lnTo>
                    <a:lnTo>
                      <a:pt x="48" y="6"/>
                    </a:lnTo>
                    <a:lnTo>
                      <a:pt x="0" y="21"/>
                    </a:lnTo>
                  </a:path>
                </a:pathLst>
              </a:custGeom>
              <a:solidFill>
                <a:srgbClr val="DDDDDD"/>
              </a:solidFill>
              <a:ln w="3175" cap="flat" cmpd="sng">
                <a:solidFill>
                  <a:srgbClr val="DDDDDD"/>
                </a:solidFill>
                <a:prstDash val="solid"/>
                <a:round/>
                <a:headEnd type="none" w="med" len="med"/>
                <a:tailEnd type="none" w="med" len="med"/>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66" name="Freeform 198"/>
              <p:cNvSpPr>
                <a:spLocks/>
              </p:cNvSpPr>
              <p:nvPr/>
            </p:nvSpPr>
            <p:spPr bwMode="auto">
              <a:xfrm>
                <a:off x="4740259" y="4584694"/>
                <a:ext cx="109538" cy="161926"/>
              </a:xfrm>
              <a:custGeom>
                <a:avLst/>
                <a:gdLst/>
                <a:ahLst/>
                <a:cxnLst>
                  <a:cxn ang="0">
                    <a:pos x="0" y="99"/>
                  </a:cxn>
                  <a:cxn ang="0">
                    <a:pos x="6" y="26"/>
                  </a:cxn>
                  <a:cxn ang="0">
                    <a:pos x="4" y="4"/>
                  </a:cxn>
                  <a:cxn ang="0">
                    <a:pos x="47" y="0"/>
                  </a:cxn>
                  <a:cxn ang="0">
                    <a:pos x="70" y="83"/>
                  </a:cxn>
                  <a:cxn ang="0">
                    <a:pos x="18" y="105"/>
                  </a:cxn>
                  <a:cxn ang="0">
                    <a:pos x="0" y="99"/>
                  </a:cxn>
                </a:cxnLst>
                <a:rect l="0" t="0" r="r" b="b"/>
                <a:pathLst>
                  <a:path w="71" h="106">
                    <a:moveTo>
                      <a:pt x="0" y="99"/>
                    </a:moveTo>
                    <a:lnTo>
                      <a:pt x="6" y="26"/>
                    </a:lnTo>
                    <a:lnTo>
                      <a:pt x="4" y="4"/>
                    </a:lnTo>
                    <a:lnTo>
                      <a:pt x="47" y="0"/>
                    </a:lnTo>
                    <a:lnTo>
                      <a:pt x="70" y="83"/>
                    </a:lnTo>
                    <a:lnTo>
                      <a:pt x="18" y="105"/>
                    </a:lnTo>
                    <a:lnTo>
                      <a:pt x="0" y="99"/>
                    </a:lnTo>
                  </a:path>
                </a:pathLst>
              </a:custGeom>
              <a:solidFill>
                <a:srgbClr val="DDDDDD"/>
              </a:solidFill>
              <a:ln w="3175" cap="flat" cmpd="sng">
                <a:solidFill>
                  <a:srgbClr val="DDDDDD"/>
                </a:solidFill>
                <a:prstDash val="solid"/>
                <a:round/>
                <a:headEnd type="none" w="med" len="med"/>
                <a:tailEnd type="none" w="med" len="med"/>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67" name="Freeform 199"/>
              <p:cNvSpPr>
                <a:spLocks/>
              </p:cNvSpPr>
              <p:nvPr/>
            </p:nvSpPr>
            <p:spPr bwMode="auto">
              <a:xfrm>
                <a:off x="4441808" y="4548181"/>
                <a:ext cx="185738" cy="134938"/>
              </a:xfrm>
              <a:custGeom>
                <a:avLst/>
                <a:gdLst/>
                <a:ahLst/>
                <a:cxnLst>
                  <a:cxn ang="0">
                    <a:pos x="0" y="28"/>
                  </a:cxn>
                  <a:cxn ang="0">
                    <a:pos x="20" y="16"/>
                  </a:cxn>
                  <a:cxn ang="0">
                    <a:pos x="21" y="0"/>
                  </a:cxn>
                  <a:cxn ang="0">
                    <a:pos x="59" y="4"/>
                  </a:cxn>
                  <a:cxn ang="0">
                    <a:pos x="70" y="12"/>
                  </a:cxn>
                  <a:cxn ang="0">
                    <a:pos x="98" y="2"/>
                  </a:cxn>
                  <a:cxn ang="0">
                    <a:pos x="114" y="40"/>
                  </a:cxn>
                  <a:cxn ang="0">
                    <a:pos x="120" y="70"/>
                  </a:cxn>
                  <a:cxn ang="0">
                    <a:pos x="109" y="69"/>
                  </a:cxn>
                  <a:cxn ang="0">
                    <a:pos x="106" y="85"/>
                  </a:cxn>
                  <a:cxn ang="0">
                    <a:pos x="88" y="88"/>
                  </a:cxn>
                  <a:cxn ang="0">
                    <a:pos x="88" y="70"/>
                  </a:cxn>
                  <a:cxn ang="0">
                    <a:pos x="78" y="70"/>
                  </a:cxn>
                  <a:cxn ang="0">
                    <a:pos x="62" y="44"/>
                  </a:cxn>
                  <a:cxn ang="0">
                    <a:pos x="28" y="59"/>
                  </a:cxn>
                  <a:cxn ang="0">
                    <a:pos x="0" y="28"/>
                  </a:cxn>
                </a:cxnLst>
                <a:rect l="0" t="0" r="r" b="b"/>
                <a:pathLst>
                  <a:path w="121" h="89">
                    <a:moveTo>
                      <a:pt x="0" y="28"/>
                    </a:moveTo>
                    <a:lnTo>
                      <a:pt x="20" y="16"/>
                    </a:lnTo>
                    <a:lnTo>
                      <a:pt x="21" y="0"/>
                    </a:lnTo>
                    <a:lnTo>
                      <a:pt x="59" y="4"/>
                    </a:lnTo>
                    <a:lnTo>
                      <a:pt x="70" y="12"/>
                    </a:lnTo>
                    <a:lnTo>
                      <a:pt x="98" y="2"/>
                    </a:lnTo>
                    <a:lnTo>
                      <a:pt x="114" y="40"/>
                    </a:lnTo>
                    <a:lnTo>
                      <a:pt x="120" y="70"/>
                    </a:lnTo>
                    <a:lnTo>
                      <a:pt x="109" y="69"/>
                    </a:lnTo>
                    <a:lnTo>
                      <a:pt x="106" y="85"/>
                    </a:lnTo>
                    <a:lnTo>
                      <a:pt x="88" y="88"/>
                    </a:lnTo>
                    <a:lnTo>
                      <a:pt x="88" y="70"/>
                    </a:lnTo>
                    <a:lnTo>
                      <a:pt x="78" y="70"/>
                    </a:lnTo>
                    <a:lnTo>
                      <a:pt x="62" y="44"/>
                    </a:lnTo>
                    <a:lnTo>
                      <a:pt x="28" y="59"/>
                    </a:lnTo>
                    <a:lnTo>
                      <a:pt x="0" y="28"/>
                    </a:lnTo>
                  </a:path>
                </a:pathLst>
              </a:custGeom>
              <a:solidFill>
                <a:srgbClr val="DDDDDD"/>
              </a:solidFill>
              <a:ln w="3175" cap="flat" cmpd="sng">
                <a:solidFill>
                  <a:srgbClr val="DDDDDD"/>
                </a:solidFill>
                <a:prstDash val="solid"/>
                <a:round/>
                <a:headEnd type="none" w="med" len="med"/>
                <a:tailEnd type="none" w="med" len="med"/>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68" name="Freeform 200"/>
              <p:cNvSpPr>
                <a:spLocks/>
              </p:cNvSpPr>
              <p:nvPr/>
            </p:nvSpPr>
            <p:spPr bwMode="auto">
              <a:xfrm>
                <a:off x="5937238" y="4124317"/>
                <a:ext cx="47625" cy="34925"/>
              </a:xfrm>
              <a:custGeom>
                <a:avLst/>
                <a:gdLst/>
                <a:ahLst/>
                <a:cxnLst>
                  <a:cxn ang="0">
                    <a:pos x="0" y="0"/>
                  </a:cxn>
                  <a:cxn ang="0">
                    <a:pos x="15" y="22"/>
                  </a:cxn>
                  <a:cxn ang="0">
                    <a:pos x="30" y="4"/>
                  </a:cxn>
                  <a:cxn ang="0">
                    <a:pos x="0" y="0"/>
                  </a:cxn>
                </a:cxnLst>
                <a:rect l="0" t="0" r="r" b="b"/>
                <a:pathLst>
                  <a:path w="31" h="23">
                    <a:moveTo>
                      <a:pt x="0" y="0"/>
                    </a:moveTo>
                    <a:lnTo>
                      <a:pt x="15" y="22"/>
                    </a:lnTo>
                    <a:lnTo>
                      <a:pt x="30" y="4"/>
                    </a:lnTo>
                    <a:lnTo>
                      <a:pt x="0" y="0"/>
                    </a:lnTo>
                  </a:path>
                </a:pathLst>
              </a:custGeom>
              <a:solidFill>
                <a:srgbClr val="DDDDDD"/>
              </a:solidFill>
              <a:ln w="3175" cap="flat" cmpd="sng">
                <a:solidFill>
                  <a:srgbClr val="DDDDDD"/>
                </a:solidFill>
                <a:prstDash val="solid"/>
                <a:round/>
                <a:headEnd type="none" w="med" len="med"/>
                <a:tailEnd type="none" w="med" len="med"/>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69" name="Freeform 201"/>
              <p:cNvSpPr>
                <a:spLocks/>
              </p:cNvSpPr>
              <p:nvPr/>
            </p:nvSpPr>
            <p:spPr bwMode="auto">
              <a:xfrm>
                <a:off x="5667362" y="4017954"/>
                <a:ext cx="42863" cy="104775"/>
              </a:xfrm>
              <a:custGeom>
                <a:avLst/>
                <a:gdLst/>
                <a:ahLst/>
                <a:cxnLst>
                  <a:cxn ang="0">
                    <a:pos x="0" y="33"/>
                  </a:cxn>
                  <a:cxn ang="0">
                    <a:pos x="13" y="69"/>
                  </a:cxn>
                  <a:cxn ang="0">
                    <a:pos x="16" y="67"/>
                  </a:cxn>
                  <a:cxn ang="0">
                    <a:pos x="23" y="31"/>
                  </a:cxn>
                  <a:cxn ang="0">
                    <a:pos x="13" y="33"/>
                  </a:cxn>
                  <a:cxn ang="0">
                    <a:pos x="16" y="17"/>
                  </a:cxn>
                  <a:cxn ang="0">
                    <a:pos x="24" y="9"/>
                  </a:cxn>
                  <a:cxn ang="0">
                    <a:pos x="26" y="0"/>
                  </a:cxn>
                  <a:cxn ang="0">
                    <a:pos x="17" y="1"/>
                  </a:cxn>
                  <a:cxn ang="0">
                    <a:pos x="0" y="33"/>
                  </a:cxn>
                </a:cxnLst>
                <a:rect l="0" t="0" r="r" b="b"/>
                <a:pathLst>
                  <a:path w="27" h="70">
                    <a:moveTo>
                      <a:pt x="0" y="33"/>
                    </a:moveTo>
                    <a:lnTo>
                      <a:pt x="13" y="69"/>
                    </a:lnTo>
                    <a:lnTo>
                      <a:pt x="16" y="67"/>
                    </a:lnTo>
                    <a:lnTo>
                      <a:pt x="23" y="31"/>
                    </a:lnTo>
                    <a:lnTo>
                      <a:pt x="13" y="33"/>
                    </a:lnTo>
                    <a:lnTo>
                      <a:pt x="16" y="17"/>
                    </a:lnTo>
                    <a:lnTo>
                      <a:pt x="24" y="9"/>
                    </a:lnTo>
                    <a:lnTo>
                      <a:pt x="26" y="0"/>
                    </a:lnTo>
                    <a:lnTo>
                      <a:pt x="17" y="1"/>
                    </a:lnTo>
                    <a:lnTo>
                      <a:pt x="0" y="33"/>
                    </a:lnTo>
                  </a:path>
                </a:pathLst>
              </a:custGeom>
              <a:solidFill>
                <a:srgbClr val="DDDDDD"/>
              </a:solidFill>
              <a:ln w="3175" cap="flat" cmpd="sng">
                <a:solidFill>
                  <a:srgbClr val="DDDDDD"/>
                </a:solidFill>
                <a:prstDash val="solid"/>
                <a:round/>
                <a:headEnd type="none" w="med" len="med"/>
                <a:tailEnd type="none" w="med" len="med"/>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70" name="Freeform 202"/>
              <p:cNvSpPr>
                <a:spLocks/>
              </p:cNvSpPr>
              <p:nvPr/>
            </p:nvSpPr>
            <p:spPr bwMode="auto">
              <a:xfrm>
                <a:off x="4602146" y="4597394"/>
                <a:ext cx="149225" cy="157163"/>
              </a:xfrm>
              <a:custGeom>
                <a:avLst/>
                <a:gdLst/>
                <a:ahLst/>
                <a:cxnLst>
                  <a:cxn ang="0">
                    <a:pos x="0" y="67"/>
                  </a:cxn>
                  <a:cxn ang="0">
                    <a:pos x="1" y="52"/>
                  </a:cxn>
                  <a:cxn ang="0">
                    <a:pos x="4" y="36"/>
                  </a:cxn>
                  <a:cxn ang="0">
                    <a:pos x="14" y="37"/>
                  </a:cxn>
                  <a:cxn ang="0">
                    <a:pos x="9" y="8"/>
                  </a:cxn>
                  <a:cxn ang="0">
                    <a:pos x="37" y="0"/>
                  </a:cxn>
                  <a:cxn ang="0">
                    <a:pos x="55" y="5"/>
                  </a:cxn>
                  <a:cxn ang="0">
                    <a:pos x="63" y="16"/>
                  </a:cxn>
                  <a:cxn ang="0">
                    <a:pos x="96" y="18"/>
                  </a:cxn>
                  <a:cxn ang="0">
                    <a:pos x="89" y="91"/>
                  </a:cxn>
                  <a:cxn ang="0">
                    <a:pos x="16" y="102"/>
                  </a:cxn>
                  <a:cxn ang="0">
                    <a:pos x="17" y="77"/>
                  </a:cxn>
                  <a:cxn ang="0">
                    <a:pos x="0" y="67"/>
                  </a:cxn>
                </a:cxnLst>
                <a:rect l="0" t="0" r="r" b="b"/>
                <a:pathLst>
                  <a:path w="97" h="103">
                    <a:moveTo>
                      <a:pt x="0" y="67"/>
                    </a:moveTo>
                    <a:lnTo>
                      <a:pt x="1" y="52"/>
                    </a:lnTo>
                    <a:lnTo>
                      <a:pt x="4" y="36"/>
                    </a:lnTo>
                    <a:lnTo>
                      <a:pt x="14" y="37"/>
                    </a:lnTo>
                    <a:lnTo>
                      <a:pt x="9" y="8"/>
                    </a:lnTo>
                    <a:lnTo>
                      <a:pt x="37" y="0"/>
                    </a:lnTo>
                    <a:lnTo>
                      <a:pt x="55" y="5"/>
                    </a:lnTo>
                    <a:lnTo>
                      <a:pt x="63" y="16"/>
                    </a:lnTo>
                    <a:lnTo>
                      <a:pt x="96" y="18"/>
                    </a:lnTo>
                    <a:lnTo>
                      <a:pt x="89" y="91"/>
                    </a:lnTo>
                    <a:lnTo>
                      <a:pt x="16" y="102"/>
                    </a:lnTo>
                    <a:lnTo>
                      <a:pt x="17" y="77"/>
                    </a:lnTo>
                    <a:lnTo>
                      <a:pt x="0" y="67"/>
                    </a:lnTo>
                  </a:path>
                </a:pathLst>
              </a:custGeom>
              <a:solidFill>
                <a:srgbClr val="DDDDDD"/>
              </a:solidFill>
              <a:ln w="3175" cap="flat" cmpd="sng">
                <a:solidFill>
                  <a:srgbClr val="DDDDDD"/>
                </a:solidFill>
                <a:prstDash val="solid"/>
                <a:round/>
                <a:headEnd type="none" w="med" len="med"/>
                <a:tailEnd type="none" w="med" len="med"/>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71" name="Freeform 203"/>
              <p:cNvSpPr>
                <a:spLocks/>
              </p:cNvSpPr>
              <p:nvPr/>
            </p:nvSpPr>
            <p:spPr bwMode="auto">
              <a:xfrm>
                <a:off x="5689587" y="4013191"/>
                <a:ext cx="109538" cy="115888"/>
              </a:xfrm>
              <a:custGeom>
                <a:avLst/>
                <a:gdLst/>
                <a:ahLst/>
                <a:cxnLst>
                  <a:cxn ang="0">
                    <a:pos x="0" y="36"/>
                  </a:cxn>
                  <a:cxn ang="0">
                    <a:pos x="2" y="20"/>
                  </a:cxn>
                  <a:cxn ang="0">
                    <a:pos x="10" y="12"/>
                  </a:cxn>
                  <a:cxn ang="0">
                    <a:pos x="26" y="19"/>
                  </a:cxn>
                  <a:cxn ang="0">
                    <a:pos x="61" y="0"/>
                  </a:cxn>
                  <a:cxn ang="0">
                    <a:pos x="70" y="20"/>
                  </a:cxn>
                  <a:cxn ang="0">
                    <a:pos x="33" y="32"/>
                  </a:cxn>
                  <a:cxn ang="0">
                    <a:pos x="51" y="50"/>
                  </a:cxn>
                  <a:cxn ang="0">
                    <a:pos x="41" y="61"/>
                  </a:cxn>
                  <a:cxn ang="0">
                    <a:pos x="20" y="76"/>
                  </a:cxn>
                  <a:cxn ang="0">
                    <a:pos x="2" y="70"/>
                  </a:cxn>
                  <a:cxn ang="0">
                    <a:pos x="9" y="33"/>
                  </a:cxn>
                  <a:cxn ang="0">
                    <a:pos x="0" y="36"/>
                  </a:cxn>
                </a:cxnLst>
                <a:rect l="0" t="0" r="r" b="b"/>
                <a:pathLst>
                  <a:path w="71" h="77">
                    <a:moveTo>
                      <a:pt x="0" y="36"/>
                    </a:moveTo>
                    <a:lnTo>
                      <a:pt x="2" y="20"/>
                    </a:lnTo>
                    <a:lnTo>
                      <a:pt x="10" y="12"/>
                    </a:lnTo>
                    <a:lnTo>
                      <a:pt x="26" y="19"/>
                    </a:lnTo>
                    <a:lnTo>
                      <a:pt x="61" y="0"/>
                    </a:lnTo>
                    <a:lnTo>
                      <a:pt x="70" y="20"/>
                    </a:lnTo>
                    <a:lnTo>
                      <a:pt x="33" y="32"/>
                    </a:lnTo>
                    <a:lnTo>
                      <a:pt x="51" y="50"/>
                    </a:lnTo>
                    <a:lnTo>
                      <a:pt x="41" y="61"/>
                    </a:lnTo>
                    <a:lnTo>
                      <a:pt x="20" y="76"/>
                    </a:lnTo>
                    <a:lnTo>
                      <a:pt x="2" y="70"/>
                    </a:lnTo>
                    <a:lnTo>
                      <a:pt x="9" y="33"/>
                    </a:lnTo>
                    <a:lnTo>
                      <a:pt x="0" y="36"/>
                    </a:lnTo>
                  </a:path>
                </a:pathLst>
              </a:custGeom>
              <a:solidFill>
                <a:srgbClr val="DDDDDD"/>
              </a:solidFill>
              <a:ln w="3175" cap="flat" cmpd="sng">
                <a:solidFill>
                  <a:srgbClr val="DDDDDD"/>
                </a:solidFill>
                <a:prstDash val="solid"/>
                <a:round/>
                <a:headEnd type="none" w="med" len="med"/>
                <a:tailEnd type="none" w="med" len="med"/>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72" name="Freeform 204"/>
              <p:cNvSpPr>
                <a:spLocks/>
              </p:cNvSpPr>
              <p:nvPr/>
            </p:nvSpPr>
            <p:spPr bwMode="auto">
              <a:xfrm>
                <a:off x="5667362" y="4749794"/>
                <a:ext cx="201613" cy="225426"/>
              </a:xfrm>
              <a:custGeom>
                <a:avLst/>
                <a:gdLst/>
                <a:ahLst/>
                <a:cxnLst>
                  <a:cxn ang="0">
                    <a:pos x="0" y="9"/>
                  </a:cxn>
                  <a:cxn ang="0">
                    <a:pos x="17" y="40"/>
                  </a:cxn>
                  <a:cxn ang="0">
                    <a:pos x="0" y="69"/>
                  </a:cxn>
                  <a:cxn ang="0">
                    <a:pos x="13" y="78"/>
                  </a:cxn>
                  <a:cxn ang="0">
                    <a:pos x="4" y="88"/>
                  </a:cxn>
                  <a:cxn ang="0">
                    <a:pos x="88" y="148"/>
                  </a:cxn>
                  <a:cxn ang="0">
                    <a:pos x="124" y="100"/>
                  </a:cxn>
                  <a:cxn ang="0">
                    <a:pos x="116" y="87"/>
                  </a:cxn>
                  <a:cxn ang="0">
                    <a:pos x="116" y="28"/>
                  </a:cxn>
                  <a:cxn ang="0">
                    <a:pos x="130" y="10"/>
                  </a:cxn>
                  <a:cxn ang="0">
                    <a:pos x="82" y="17"/>
                  </a:cxn>
                  <a:cxn ang="0">
                    <a:pos x="31" y="0"/>
                  </a:cxn>
                  <a:cxn ang="0">
                    <a:pos x="0" y="9"/>
                  </a:cxn>
                </a:cxnLst>
                <a:rect l="0" t="0" r="r" b="b"/>
                <a:pathLst>
                  <a:path w="131" h="149">
                    <a:moveTo>
                      <a:pt x="0" y="9"/>
                    </a:moveTo>
                    <a:lnTo>
                      <a:pt x="17" y="40"/>
                    </a:lnTo>
                    <a:lnTo>
                      <a:pt x="0" y="69"/>
                    </a:lnTo>
                    <a:lnTo>
                      <a:pt x="13" y="78"/>
                    </a:lnTo>
                    <a:lnTo>
                      <a:pt x="4" y="88"/>
                    </a:lnTo>
                    <a:lnTo>
                      <a:pt x="88" y="148"/>
                    </a:lnTo>
                    <a:lnTo>
                      <a:pt x="124" y="100"/>
                    </a:lnTo>
                    <a:lnTo>
                      <a:pt x="116" y="87"/>
                    </a:lnTo>
                    <a:lnTo>
                      <a:pt x="116" y="28"/>
                    </a:lnTo>
                    <a:lnTo>
                      <a:pt x="130" y="10"/>
                    </a:lnTo>
                    <a:lnTo>
                      <a:pt x="82" y="17"/>
                    </a:lnTo>
                    <a:lnTo>
                      <a:pt x="31" y="0"/>
                    </a:lnTo>
                    <a:lnTo>
                      <a:pt x="0" y="9"/>
                    </a:lnTo>
                  </a:path>
                </a:pathLst>
              </a:custGeom>
              <a:solidFill>
                <a:srgbClr val="DDDDDD"/>
              </a:solidFill>
              <a:ln w="3175" cap="flat" cmpd="sng">
                <a:solidFill>
                  <a:srgbClr val="DDDDDD"/>
                </a:solidFill>
                <a:prstDash val="solid"/>
                <a:round/>
                <a:headEnd type="none" w="med" len="med"/>
                <a:tailEnd type="none" w="med" len="med"/>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73" name="Freeform 205"/>
              <p:cNvSpPr>
                <a:spLocks/>
              </p:cNvSpPr>
              <p:nvPr/>
            </p:nvSpPr>
            <p:spPr bwMode="auto">
              <a:xfrm>
                <a:off x="5983276" y="4105267"/>
                <a:ext cx="47625" cy="38100"/>
              </a:xfrm>
              <a:custGeom>
                <a:avLst/>
                <a:gdLst/>
                <a:ahLst/>
                <a:cxnLst>
                  <a:cxn ang="0">
                    <a:pos x="0" y="14"/>
                  </a:cxn>
                  <a:cxn ang="0">
                    <a:pos x="24" y="0"/>
                  </a:cxn>
                  <a:cxn ang="0">
                    <a:pos x="30" y="24"/>
                  </a:cxn>
                  <a:cxn ang="0">
                    <a:pos x="0" y="14"/>
                  </a:cxn>
                </a:cxnLst>
                <a:rect l="0" t="0" r="r" b="b"/>
                <a:pathLst>
                  <a:path w="31" h="25">
                    <a:moveTo>
                      <a:pt x="0" y="14"/>
                    </a:moveTo>
                    <a:lnTo>
                      <a:pt x="24" y="0"/>
                    </a:lnTo>
                    <a:lnTo>
                      <a:pt x="30" y="24"/>
                    </a:lnTo>
                    <a:lnTo>
                      <a:pt x="0" y="14"/>
                    </a:lnTo>
                  </a:path>
                </a:pathLst>
              </a:custGeom>
              <a:solidFill>
                <a:srgbClr val="DDDDDD"/>
              </a:solidFill>
              <a:ln w="3175" cap="flat" cmpd="sng">
                <a:solidFill>
                  <a:srgbClr val="DDDDDD"/>
                </a:solidFill>
                <a:prstDash val="solid"/>
                <a:round/>
                <a:headEnd type="none" w="med" len="med"/>
                <a:tailEnd type="none" w="med" len="med"/>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74" name="Freeform 206"/>
              <p:cNvSpPr>
                <a:spLocks/>
              </p:cNvSpPr>
              <p:nvPr/>
            </p:nvSpPr>
            <p:spPr bwMode="auto">
              <a:xfrm>
                <a:off x="5695937" y="3976679"/>
                <a:ext cx="38100" cy="42863"/>
              </a:xfrm>
              <a:custGeom>
                <a:avLst/>
                <a:gdLst/>
                <a:ahLst/>
                <a:cxnLst>
                  <a:cxn ang="0">
                    <a:pos x="0" y="28"/>
                  </a:cxn>
                  <a:cxn ang="0">
                    <a:pos x="8" y="26"/>
                  </a:cxn>
                  <a:cxn ang="0">
                    <a:pos x="24" y="8"/>
                  </a:cxn>
                  <a:cxn ang="0">
                    <a:pos x="16" y="0"/>
                  </a:cxn>
                  <a:cxn ang="0">
                    <a:pos x="0" y="28"/>
                  </a:cxn>
                </a:cxnLst>
                <a:rect l="0" t="0" r="r" b="b"/>
                <a:pathLst>
                  <a:path w="25" h="29">
                    <a:moveTo>
                      <a:pt x="0" y="28"/>
                    </a:moveTo>
                    <a:lnTo>
                      <a:pt x="8" y="26"/>
                    </a:lnTo>
                    <a:lnTo>
                      <a:pt x="24" y="8"/>
                    </a:lnTo>
                    <a:lnTo>
                      <a:pt x="16" y="0"/>
                    </a:lnTo>
                    <a:lnTo>
                      <a:pt x="0" y="28"/>
                    </a:lnTo>
                  </a:path>
                </a:pathLst>
              </a:custGeom>
              <a:solidFill>
                <a:srgbClr val="DDDDDD"/>
              </a:solidFill>
              <a:ln w="3175" cap="flat" cmpd="sng">
                <a:solidFill>
                  <a:srgbClr val="DDDDDD"/>
                </a:solidFill>
                <a:prstDash val="solid"/>
                <a:round/>
                <a:headEnd type="none" w="med" len="med"/>
                <a:tailEnd type="none" w="med" len="med"/>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75" name="Freeform 207"/>
              <p:cNvSpPr>
                <a:spLocks/>
              </p:cNvSpPr>
              <p:nvPr/>
            </p:nvSpPr>
            <p:spPr bwMode="auto">
              <a:xfrm>
                <a:off x="4530709" y="4654544"/>
                <a:ext cx="101600" cy="100013"/>
              </a:xfrm>
              <a:custGeom>
                <a:avLst/>
                <a:gdLst/>
                <a:ahLst/>
                <a:cxnLst>
                  <a:cxn ang="0">
                    <a:pos x="0" y="24"/>
                  </a:cxn>
                  <a:cxn ang="0">
                    <a:pos x="20" y="0"/>
                  </a:cxn>
                  <a:cxn ang="0">
                    <a:pos x="31" y="0"/>
                  </a:cxn>
                  <a:cxn ang="0">
                    <a:pos x="31" y="17"/>
                  </a:cxn>
                  <a:cxn ang="0">
                    <a:pos x="48" y="14"/>
                  </a:cxn>
                  <a:cxn ang="0">
                    <a:pos x="47" y="29"/>
                  </a:cxn>
                  <a:cxn ang="0">
                    <a:pos x="65" y="40"/>
                  </a:cxn>
                  <a:cxn ang="0">
                    <a:pos x="63" y="64"/>
                  </a:cxn>
                  <a:cxn ang="0">
                    <a:pos x="0" y="24"/>
                  </a:cxn>
                </a:cxnLst>
                <a:rect l="0" t="0" r="r" b="b"/>
                <a:pathLst>
                  <a:path w="66" h="65">
                    <a:moveTo>
                      <a:pt x="0" y="24"/>
                    </a:moveTo>
                    <a:lnTo>
                      <a:pt x="20" y="0"/>
                    </a:lnTo>
                    <a:lnTo>
                      <a:pt x="31" y="0"/>
                    </a:lnTo>
                    <a:lnTo>
                      <a:pt x="31" y="17"/>
                    </a:lnTo>
                    <a:lnTo>
                      <a:pt x="48" y="14"/>
                    </a:lnTo>
                    <a:lnTo>
                      <a:pt x="47" y="29"/>
                    </a:lnTo>
                    <a:lnTo>
                      <a:pt x="65" y="40"/>
                    </a:lnTo>
                    <a:lnTo>
                      <a:pt x="63" y="64"/>
                    </a:lnTo>
                    <a:lnTo>
                      <a:pt x="0" y="24"/>
                    </a:lnTo>
                  </a:path>
                </a:pathLst>
              </a:custGeom>
              <a:solidFill>
                <a:srgbClr val="DDDDDD"/>
              </a:solidFill>
              <a:ln w="3175" cap="flat" cmpd="sng">
                <a:solidFill>
                  <a:srgbClr val="DDDDDD"/>
                </a:solidFill>
                <a:prstDash val="solid"/>
                <a:round/>
                <a:headEnd type="none" w="med" len="med"/>
                <a:tailEnd type="none" w="med" len="med"/>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76" name="Freeform 208"/>
              <p:cNvSpPr>
                <a:spLocks/>
              </p:cNvSpPr>
              <p:nvPr/>
            </p:nvSpPr>
            <p:spPr bwMode="auto">
              <a:xfrm>
                <a:off x="5051410" y="4017954"/>
                <a:ext cx="392114" cy="360364"/>
              </a:xfrm>
              <a:custGeom>
                <a:avLst/>
                <a:gdLst/>
                <a:ahLst/>
                <a:cxnLst>
                  <a:cxn ang="0">
                    <a:pos x="0" y="122"/>
                  </a:cxn>
                  <a:cxn ang="0">
                    <a:pos x="1" y="51"/>
                  </a:cxn>
                  <a:cxn ang="0">
                    <a:pos x="33" y="0"/>
                  </a:cxn>
                  <a:cxn ang="0">
                    <a:pos x="93" y="14"/>
                  </a:cxn>
                  <a:cxn ang="0">
                    <a:pos x="105" y="32"/>
                  </a:cxn>
                  <a:cxn ang="0">
                    <a:pos x="155" y="51"/>
                  </a:cxn>
                  <a:cxn ang="0">
                    <a:pos x="171" y="44"/>
                  </a:cxn>
                  <a:cxn ang="0">
                    <a:pos x="172" y="18"/>
                  </a:cxn>
                  <a:cxn ang="0">
                    <a:pos x="187" y="6"/>
                  </a:cxn>
                  <a:cxn ang="0">
                    <a:pos x="255" y="26"/>
                  </a:cxn>
                  <a:cxn ang="0">
                    <a:pos x="248" y="55"/>
                  </a:cxn>
                  <a:cxn ang="0">
                    <a:pos x="255" y="192"/>
                  </a:cxn>
                  <a:cxn ang="0">
                    <a:pos x="255" y="225"/>
                  </a:cxn>
                  <a:cxn ang="0">
                    <a:pos x="240" y="226"/>
                  </a:cxn>
                  <a:cxn ang="0">
                    <a:pos x="240" y="236"/>
                  </a:cxn>
                  <a:cxn ang="0">
                    <a:pos x="109" y="168"/>
                  </a:cxn>
                  <a:cxn ang="0">
                    <a:pos x="93" y="175"/>
                  </a:cxn>
                  <a:cxn ang="0">
                    <a:pos x="39" y="167"/>
                  </a:cxn>
                  <a:cxn ang="0">
                    <a:pos x="0" y="122"/>
                  </a:cxn>
                </a:cxnLst>
                <a:rect l="0" t="0" r="r" b="b"/>
                <a:pathLst>
                  <a:path w="256" h="237">
                    <a:moveTo>
                      <a:pt x="0" y="122"/>
                    </a:moveTo>
                    <a:lnTo>
                      <a:pt x="1" y="51"/>
                    </a:lnTo>
                    <a:lnTo>
                      <a:pt x="33" y="0"/>
                    </a:lnTo>
                    <a:lnTo>
                      <a:pt x="93" y="14"/>
                    </a:lnTo>
                    <a:lnTo>
                      <a:pt x="105" y="32"/>
                    </a:lnTo>
                    <a:lnTo>
                      <a:pt x="155" y="51"/>
                    </a:lnTo>
                    <a:lnTo>
                      <a:pt x="171" y="44"/>
                    </a:lnTo>
                    <a:lnTo>
                      <a:pt x="172" y="18"/>
                    </a:lnTo>
                    <a:lnTo>
                      <a:pt x="187" y="6"/>
                    </a:lnTo>
                    <a:lnTo>
                      <a:pt x="255" y="26"/>
                    </a:lnTo>
                    <a:lnTo>
                      <a:pt x="248" y="55"/>
                    </a:lnTo>
                    <a:lnTo>
                      <a:pt x="255" y="192"/>
                    </a:lnTo>
                    <a:lnTo>
                      <a:pt x="255" y="225"/>
                    </a:lnTo>
                    <a:lnTo>
                      <a:pt x="240" y="226"/>
                    </a:lnTo>
                    <a:lnTo>
                      <a:pt x="240" y="236"/>
                    </a:lnTo>
                    <a:lnTo>
                      <a:pt x="109" y="168"/>
                    </a:lnTo>
                    <a:lnTo>
                      <a:pt x="93" y="175"/>
                    </a:lnTo>
                    <a:lnTo>
                      <a:pt x="39" y="167"/>
                    </a:lnTo>
                    <a:lnTo>
                      <a:pt x="0" y="122"/>
                    </a:lnTo>
                  </a:path>
                </a:pathLst>
              </a:custGeom>
              <a:solidFill>
                <a:srgbClr val="DDDDDD"/>
              </a:solidFill>
              <a:ln w="3175" cap="flat" cmpd="sng">
                <a:solidFill>
                  <a:srgbClr val="DDDDDD"/>
                </a:solidFill>
                <a:prstDash val="solid"/>
                <a:round/>
                <a:headEnd type="none" w="med" len="med"/>
                <a:tailEnd type="none" w="med" len="med"/>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85" name="Freeform 209"/>
              <p:cNvSpPr>
                <a:spLocks/>
              </p:cNvSpPr>
              <p:nvPr/>
            </p:nvSpPr>
            <p:spPr bwMode="auto">
              <a:xfrm>
                <a:off x="5895963" y="5159371"/>
                <a:ext cx="177801" cy="344489"/>
              </a:xfrm>
              <a:custGeom>
                <a:avLst/>
                <a:gdLst/>
                <a:ahLst/>
                <a:cxnLst>
                  <a:cxn ang="0">
                    <a:pos x="0" y="161"/>
                  </a:cxn>
                  <a:cxn ang="0">
                    <a:pos x="10" y="207"/>
                  </a:cxn>
                  <a:cxn ang="0">
                    <a:pos x="31" y="225"/>
                  </a:cxn>
                  <a:cxn ang="0">
                    <a:pos x="67" y="207"/>
                  </a:cxn>
                  <a:cxn ang="0">
                    <a:pos x="108" y="52"/>
                  </a:cxn>
                  <a:cxn ang="0">
                    <a:pos x="115" y="59"/>
                  </a:cxn>
                  <a:cxn ang="0">
                    <a:pos x="97" y="0"/>
                  </a:cxn>
                  <a:cxn ang="0">
                    <a:pos x="77" y="24"/>
                  </a:cxn>
                  <a:cxn ang="0">
                    <a:pos x="77" y="41"/>
                  </a:cxn>
                  <a:cxn ang="0">
                    <a:pos x="51" y="60"/>
                  </a:cxn>
                  <a:cxn ang="0">
                    <a:pos x="20" y="67"/>
                  </a:cxn>
                  <a:cxn ang="0">
                    <a:pos x="12" y="87"/>
                  </a:cxn>
                  <a:cxn ang="0">
                    <a:pos x="20" y="127"/>
                  </a:cxn>
                  <a:cxn ang="0">
                    <a:pos x="0" y="161"/>
                  </a:cxn>
                </a:cxnLst>
                <a:rect l="0" t="0" r="r" b="b"/>
                <a:pathLst>
                  <a:path w="116" h="226">
                    <a:moveTo>
                      <a:pt x="0" y="161"/>
                    </a:moveTo>
                    <a:lnTo>
                      <a:pt x="10" y="207"/>
                    </a:lnTo>
                    <a:lnTo>
                      <a:pt x="31" y="225"/>
                    </a:lnTo>
                    <a:lnTo>
                      <a:pt x="67" y="207"/>
                    </a:lnTo>
                    <a:lnTo>
                      <a:pt x="108" y="52"/>
                    </a:lnTo>
                    <a:lnTo>
                      <a:pt x="115" y="59"/>
                    </a:lnTo>
                    <a:lnTo>
                      <a:pt x="97" y="0"/>
                    </a:lnTo>
                    <a:lnTo>
                      <a:pt x="77" y="24"/>
                    </a:lnTo>
                    <a:lnTo>
                      <a:pt x="77" y="41"/>
                    </a:lnTo>
                    <a:lnTo>
                      <a:pt x="51" y="60"/>
                    </a:lnTo>
                    <a:lnTo>
                      <a:pt x="20" y="67"/>
                    </a:lnTo>
                    <a:lnTo>
                      <a:pt x="12" y="87"/>
                    </a:lnTo>
                    <a:lnTo>
                      <a:pt x="20" y="127"/>
                    </a:lnTo>
                    <a:lnTo>
                      <a:pt x="0" y="161"/>
                    </a:lnTo>
                  </a:path>
                </a:pathLst>
              </a:custGeom>
              <a:solidFill>
                <a:srgbClr val="DDDDDD"/>
              </a:solidFill>
              <a:ln w="3175" cap="flat" cmpd="sng">
                <a:solidFill>
                  <a:srgbClr val="DDDDDD"/>
                </a:solidFill>
                <a:prstDash val="solid"/>
                <a:round/>
                <a:headEnd type="none" w="med" len="med"/>
                <a:tailEnd type="none" w="med" len="med"/>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94" name="Freeform 210"/>
              <p:cNvSpPr>
                <a:spLocks/>
              </p:cNvSpPr>
              <p:nvPr/>
            </p:nvSpPr>
            <p:spPr bwMode="auto">
              <a:xfrm>
                <a:off x="5637200" y="5091108"/>
                <a:ext cx="80963" cy="195263"/>
              </a:xfrm>
              <a:custGeom>
                <a:avLst/>
                <a:gdLst/>
                <a:ahLst/>
                <a:cxnLst>
                  <a:cxn ang="0">
                    <a:pos x="0" y="68"/>
                  </a:cxn>
                  <a:cxn ang="0">
                    <a:pos x="6" y="77"/>
                  </a:cxn>
                  <a:cxn ang="0">
                    <a:pos x="28" y="83"/>
                  </a:cxn>
                  <a:cxn ang="0">
                    <a:pos x="25" y="108"/>
                  </a:cxn>
                  <a:cxn ang="0">
                    <a:pos x="42" y="127"/>
                  </a:cxn>
                  <a:cxn ang="0">
                    <a:pos x="52" y="91"/>
                  </a:cxn>
                  <a:cxn ang="0">
                    <a:pos x="36" y="67"/>
                  </a:cxn>
                  <a:cxn ang="0">
                    <a:pos x="41" y="81"/>
                  </a:cxn>
                  <a:cxn ang="0">
                    <a:pos x="30" y="79"/>
                  </a:cxn>
                  <a:cxn ang="0">
                    <a:pos x="20" y="47"/>
                  </a:cxn>
                  <a:cxn ang="0">
                    <a:pos x="20" y="4"/>
                  </a:cxn>
                  <a:cxn ang="0">
                    <a:pos x="4" y="0"/>
                  </a:cxn>
                  <a:cxn ang="0">
                    <a:pos x="16" y="21"/>
                  </a:cxn>
                  <a:cxn ang="0">
                    <a:pos x="0" y="68"/>
                  </a:cxn>
                </a:cxnLst>
                <a:rect l="0" t="0" r="r" b="b"/>
                <a:pathLst>
                  <a:path w="53" h="128">
                    <a:moveTo>
                      <a:pt x="0" y="68"/>
                    </a:moveTo>
                    <a:lnTo>
                      <a:pt x="6" y="77"/>
                    </a:lnTo>
                    <a:lnTo>
                      <a:pt x="28" y="83"/>
                    </a:lnTo>
                    <a:lnTo>
                      <a:pt x="25" y="108"/>
                    </a:lnTo>
                    <a:lnTo>
                      <a:pt x="42" y="127"/>
                    </a:lnTo>
                    <a:lnTo>
                      <a:pt x="52" y="91"/>
                    </a:lnTo>
                    <a:lnTo>
                      <a:pt x="36" y="67"/>
                    </a:lnTo>
                    <a:lnTo>
                      <a:pt x="41" y="81"/>
                    </a:lnTo>
                    <a:lnTo>
                      <a:pt x="30" y="79"/>
                    </a:lnTo>
                    <a:lnTo>
                      <a:pt x="20" y="47"/>
                    </a:lnTo>
                    <a:lnTo>
                      <a:pt x="20" y="4"/>
                    </a:lnTo>
                    <a:lnTo>
                      <a:pt x="4" y="0"/>
                    </a:lnTo>
                    <a:lnTo>
                      <a:pt x="16" y="21"/>
                    </a:lnTo>
                    <a:lnTo>
                      <a:pt x="0" y="68"/>
                    </a:lnTo>
                  </a:path>
                </a:pathLst>
              </a:custGeom>
              <a:solidFill>
                <a:srgbClr val="DDDDDD"/>
              </a:solidFill>
              <a:ln w="3175" cap="flat" cmpd="sng">
                <a:solidFill>
                  <a:srgbClr val="DDDDDD"/>
                </a:solidFill>
                <a:prstDash val="solid"/>
                <a:round/>
                <a:headEnd type="none" w="med" len="med"/>
                <a:tailEnd type="none" w="med" len="med"/>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04" name="Freeform 211"/>
              <p:cNvSpPr>
                <a:spLocks/>
              </p:cNvSpPr>
              <p:nvPr/>
            </p:nvSpPr>
            <p:spPr bwMode="auto">
              <a:xfrm>
                <a:off x="4513246" y="4235442"/>
                <a:ext cx="407989" cy="376239"/>
              </a:xfrm>
              <a:custGeom>
                <a:avLst/>
                <a:gdLst/>
                <a:ahLst/>
                <a:cxnLst>
                  <a:cxn ang="0">
                    <a:pos x="0" y="170"/>
                  </a:cxn>
                  <a:cxn ang="0">
                    <a:pos x="12" y="152"/>
                  </a:cxn>
                  <a:cxn ang="0">
                    <a:pos x="24" y="164"/>
                  </a:cxn>
                  <a:cxn ang="0">
                    <a:pos x="108" y="159"/>
                  </a:cxn>
                  <a:cxn ang="0">
                    <a:pos x="90" y="0"/>
                  </a:cxn>
                  <a:cxn ang="0">
                    <a:pos x="118" y="0"/>
                  </a:cxn>
                  <a:cxn ang="0">
                    <a:pos x="250" y="86"/>
                  </a:cxn>
                  <a:cxn ang="0">
                    <a:pos x="251" y="101"/>
                  </a:cxn>
                  <a:cxn ang="0">
                    <a:pos x="263" y="98"/>
                  </a:cxn>
                  <a:cxn ang="0">
                    <a:pos x="265" y="150"/>
                  </a:cxn>
                  <a:cxn ang="0">
                    <a:pos x="254" y="160"/>
                  </a:cxn>
                  <a:cxn ang="0">
                    <a:pos x="201" y="167"/>
                  </a:cxn>
                  <a:cxn ang="0">
                    <a:pos x="133" y="197"/>
                  </a:cxn>
                  <a:cxn ang="0">
                    <a:pos x="113" y="243"/>
                  </a:cxn>
                  <a:cxn ang="0">
                    <a:pos x="95" y="237"/>
                  </a:cxn>
                  <a:cxn ang="0">
                    <a:pos x="67" y="246"/>
                  </a:cxn>
                  <a:cxn ang="0">
                    <a:pos x="51" y="208"/>
                  </a:cxn>
                  <a:cxn ang="0">
                    <a:pos x="22" y="217"/>
                  </a:cxn>
                  <a:cxn ang="0">
                    <a:pos x="12" y="209"/>
                  </a:cxn>
                  <a:cxn ang="0">
                    <a:pos x="0" y="170"/>
                  </a:cxn>
                </a:cxnLst>
                <a:rect l="0" t="0" r="r" b="b"/>
                <a:pathLst>
                  <a:path w="266" h="247">
                    <a:moveTo>
                      <a:pt x="0" y="170"/>
                    </a:moveTo>
                    <a:lnTo>
                      <a:pt x="12" y="152"/>
                    </a:lnTo>
                    <a:lnTo>
                      <a:pt x="24" y="164"/>
                    </a:lnTo>
                    <a:lnTo>
                      <a:pt x="108" y="159"/>
                    </a:lnTo>
                    <a:lnTo>
                      <a:pt x="90" y="0"/>
                    </a:lnTo>
                    <a:lnTo>
                      <a:pt x="118" y="0"/>
                    </a:lnTo>
                    <a:lnTo>
                      <a:pt x="250" y="86"/>
                    </a:lnTo>
                    <a:lnTo>
                      <a:pt x="251" y="101"/>
                    </a:lnTo>
                    <a:lnTo>
                      <a:pt x="263" y="98"/>
                    </a:lnTo>
                    <a:lnTo>
                      <a:pt x="265" y="150"/>
                    </a:lnTo>
                    <a:lnTo>
                      <a:pt x="254" y="160"/>
                    </a:lnTo>
                    <a:lnTo>
                      <a:pt x="201" y="167"/>
                    </a:lnTo>
                    <a:lnTo>
                      <a:pt x="133" y="197"/>
                    </a:lnTo>
                    <a:lnTo>
                      <a:pt x="113" y="243"/>
                    </a:lnTo>
                    <a:lnTo>
                      <a:pt x="95" y="237"/>
                    </a:lnTo>
                    <a:lnTo>
                      <a:pt x="67" y="246"/>
                    </a:lnTo>
                    <a:lnTo>
                      <a:pt x="51" y="208"/>
                    </a:lnTo>
                    <a:lnTo>
                      <a:pt x="22" y="217"/>
                    </a:lnTo>
                    <a:lnTo>
                      <a:pt x="12" y="209"/>
                    </a:lnTo>
                    <a:lnTo>
                      <a:pt x="0" y="170"/>
                    </a:lnTo>
                  </a:path>
                </a:pathLst>
              </a:custGeom>
              <a:solidFill>
                <a:srgbClr val="DDDDDD"/>
              </a:solidFill>
              <a:ln w="3175" cap="flat" cmpd="sng">
                <a:solidFill>
                  <a:srgbClr val="DDDDDD"/>
                </a:solidFill>
                <a:prstDash val="solid"/>
                <a:round/>
                <a:headEnd type="none" w="med" len="med"/>
                <a:tailEnd type="none" w="med" len="med"/>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05" name="Freeform 212"/>
              <p:cNvSpPr>
                <a:spLocks/>
              </p:cNvSpPr>
              <p:nvPr/>
            </p:nvSpPr>
            <p:spPr bwMode="auto">
              <a:xfrm>
                <a:off x="4394183" y="4176704"/>
                <a:ext cx="303213" cy="319089"/>
              </a:xfrm>
              <a:custGeom>
                <a:avLst/>
                <a:gdLst/>
                <a:ahLst/>
                <a:cxnLst>
                  <a:cxn ang="0">
                    <a:pos x="0" y="105"/>
                  </a:cxn>
                  <a:cxn ang="0">
                    <a:pos x="12" y="117"/>
                  </a:cxn>
                  <a:cxn ang="0">
                    <a:pos x="14" y="148"/>
                  </a:cxn>
                  <a:cxn ang="0">
                    <a:pos x="5" y="188"/>
                  </a:cxn>
                  <a:cxn ang="0">
                    <a:pos x="41" y="179"/>
                  </a:cxn>
                  <a:cxn ang="0">
                    <a:pos x="78" y="209"/>
                  </a:cxn>
                  <a:cxn ang="0">
                    <a:pos x="90" y="191"/>
                  </a:cxn>
                  <a:cxn ang="0">
                    <a:pos x="102" y="203"/>
                  </a:cxn>
                  <a:cxn ang="0">
                    <a:pos x="186" y="198"/>
                  </a:cxn>
                  <a:cxn ang="0">
                    <a:pos x="168" y="39"/>
                  </a:cxn>
                  <a:cxn ang="0">
                    <a:pos x="197" y="39"/>
                  </a:cxn>
                  <a:cxn ang="0">
                    <a:pos x="136" y="0"/>
                  </a:cxn>
                  <a:cxn ang="0">
                    <a:pos x="134" y="21"/>
                  </a:cxn>
                  <a:cxn ang="0">
                    <a:pos x="82" y="20"/>
                  </a:cxn>
                  <a:cxn ang="0">
                    <a:pos x="82" y="63"/>
                  </a:cxn>
                  <a:cxn ang="0">
                    <a:pos x="63" y="71"/>
                  </a:cxn>
                  <a:cxn ang="0">
                    <a:pos x="64" y="98"/>
                  </a:cxn>
                  <a:cxn ang="0">
                    <a:pos x="0" y="105"/>
                  </a:cxn>
                </a:cxnLst>
                <a:rect l="0" t="0" r="r" b="b"/>
                <a:pathLst>
                  <a:path w="198" h="210">
                    <a:moveTo>
                      <a:pt x="0" y="105"/>
                    </a:moveTo>
                    <a:lnTo>
                      <a:pt x="12" y="117"/>
                    </a:lnTo>
                    <a:lnTo>
                      <a:pt x="14" y="148"/>
                    </a:lnTo>
                    <a:lnTo>
                      <a:pt x="5" y="188"/>
                    </a:lnTo>
                    <a:lnTo>
                      <a:pt x="41" y="179"/>
                    </a:lnTo>
                    <a:lnTo>
                      <a:pt x="78" y="209"/>
                    </a:lnTo>
                    <a:lnTo>
                      <a:pt x="90" y="191"/>
                    </a:lnTo>
                    <a:lnTo>
                      <a:pt x="102" y="203"/>
                    </a:lnTo>
                    <a:lnTo>
                      <a:pt x="186" y="198"/>
                    </a:lnTo>
                    <a:lnTo>
                      <a:pt x="168" y="39"/>
                    </a:lnTo>
                    <a:lnTo>
                      <a:pt x="197" y="39"/>
                    </a:lnTo>
                    <a:lnTo>
                      <a:pt x="136" y="0"/>
                    </a:lnTo>
                    <a:lnTo>
                      <a:pt x="134" y="21"/>
                    </a:lnTo>
                    <a:lnTo>
                      <a:pt x="82" y="20"/>
                    </a:lnTo>
                    <a:lnTo>
                      <a:pt x="82" y="63"/>
                    </a:lnTo>
                    <a:lnTo>
                      <a:pt x="63" y="71"/>
                    </a:lnTo>
                    <a:lnTo>
                      <a:pt x="64" y="98"/>
                    </a:lnTo>
                    <a:lnTo>
                      <a:pt x="0" y="105"/>
                    </a:lnTo>
                  </a:path>
                </a:pathLst>
              </a:custGeom>
              <a:solidFill>
                <a:srgbClr val="DDDDDD"/>
              </a:solidFill>
              <a:ln w="3175" cap="flat" cmpd="sng">
                <a:solidFill>
                  <a:srgbClr val="DDDDDD"/>
                </a:solidFill>
                <a:prstDash val="solid"/>
                <a:round/>
                <a:headEnd type="none" w="med" len="med"/>
                <a:tailEnd type="none" w="med" len="med"/>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06" name="Freeform 213"/>
              <p:cNvSpPr>
                <a:spLocks/>
              </p:cNvSpPr>
              <p:nvPr/>
            </p:nvSpPr>
            <p:spPr bwMode="auto">
              <a:xfrm>
                <a:off x="4494196" y="3948104"/>
                <a:ext cx="292101" cy="219076"/>
              </a:xfrm>
              <a:custGeom>
                <a:avLst/>
                <a:gdLst/>
                <a:ahLst/>
                <a:cxnLst>
                  <a:cxn ang="0">
                    <a:pos x="0" y="141"/>
                  </a:cxn>
                  <a:cxn ang="0">
                    <a:pos x="45" y="114"/>
                  </a:cxn>
                  <a:cxn ang="0">
                    <a:pos x="63" y="56"/>
                  </a:cxn>
                  <a:cxn ang="0">
                    <a:pos x="103" y="28"/>
                  </a:cxn>
                  <a:cxn ang="0">
                    <a:pos x="117" y="0"/>
                  </a:cxn>
                  <a:cxn ang="0">
                    <a:pos x="175" y="9"/>
                  </a:cxn>
                  <a:cxn ang="0">
                    <a:pos x="190" y="62"/>
                  </a:cxn>
                  <a:cxn ang="0">
                    <a:pos x="164" y="63"/>
                  </a:cxn>
                  <a:cxn ang="0">
                    <a:pos x="149" y="70"/>
                  </a:cxn>
                  <a:cxn ang="0">
                    <a:pos x="152" y="83"/>
                  </a:cxn>
                  <a:cxn ang="0">
                    <a:pos x="79" y="116"/>
                  </a:cxn>
                  <a:cxn ang="0">
                    <a:pos x="70" y="143"/>
                  </a:cxn>
                  <a:cxn ang="0">
                    <a:pos x="0" y="141"/>
                  </a:cxn>
                </a:cxnLst>
                <a:rect l="0" t="0" r="r" b="b"/>
                <a:pathLst>
                  <a:path w="191" h="144">
                    <a:moveTo>
                      <a:pt x="0" y="141"/>
                    </a:moveTo>
                    <a:lnTo>
                      <a:pt x="45" y="114"/>
                    </a:lnTo>
                    <a:lnTo>
                      <a:pt x="63" y="56"/>
                    </a:lnTo>
                    <a:lnTo>
                      <a:pt x="103" y="28"/>
                    </a:lnTo>
                    <a:lnTo>
                      <a:pt x="117" y="0"/>
                    </a:lnTo>
                    <a:lnTo>
                      <a:pt x="175" y="9"/>
                    </a:lnTo>
                    <a:lnTo>
                      <a:pt x="190" y="62"/>
                    </a:lnTo>
                    <a:lnTo>
                      <a:pt x="164" y="63"/>
                    </a:lnTo>
                    <a:lnTo>
                      <a:pt x="149" y="70"/>
                    </a:lnTo>
                    <a:lnTo>
                      <a:pt x="152" y="83"/>
                    </a:lnTo>
                    <a:lnTo>
                      <a:pt x="79" y="116"/>
                    </a:lnTo>
                    <a:lnTo>
                      <a:pt x="70" y="143"/>
                    </a:lnTo>
                    <a:lnTo>
                      <a:pt x="0" y="141"/>
                    </a:lnTo>
                  </a:path>
                </a:pathLst>
              </a:custGeom>
              <a:solidFill>
                <a:srgbClr val="DDDDDD"/>
              </a:solidFill>
              <a:ln w="3175" cap="flat" cmpd="sng">
                <a:solidFill>
                  <a:srgbClr val="DDDDDD"/>
                </a:solidFill>
                <a:prstDash val="solid"/>
                <a:round/>
                <a:headEnd type="none" w="med" len="med"/>
                <a:tailEnd type="none" w="med" len="med"/>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07" name="Freeform 214"/>
              <p:cNvSpPr>
                <a:spLocks/>
              </p:cNvSpPr>
              <p:nvPr/>
            </p:nvSpPr>
            <p:spPr bwMode="auto">
              <a:xfrm>
                <a:off x="5567349" y="5118096"/>
                <a:ext cx="266701" cy="414339"/>
              </a:xfrm>
              <a:custGeom>
                <a:avLst/>
                <a:gdLst/>
                <a:ahLst/>
                <a:cxnLst>
                  <a:cxn ang="0">
                    <a:pos x="0" y="75"/>
                  </a:cxn>
                  <a:cxn ang="0">
                    <a:pos x="5" y="84"/>
                  </a:cxn>
                  <a:cxn ang="0">
                    <a:pos x="45" y="97"/>
                  </a:cxn>
                  <a:cxn ang="0">
                    <a:pos x="50" y="113"/>
                  </a:cxn>
                  <a:cxn ang="0">
                    <a:pos x="47" y="156"/>
                  </a:cxn>
                  <a:cxn ang="0">
                    <a:pos x="25" y="200"/>
                  </a:cxn>
                  <a:cxn ang="0">
                    <a:pos x="32" y="253"/>
                  </a:cxn>
                  <a:cxn ang="0">
                    <a:pos x="33" y="271"/>
                  </a:cxn>
                  <a:cxn ang="0">
                    <a:pos x="47" y="271"/>
                  </a:cxn>
                  <a:cxn ang="0">
                    <a:pos x="47" y="252"/>
                  </a:cxn>
                  <a:cxn ang="0">
                    <a:pos x="89" y="229"/>
                  </a:cxn>
                  <a:cxn ang="0">
                    <a:pos x="77" y="156"/>
                  </a:cxn>
                  <a:cxn ang="0">
                    <a:pos x="171" y="83"/>
                  </a:cxn>
                  <a:cxn ang="0">
                    <a:pos x="173" y="0"/>
                  </a:cxn>
                  <a:cxn ang="0">
                    <a:pos x="148" y="14"/>
                  </a:cxn>
                  <a:cxn ang="0">
                    <a:pos x="83" y="18"/>
                  </a:cxn>
                  <a:cxn ang="0">
                    <a:pos x="82" y="49"/>
                  </a:cxn>
                  <a:cxn ang="0">
                    <a:pos x="98" y="74"/>
                  </a:cxn>
                  <a:cxn ang="0">
                    <a:pos x="89" y="109"/>
                  </a:cxn>
                  <a:cxn ang="0">
                    <a:pos x="71" y="90"/>
                  </a:cxn>
                  <a:cxn ang="0">
                    <a:pos x="74" y="66"/>
                  </a:cxn>
                  <a:cxn ang="0">
                    <a:pos x="52" y="59"/>
                  </a:cxn>
                  <a:cxn ang="0">
                    <a:pos x="0" y="75"/>
                  </a:cxn>
                </a:cxnLst>
                <a:rect l="0" t="0" r="r" b="b"/>
                <a:pathLst>
                  <a:path w="174" h="272">
                    <a:moveTo>
                      <a:pt x="0" y="75"/>
                    </a:moveTo>
                    <a:lnTo>
                      <a:pt x="5" y="84"/>
                    </a:lnTo>
                    <a:lnTo>
                      <a:pt x="45" y="97"/>
                    </a:lnTo>
                    <a:lnTo>
                      <a:pt x="50" y="113"/>
                    </a:lnTo>
                    <a:lnTo>
                      <a:pt x="47" y="156"/>
                    </a:lnTo>
                    <a:lnTo>
                      <a:pt x="25" y="200"/>
                    </a:lnTo>
                    <a:lnTo>
                      <a:pt x="32" y="253"/>
                    </a:lnTo>
                    <a:lnTo>
                      <a:pt x="33" y="271"/>
                    </a:lnTo>
                    <a:lnTo>
                      <a:pt x="47" y="271"/>
                    </a:lnTo>
                    <a:lnTo>
                      <a:pt x="47" y="252"/>
                    </a:lnTo>
                    <a:lnTo>
                      <a:pt x="89" y="229"/>
                    </a:lnTo>
                    <a:lnTo>
                      <a:pt x="77" y="156"/>
                    </a:lnTo>
                    <a:lnTo>
                      <a:pt x="171" y="83"/>
                    </a:lnTo>
                    <a:lnTo>
                      <a:pt x="173" y="0"/>
                    </a:lnTo>
                    <a:lnTo>
                      <a:pt x="148" y="14"/>
                    </a:lnTo>
                    <a:lnTo>
                      <a:pt x="83" y="18"/>
                    </a:lnTo>
                    <a:lnTo>
                      <a:pt x="82" y="49"/>
                    </a:lnTo>
                    <a:lnTo>
                      <a:pt x="98" y="74"/>
                    </a:lnTo>
                    <a:lnTo>
                      <a:pt x="89" y="109"/>
                    </a:lnTo>
                    <a:lnTo>
                      <a:pt x="71" y="90"/>
                    </a:lnTo>
                    <a:lnTo>
                      <a:pt x="74" y="66"/>
                    </a:lnTo>
                    <a:lnTo>
                      <a:pt x="52" y="59"/>
                    </a:lnTo>
                    <a:lnTo>
                      <a:pt x="0" y="75"/>
                    </a:lnTo>
                  </a:path>
                </a:pathLst>
              </a:custGeom>
              <a:solidFill>
                <a:srgbClr val="DDDDDD"/>
              </a:solidFill>
              <a:ln w="3175" cap="flat" cmpd="sng">
                <a:solidFill>
                  <a:srgbClr val="DDDDDD"/>
                </a:solidFill>
                <a:prstDash val="solid"/>
                <a:round/>
                <a:headEnd type="none" w="med" len="med"/>
                <a:tailEnd type="none" w="med" len="med"/>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08" name="Freeform 215"/>
              <p:cNvSpPr>
                <a:spLocks/>
              </p:cNvSpPr>
              <p:nvPr/>
            </p:nvSpPr>
            <p:spPr bwMode="auto">
              <a:xfrm>
                <a:off x="4822810" y="4273542"/>
                <a:ext cx="396876" cy="301626"/>
              </a:xfrm>
              <a:custGeom>
                <a:avLst/>
                <a:gdLst/>
                <a:ahLst/>
                <a:cxnLst>
                  <a:cxn ang="0">
                    <a:pos x="0" y="143"/>
                  </a:cxn>
                  <a:cxn ang="0">
                    <a:pos x="2" y="159"/>
                  </a:cxn>
                  <a:cxn ang="0">
                    <a:pos x="35" y="192"/>
                  </a:cxn>
                  <a:cxn ang="0">
                    <a:pos x="43" y="186"/>
                  </a:cxn>
                  <a:cxn ang="0">
                    <a:pos x="55" y="197"/>
                  </a:cxn>
                  <a:cxn ang="0">
                    <a:pos x="74" y="163"/>
                  </a:cxn>
                  <a:cxn ang="0">
                    <a:pos x="148" y="180"/>
                  </a:cxn>
                  <a:cxn ang="0">
                    <a:pos x="212" y="161"/>
                  </a:cxn>
                  <a:cxn ang="0">
                    <a:pos x="214" y="153"/>
                  </a:cxn>
                  <a:cxn ang="0">
                    <a:pos x="248" y="110"/>
                  </a:cxn>
                  <a:cxn ang="0">
                    <a:pos x="258" y="52"/>
                  </a:cxn>
                  <a:cxn ang="0">
                    <a:pos x="241" y="35"/>
                  </a:cxn>
                  <a:cxn ang="0">
                    <a:pos x="241" y="8"/>
                  </a:cxn>
                  <a:cxn ang="0">
                    <a:pos x="187" y="0"/>
                  </a:cxn>
                  <a:cxn ang="0">
                    <a:pos x="87" y="67"/>
                  </a:cxn>
                  <a:cxn ang="0">
                    <a:pos x="62" y="74"/>
                  </a:cxn>
                  <a:cxn ang="0">
                    <a:pos x="63" y="125"/>
                  </a:cxn>
                  <a:cxn ang="0">
                    <a:pos x="52" y="136"/>
                  </a:cxn>
                  <a:cxn ang="0">
                    <a:pos x="0" y="143"/>
                  </a:cxn>
                </a:cxnLst>
                <a:rect l="0" t="0" r="r" b="b"/>
                <a:pathLst>
                  <a:path w="259" h="198">
                    <a:moveTo>
                      <a:pt x="0" y="143"/>
                    </a:moveTo>
                    <a:lnTo>
                      <a:pt x="2" y="159"/>
                    </a:lnTo>
                    <a:lnTo>
                      <a:pt x="35" y="192"/>
                    </a:lnTo>
                    <a:lnTo>
                      <a:pt x="43" y="186"/>
                    </a:lnTo>
                    <a:lnTo>
                      <a:pt x="55" y="197"/>
                    </a:lnTo>
                    <a:lnTo>
                      <a:pt x="74" y="163"/>
                    </a:lnTo>
                    <a:lnTo>
                      <a:pt x="148" y="180"/>
                    </a:lnTo>
                    <a:lnTo>
                      <a:pt x="212" y="161"/>
                    </a:lnTo>
                    <a:lnTo>
                      <a:pt x="214" y="153"/>
                    </a:lnTo>
                    <a:lnTo>
                      <a:pt x="248" y="110"/>
                    </a:lnTo>
                    <a:lnTo>
                      <a:pt x="258" y="52"/>
                    </a:lnTo>
                    <a:lnTo>
                      <a:pt x="241" y="35"/>
                    </a:lnTo>
                    <a:lnTo>
                      <a:pt x="241" y="8"/>
                    </a:lnTo>
                    <a:lnTo>
                      <a:pt x="187" y="0"/>
                    </a:lnTo>
                    <a:lnTo>
                      <a:pt x="87" y="67"/>
                    </a:lnTo>
                    <a:lnTo>
                      <a:pt x="62" y="74"/>
                    </a:lnTo>
                    <a:lnTo>
                      <a:pt x="63" y="125"/>
                    </a:lnTo>
                    <a:lnTo>
                      <a:pt x="52" y="136"/>
                    </a:lnTo>
                    <a:lnTo>
                      <a:pt x="0" y="143"/>
                    </a:lnTo>
                  </a:path>
                </a:pathLst>
              </a:custGeom>
              <a:solidFill>
                <a:srgbClr val="DDDDDD"/>
              </a:solidFill>
              <a:ln w="3175" cap="flat" cmpd="sng">
                <a:solidFill>
                  <a:srgbClr val="DDDDDD"/>
                </a:solidFill>
                <a:prstDash val="solid"/>
                <a:round/>
                <a:headEnd type="none" w="med" len="med"/>
                <a:tailEnd type="none" w="med" len="med"/>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09" name="Freeform 216"/>
              <p:cNvSpPr>
                <a:spLocks/>
              </p:cNvSpPr>
              <p:nvPr/>
            </p:nvSpPr>
            <p:spPr bwMode="auto">
              <a:xfrm>
                <a:off x="4889485" y="4518018"/>
                <a:ext cx="292101" cy="242888"/>
              </a:xfrm>
              <a:custGeom>
                <a:avLst/>
                <a:gdLst/>
                <a:ahLst/>
                <a:cxnLst>
                  <a:cxn ang="0">
                    <a:pos x="0" y="122"/>
                  </a:cxn>
                  <a:cxn ang="0">
                    <a:pos x="12" y="35"/>
                  </a:cxn>
                  <a:cxn ang="0">
                    <a:pos x="31" y="1"/>
                  </a:cxn>
                  <a:cxn ang="0">
                    <a:pos x="105" y="18"/>
                  </a:cxn>
                  <a:cxn ang="0">
                    <a:pos x="168" y="0"/>
                  </a:cxn>
                  <a:cxn ang="0">
                    <a:pos x="182" y="21"/>
                  </a:cxn>
                  <a:cxn ang="0">
                    <a:pos x="189" y="35"/>
                  </a:cxn>
                  <a:cxn ang="0">
                    <a:pos x="171" y="47"/>
                  </a:cxn>
                  <a:cxn ang="0">
                    <a:pos x="139" y="118"/>
                  </a:cxn>
                  <a:cxn ang="0">
                    <a:pos x="108" y="114"/>
                  </a:cxn>
                  <a:cxn ang="0">
                    <a:pos x="90" y="148"/>
                  </a:cxn>
                  <a:cxn ang="0">
                    <a:pos x="54" y="158"/>
                  </a:cxn>
                  <a:cxn ang="0">
                    <a:pos x="31" y="126"/>
                  </a:cxn>
                  <a:cxn ang="0">
                    <a:pos x="0" y="122"/>
                  </a:cxn>
                </a:cxnLst>
                <a:rect l="0" t="0" r="r" b="b"/>
                <a:pathLst>
                  <a:path w="190" h="159">
                    <a:moveTo>
                      <a:pt x="0" y="122"/>
                    </a:moveTo>
                    <a:lnTo>
                      <a:pt x="12" y="35"/>
                    </a:lnTo>
                    <a:lnTo>
                      <a:pt x="31" y="1"/>
                    </a:lnTo>
                    <a:lnTo>
                      <a:pt x="105" y="18"/>
                    </a:lnTo>
                    <a:lnTo>
                      <a:pt x="168" y="0"/>
                    </a:lnTo>
                    <a:lnTo>
                      <a:pt x="182" y="21"/>
                    </a:lnTo>
                    <a:lnTo>
                      <a:pt x="189" y="35"/>
                    </a:lnTo>
                    <a:lnTo>
                      <a:pt x="171" y="47"/>
                    </a:lnTo>
                    <a:lnTo>
                      <a:pt x="139" y="118"/>
                    </a:lnTo>
                    <a:lnTo>
                      <a:pt x="108" y="114"/>
                    </a:lnTo>
                    <a:lnTo>
                      <a:pt x="90" y="148"/>
                    </a:lnTo>
                    <a:lnTo>
                      <a:pt x="54" y="158"/>
                    </a:lnTo>
                    <a:lnTo>
                      <a:pt x="31" y="126"/>
                    </a:lnTo>
                    <a:lnTo>
                      <a:pt x="0" y="122"/>
                    </a:lnTo>
                  </a:path>
                </a:pathLst>
              </a:custGeom>
              <a:solidFill>
                <a:srgbClr val="DDDDDD"/>
              </a:solidFill>
              <a:ln w="3175" cap="flat" cmpd="sng">
                <a:solidFill>
                  <a:srgbClr val="DDDDDD"/>
                </a:solidFill>
                <a:prstDash val="solid"/>
                <a:round/>
                <a:headEnd type="none" w="med" len="med"/>
                <a:tailEnd type="none" w="med" len="med"/>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10" name="Freeform 217"/>
              <p:cNvSpPr>
                <a:spLocks/>
              </p:cNvSpPr>
              <p:nvPr/>
            </p:nvSpPr>
            <p:spPr bwMode="auto">
              <a:xfrm>
                <a:off x="4398946" y="4548181"/>
                <a:ext cx="77788" cy="44450"/>
              </a:xfrm>
              <a:custGeom>
                <a:avLst/>
                <a:gdLst/>
                <a:ahLst/>
                <a:cxnLst>
                  <a:cxn ang="0">
                    <a:pos x="0" y="4"/>
                  </a:cxn>
                  <a:cxn ang="0">
                    <a:pos x="14" y="16"/>
                  </a:cxn>
                  <a:cxn ang="0">
                    <a:pos x="31" y="12"/>
                  </a:cxn>
                  <a:cxn ang="0">
                    <a:pos x="21" y="16"/>
                  </a:cxn>
                  <a:cxn ang="0">
                    <a:pos x="28" y="29"/>
                  </a:cxn>
                  <a:cxn ang="0">
                    <a:pos x="48" y="16"/>
                  </a:cxn>
                  <a:cxn ang="0">
                    <a:pos x="50" y="0"/>
                  </a:cxn>
                  <a:cxn ang="0">
                    <a:pos x="0" y="4"/>
                  </a:cxn>
                </a:cxnLst>
                <a:rect l="0" t="0" r="r" b="b"/>
                <a:pathLst>
                  <a:path w="51" h="30">
                    <a:moveTo>
                      <a:pt x="0" y="4"/>
                    </a:moveTo>
                    <a:lnTo>
                      <a:pt x="14" y="16"/>
                    </a:lnTo>
                    <a:lnTo>
                      <a:pt x="31" y="12"/>
                    </a:lnTo>
                    <a:lnTo>
                      <a:pt x="21" y="16"/>
                    </a:lnTo>
                    <a:lnTo>
                      <a:pt x="28" y="29"/>
                    </a:lnTo>
                    <a:lnTo>
                      <a:pt x="48" y="16"/>
                    </a:lnTo>
                    <a:lnTo>
                      <a:pt x="50" y="0"/>
                    </a:lnTo>
                    <a:lnTo>
                      <a:pt x="0" y="4"/>
                    </a:lnTo>
                  </a:path>
                </a:pathLst>
              </a:custGeom>
              <a:solidFill>
                <a:srgbClr val="DDDDDD"/>
              </a:solidFill>
              <a:ln w="3175" cap="flat" cmpd="sng">
                <a:solidFill>
                  <a:srgbClr val="DDDDDD"/>
                </a:solidFill>
                <a:prstDash val="solid"/>
                <a:round/>
                <a:headEnd type="none" w="med" len="med"/>
                <a:tailEnd type="none" w="med" len="med"/>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11" name="Freeform 218"/>
              <p:cNvSpPr>
                <a:spLocks/>
              </p:cNvSpPr>
              <p:nvPr/>
            </p:nvSpPr>
            <p:spPr bwMode="auto">
              <a:xfrm>
                <a:off x="6088051" y="4206867"/>
                <a:ext cx="36513" cy="41275"/>
              </a:xfrm>
              <a:custGeom>
                <a:avLst/>
                <a:gdLst/>
                <a:ahLst/>
                <a:cxnLst>
                  <a:cxn ang="0">
                    <a:pos x="0" y="21"/>
                  </a:cxn>
                  <a:cxn ang="0">
                    <a:pos x="12" y="26"/>
                  </a:cxn>
                  <a:cxn ang="0">
                    <a:pos x="22" y="24"/>
                  </a:cxn>
                  <a:cxn ang="0">
                    <a:pos x="12" y="0"/>
                  </a:cxn>
                  <a:cxn ang="0">
                    <a:pos x="0" y="21"/>
                  </a:cxn>
                </a:cxnLst>
                <a:rect l="0" t="0" r="r" b="b"/>
                <a:pathLst>
                  <a:path w="23" h="27">
                    <a:moveTo>
                      <a:pt x="0" y="21"/>
                    </a:moveTo>
                    <a:lnTo>
                      <a:pt x="12" y="26"/>
                    </a:lnTo>
                    <a:lnTo>
                      <a:pt x="22" y="24"/>
                    </a:lnTo>
                    <a:lnTo>
                      <a:pt x="12" y="0"/>
                    </a:lnTo>
                    <a:lnTo>
                      <a:pt x="0" y="21"/>
                    </a:lnTo>
                  </a:path>
                </a:pathLst>
              </a:custGeom>
              <a:solidFill>
                <a:srgbClr val="DDDDDD"/>
              </a:solidFill>
              <a:ln w="3175" cap="flat" cmpd="sng">
                <a:solidFill>
                  <a:srgbClr val="DDDDDD"/>
                </a:solidFill>
                <a:prstDash val="solid"/>
                <a:round/>
                <a:headEnd type="none" w="med" len="med"/>
                <a:tailEnd type="none" w="med" len="med"/>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12" name="Freeform 219"/>
              <p:cNvSpPr>
                <a:spLocks/>
              </p:cNvSpPr>
              <p:nvPr/>
            </p:nvSpPr>
            <p:spPr bwMode="auto">
              <a:xfrm>
                <a:off x="5545124" y="4886320"/>
                <a:ext cx="42863" cy="41275"/>
              </a:xfrm>
              <a:custGeom>
                <a:avLst/>
                <a:gdLst/>
                <a:ahLst/>
                <a:cxnLst>
                  <a:cxn ang="0">
                    <a:pos x="0" y="26"/>
                  </a:cxn>
                  <a:cxn ang="0">
                    <a:pos x="10" y="4"/>
                  </a:cxn>
                  <a:cxn ang="0">
                    <a:pos x="22" y="0"/>
                  </a:cxn>
                  <a:cxn ang="0">
                    <a:pos x="27" y="21"/>
                  </a:cxn>
                  <a:cxn ang="0">
                    <a:pos x="0" y="26"/>
                  </a:cxn>
                </a:cxnLst>
                <a:rect l="0" t="0" r="r" b="b"/>
                <a:pathLst>
                  <a:path w="28" h="27">
                    <a:moveTo>
                      <a:pt x="0" y="26"/>
                    </a:moveTo>
                    <a:lnTo>
                      <a:pt x="10" y="4"/>
                    </a:lnTo>
                    <a:lnTo>
                      <a:pt x="22" y="0"/>
                    </a:lnTo>
                    <a:lnTo>
                      <a:pt x="27" y="21"/>
                    </a:lnTo>
                    <a:lnTo>
                      <a:pt x="0" y="26"/>
                    </a:lnTo>
                  </a:path>
                </a:pathLst>
              </a:custGeom>
              <a:solidFill>
                <a:srgbClr val="DDDDDD"/>
              </a:solidFill>
              <a:ln w="3175" cap="flat" cmpd="sng">
                <a:solidFill>
                  <a:srgbClr val="DDDDDD"/>
                </a:solidFill>
                <a:prstDash val="solid"/>
                <a:round/>
                <a:headEnd type="none" w="med" len="med"/>
                <a:tailEnd type="none" w="med" len="med"/>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13" name="Freeform 220"/>
              <p:cNvSpPr>
                <a:spLocks/>
              </p:cNvSpPr>
              <p:nvPr/>
            </p:nvSpPr>
            <p:spPr bwMode="auto">
              <a:xfrm>
                <a:off x="4379896" y="4449756"/>
                <a:ext cx="155576" cy="104775"/>
              </a:xfrm>
              <a:custGeom>
                <a:avLst/>
                <a:gdLst/>
                <a:ahLst/>
                <a:cxnLst>
                  <a:cxn ang="0">
                    <a:pos x="0" y="29"/>
                  </a:cxn>
                  <a:cxn ang="0">
                    <a:pos x="14" y="49"/>
                  </a:cxn>
                  <a:cxn ang="0">
                    <a:pos x="60" y="52"/>
                  </a:cxn>
                  <a:cxn ang="0">
                    <a:pos x="12" y="58"/>
                  </a:cxn>
                  <a:cxn ang="0">
                    <a:pos x="12" y="68"/>
                  </a:cxn>
                  <a:cxn ang="0">
                    <a:pos x="62" y="64"/>
                  </a:cxn>
                  <a:cxn ang="0">
                    <a:pos x="100" y="68"/>
                  </a:cxn>
                  <a:cxn ang="0">
                    <a:pos x="87" y="29"/>
                  </a:cxn>
                  <a:cxn ang="0">
                    <a:pos x="51" y="0"/>
                  </a:cxn>
                  <a:cxn ang="0">
                    <a:pos x="14" y="9"/>
                  </a:cxn>
                  <a:cxn ang="0">
                    <a:pos x="0" y="29"/>
                  </a:cxn>
                </a:cxnLst>
                <a:rect l="0" t="0" r="r" b="b"/>
                <a:pathLst>
                  <a:path w="101" h="69">
                    <a:moveTo>
                      <a:pt x="0" y="29"/>
                    </a:moveTo>
                    <a:lnTo>
                      <a:pt x="14" y="49"/>
                    </a:lnTo>
                    <a:lnTo>
                      <a:pt x="60" y="52"/>
                    </a:lnTo>
                    <a:lnTo>
                      <a:pt x="12" y="58"/>
                    </a:lnTo>
                    <a:lnTo>
                      <a:pt x="12" y="68"/>
                    </a:lnTo>
                    <a:lnTo>
                      <a:pt x="62" y="64"/>
                    </a:lnTo>
                    <a:lnTo>
                      <a:pt x="100" y="68"/>
                    </a:lnTo>
                    <a:lnTo>
                      <a:pt x="87" y="29"/>
                    </a:lnTo>
                    <a:lnTo>
                      <a:pt x="51" y="0"/>
                    </a:lnTo>
                    <a:lnTo>
                      <a:pt x="14" y="9"/>
                    </a:lnTo>
                    <a:lnTo>
                      <a:pt x="0" y="29"/>
                    </a:lnTo>
                  </a:path>
                </a:pathLst>
              </a:custGeom>
              <a:solidFill>
                <a:srgbClr val="DDDDDD"/>
              </a:solidFill>
              <a:ln w="3175" cap="flat" cmpd="sng">
                <a:solidFill>
                  <a:srgbClr val="DDDDDD"/>
                </a:solidFill>
                <a:prstDash val="solid"/>
                <a:round/>
                <a:headEnd type="none" w="med" len="med"/>
                <a:tailEnd type="none" w="med" len="med"/>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14" name="Freeform 221"/>
              <p:cNvSpPr>
                <a:spLocks/>
              </p:cNvSpPr>
              <p:nvPr/>
            </p:nvSpPr>
            <p:spPr bwMode="auto">
              <a:xfrm>
                <a:off x="4486259" y="4616444"/>
                <a:ext cx="76200" cy="76200"/>
              </a:xfrm>
              <a:custGeom>
                <a:avLst/>
                <a:gdLst/>
                <a:ahLst/>
                <a:cxnLst>
                  <a:cxn ang="0">
                    <a:pos x="0" y="14"/>
                  </a:cxn>
                  <a:cxn ang="0">
                    <a:pos x="5" y="33"/>
                  </a:cxn>
                  <a:cxn ang="0">
                    <a:pos x="29" y="50"/>
                  </a:cxn>
                  <a:cxn ang="0">
                    <a:pos x="49" y="25"/>
                  </a:cxn>
                  <a:cxn ang="0">
                    <a:pos x="33" y="0"/>
                  </a:cxn>
                  <a:cxn ang="0">
                    <a:pos x="0" y="14"/>
                  </a:cxn>
                </a:cxnLst>
                <a:rect l="0" t="0" r="r" b="b"/>
                <a:pathLst>
                  <a:path w="50" h="51">
                    <a:moveTo>
                      <a:pt x="0" y="14"/>
                    </a:moveTo>
                    <a:lnTo>
                      <a:pt x="5" y="33"/>
                    </a:lnTo>
                    <a:lnTo>
                      <a:pt x="29" y="50"/>
                    </a:lnTo>
                    <a:lnTo>
                      <a:pt x="49" y="25"/>
                    </a:lnTo>
                    <a:lnTo>
                      <a:pt x="33" y="0"/>
                    </a:lnTo>
                    <a:lnTo>
                      <a:pt x="0" y="14"/>
                    </a:lnTo>
                  </a:path>
                </a:pathLst>
              </a:custGeom>
              <a:solidFill>
                <a:srgbClr val="DDDDDD"/>
              </a:solidFill>
              <a:ln w="3175" cap="flat" cmpd="sng">
                <a:solidFill>
                  <a:srgbClr val="DDDDDD"/>
                </a:solidFill>
                <a:prstDash val="solid"/>
                <a:round/>
                <a:headEnd type="none" w="med" len="med"/>
                <a:tailEnd type="none" w="med" len="med"/>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15" name="Freeform 222"/>
              <p:cNvSpPr>
                <a:spLocks/>
              </p:cNvSpPr>
              <p:nvPr/>
            </p:nvSpPr>
            <p:spPr bwMode="auto">
              <a:xfrm>
                <a:off x="5846750" y="4568819"/>
                <a:ext cx="255588" cy="334964"/>
              </a:xfrm>
              <a:custGeom>
                <a:avLst/>
                <a:gdLst/>
                <a:ahLst/>
                <a:cxnLst>
                  <a:cxn ang="0">
                    <a:pos x="0" y="206"/>
                  </a:cxn>
                  <a:cxn ang="0">
                    <a:pos x="0" y="147"/>
                  </a:cxn>
                  <a:cxn ang="0">
                    <a:pos x="13" y="129"/>
                  </a:cxn>
                  <a:cxn ang="0">
                    <a:pos x="63" y="110"/>
                  </a:cxn>
                  <a:cxn ang="0">
                    <a:pos x="113" y="62"/>
                  </a:cxn>
                  <a:cxn ang="0">
                    <a:pos x="49" y="45"/>
                  </a:cxn>
                  <a:cxn ang="0">
                    <a:pos x="29" y="16"/>
                  </a:cxn>
                  <a:cxn ang="0">
                    <a:pos x="36" y="8"/>
                  </a:cxn>
                  <a:cxn ang="0">
                    <a:pos x="62" y="24"/>
                  </a:cxn>
                  <a:cxn ang="0">
                    <a:pos x="159" y="0"/>
                  </a:cxn>
                  <a:cxn ang="0">
                    <a:pos x="166" y="24"/>
                  </a:cxn>
                  <a:cxn ang="0">
                    <a:pos x="107" y="128"/>
                  </a:cxn>
                  <a:cxn ang="0">
                    <a:pos x="8" y="220"/>
                  </a:cxn>
                  <a:cxn ang="0">
                    <a:pos x="0" y="206"/>
                  </a:cxn>
                </a:cxnLst>
                <a:rect l="0" t="0" r="r" b="b"/>
                <a:pathLst>
                  <a:path w="167" h="221">
                    <a:moveTo>
                      <a:pt x="0" y="206"/>
                    </a:moveTo>
                    <a:lnTo>
                      <a:pt x="0" y="147"/>
                    </a:lnTo>
                    <a:lnTo>
                      <a:pt x="13" y="129"/>
                    </a:lnTo>
                    <a:lnTo>
                      <a:pt x="63" y="110"/>
                    </a:lnTo>
                    <a:lnTo>
                      <a:pt x="113" y="62"/>
                    </a:lnTo>
                    <a:lnTo>
                      <a:pt x="49" y="45"/>
                    </a:lnTo>
                    <a:lnTo>
                      <a:pt x="29" y="16"/>
                    </a:lnTo>
                    <a:lnTo>
                      <a:pt x="36" y="8"/>
                    </a:lnTo>
                    <a:lnTo>
                      <a:pt x="62" y="24"/>
                    </a:lnTo>
                    <a:lnTo>
                      <a:pt x="159" y="0"/>
                    </a:lnTo>
                    <a:lnTo>
                      <a:pt x="166" y="24"/>
                    </a:lnTo>
                    <a:lnTo>
                      <a:pt x="107" y="128"/>
                    </a:lnTo>
                    <a:lnTo>
                      <a:pt x="8" y="220"/>
                    </a:lnTo>
                    <a:lnTo>
                      <a:pt x="0" y="206"/>
                    </a:lnTo>
                  </a:path>
                </a:pathLst>
              </a:custGeom>
              <a:solidFill>
                <a:srgbClr val="DDDDDD"/>
              </a:solidFill>
              <a:ln w="3175" cap="flat" cmpd="sng">
                <a:solidFill>
                  <a:srgbClr val="DDDDDD"/>
                </a:solidFill>
                <a:prstDash val="solid"/>
                <a:round/>
                <a:headEnd type="none" w="med" len="med"/>
                <a:tailEnd type="none" w="med" len="med"/>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16" name="Freeform 223"/>
              <p:cNvSpPr>
                <a:spLocks/>
              </p:cNvSpPr>
              <p:nvPr/>
            </p:nvSpPr>
            <p:spPr bwMode="auto">
              <a:xfrm>
                <a:off x="5446699" y="5248271"/>
                <a:ext cx="198438" cy="177801"/>
              </a:xfrm>
              <a:custGeom>
                <a:avLst/>
                <a:gdLst/>
                <a:ahLst/>
                <a:cxnLst>
                  <a:cxn ang="0">
                    <a:pos x="0" y="35"/>
                  </a:cxn>
                  <a:cxn ang="0">
                    <a:pos x="28" y="36"/>
                  </a:cxn>
                  <a:cxn ang="0">
                    <a:pos x="56" y="14"/>
                  </a:cxn>
                  <a:cxn ang="0">
                    <a:pos x="57" y="5"/>
                  </a:cxn>
                  <a:cxn ang="0">
                    <a:pos x="83" y="0"/>
                  </a:cxn>
                  <a:cxn ang="0">
                    <a:pos x="123" y="12"/>
                  </a:cxn>
                  <a:cxn ang="0">
                    <a:pos x="128" y="28"/>
                  </a:cxn>
                  <a:cxn ang="0">
                    <a:pos x="125" y="71"/>
                  </a:cxn>
                  <a:cxn ang="0">
                    <a:pos x="103" y="116"/>
                  </a:cxn>
                  <a:cxn ang="0">
                    <a:pos x="67" y="107"/>
                  </a:cxn>
                  <a:cxn ang="0">
                    <a:pos x="45" y="97"/>
                  </a:cxn>
                  <a:cxn ang="0">
                    <a:pos x="0" y="35"/>
                  </a:cxn>
                </a:cxnLst>
                <a:rect l="0" t="0" r="r" b="b"/>
                <a:pathLst>
                  <a:path w="129" h="117">
                    <a:moveTo>
                      <a:pt x="0" y="35"/>
                    </a:moveTo>
                    <a:lnTo>
                      <a:pt x="28" y="36"/>
                    </a:lnTo>
                    <a:lnTo>
                      <a:pt x="56" y="14"/>
                    </a:lnTo>
                    <a:lnTo>
                      <a:pt x="57" y="5"/>
                    </a:lnTo>
                    <a:lnTo>
                      <a:pt x="83" y="0"/>
                    </a:lnTo>
                    <a:lnTo>
                      <a:pt x="123" y="12"/>
                    </a:lnTo>
                    <a:lnTo>
                      <a:pt x="128" y="28"/>
                    </a:lnTo>
                    <a:lnTo>
                      <a:pt x="125" y="71"/>
                    </a:lnTo>
                    <a:lnTo>
                      <a:pt x="103" y="116"/>
                    </a:lnTo>
                    <a:lnTo>
                      <a:pt x="67" y="107"/>
                    </a:lnTo>
                    <a:lnTo>
                      <a:pt x="45" y="97"/>
                    </a:lnTo>
                    <a:lnTo>
                      <a:pt x="0" y="35"/>
                    </a:lnTo>
                  </a:path>
                </a:pathLst>
              </a:custGeom>
              <a:solidFill>
                <a:srgbClr val="DDDDDD"/>
              </a:solidFill>
              <a:ln w="3175" cap="flat" cmpd="sng">
                <a:solidFill>
                  <a:srgbClr val="DDDDDD"/>
                </a:solidFill>
                <a:prstDash val="solid"/>
                <a:round/>
                <a:headEnd type="none" w="med" len="med"/>
                <a:tailEnd type="none" w="med" len="med"/>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17" name="Freeform 224"/>
              <p:cNvSpPr>
                <a:spLocks/>
              </p:cNvSpPr>
              <p:nvPr/>
            </p:nvSpPr>
            <p:spPr bwMode="auto">
              <a:xfrm>
                <a:off x="5105385" y="5278434"/>
                <a:ext cx="342901" cy="317501"/>
              </a:xfrm>
              <a:custGeom>
                <a:avLst/>
                <a:gdLst/>
                <a:ahLst/>
                <a:cxnLst>
                  <a:cxn ang="0">
                    <a:pos x="0" y="6"/>
                  </a:cxn>
                  <a:cxn ang="0">
                    <a:pos x="27" y="0"/>
                  </a:cxn>
                  <a:cxn ang="0">
                    <a:pos x="159" y="20"/>
                  </a:cxn>
                  <a:cxn ang="0">
                    <a:pos x="190" y="10"/>
                  </a:cxn>
                  <a:cxn ang="0">
                    <a:pos x="222" y="14"/>
                  </a:cxn>
                  <a:cxn ang="0">
                    <a:pos x="194" y="29"/>
                  </a:cxn>
                  <a:cxn ang="0">
                    <a:pos x="184" y="20"/>
                  </a:cxn>
                  <a:cxn ang="0">
                    <a:pos x="152" y="27"/>
                  </a:cxn>
                  <a:cxn ang="0">
                    <a:pos x="152" y="85"/>
                  </a:cxn>
                  <a:cxn ang="0">
                    <a:pos x="136" y="85"/>
                  </a:cxn>
                  <a:cxn ang="0">
                    <a:pos x="136" y="131"/>
                  </a:cxn>
                  <a:cxn ang="0">
                    <a:pos x="136" y="197"/>
                  </a:cxn>
                  <a:cxn ang="0">
                    <a:pos x="121" y="208"/>
                  </a:cxn>
                  <a:cxn ang="0">
                    <a:pos x="101" y="208"/>
                  </a:cxn>
                  <a:cxn ang="0">
                    <a:pos x="89" y="193"/>
                  </a:cxn>
                  <a:cxn ang="0">
                    <a:pos x="79" y="201"/>
                  </a:cxn>
                  <a:cxn ang="0">
                    <a:pos x="58" y="178"/>
                  </a:cxn>
                  <a:cxn ang="0">
                    <a:pos x="47" y="105"/>
                  </a:cxn>
                  <a:cxn ang="0">
                    <a:pos x="47" y="97"/>
                  </a:cxn>
                  <a:cxn ang="0">
                    <a:pos x="0" y="6"/>
                  </a:cxn>
                </a:cxnLst>
                <a:rect l="0" t="0" r="r" b="b"/>
                <a:pathLst>
                  <a:path w="223" h="209">
                    <a:moveTo>
                      <a:pt x="0" y="6"/>
                    </a:moveTo>
                    <a:lnTo>
                      <a:pt x="27" y="0"/>
                    </a:lnTo>
                    <a:lnTo>
                      <a:pt x="159" y="20"/>
                    </a:lnTo>
                    <a:lnTo>
                      <a:pt x="190" y="10"/>
                    </a:lnTo>
                    <a:lnTo>
                      <a:pt x="222" y="14"/>
                    </a:lnTo>
                    <a:lnTo>
                      <a:pt x="194" y="29"/>
                    </a:lnTo>
                    <a:lnTo>
                      <a:pt x="184" y="20"/>
                    </a:lnTo>
                    <a:lnTo>
                      <a:pt x="152" y="27"/>
                    </a:lnTo>
                    <a:lnTo>
                      <a:pt x="152" y="85"/>
                    </a:lnTo>
                    <a:lnTo>
                      <a:pt x="136" y="85"/>
                    </a:lnTo>
                    <a:lnTo>
                      <a:pt x="136" y="131"/>
                    </a:lnTo>
                    <a:lnTo>
                      <a:pt x="136" y="197"/>
                    </a:lnTo>
                    <a:lnTo>
                      <a:pt x="121" y="208"/>
                    </a:lnTo>
                    <a:lnTo>
                      <a:pt x="101" y="208"/>
                    </a:lnTo>
                    <a:lnTo>
                      <a:pt x="89" y="193"/>
                    </a:lnTo>
                    <a:lnTo>
                      <a:pt x="79" y="201"/>
                    </a:lnTo>
                    <a:lnTo>
                      <a:pt x="58" y="178"/>
                    </a:lnTo>
                    <a:lnTo>
                      <a:pt x="47" y="105"/>
                    </a:lnTo>
                    <a:lnTo>
                      <a:pt x="47" y="97"/>
                    </a:lnTo>
                    <a:lnTo>
                      <a:pt x="0" y="6"/>
                    </a:lnTo>
                  </a:path>
                </a:pathLst>
              </a:custGeom>
              <a:solidFill>
                <a:srgbClr val="DDDDDD"/>
              </a:solidFill>
              <a:ln w="3175" cap="flat" cmpd="sng">
                <a:solidFill>
                  <a:srgbClr val="DDDDDD"/>
                </a:solidFill>
                <a:prstDash val="solid"/>
                <a:round/>
                <a:headEnd type="none" w="med" len="med"/>
                <a:tailEnd type="none" w="med" len="med"/>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18" name="Freeform 225"/>
              <p:cNvSpPr>
                <a:spLocks/>
              </p:cNvSpPr>
              <p:nvPr/>
            </p:nvSpPr>
            <p:spPr bwMode="auto">
              <a:xfrm>
                <a:off x="4394183" y="4164004"/>
                <a:ext cx="209551" cy="173038"/>
              </a:xfrm>
              <a:custGeom>
                <a:avLst/>
                <a:gdLst/>
                <a:ahLst/>
                <a:cxnLst>
                  <a:cxn ang="0">
                    <a:pos x="0" y="113"/>
                  </a:cxn>
                  <a:cxn ang="0">
                    <a:pos x="64" y="0"/>
                  </a:cxn>
                  <a:cxn ang="0">
                    <a:pos x="134" y="1"/>
                  </a:cxn>
                  <a:cxn ang="0">
                    <a:pos x="136" y="8"/>
                  </a:cxn>
                  <a:cxn ang="0">
                    <a:pos x="134" y="29"/>
                  </a:cxn>
                  <a:cxn ang="0">
                    <a:pos x="82" y="28"/>
                  </a:cxn>
                  <a:cxn ang="0">
                    <a:pos x="82" y="71"/>
                  </a:cxn>
                  <a:cxn ang="0">
                    <a:pos x="63" y="79"/>
                  </a:cxn>
                  <a:cxn ang="0">
                    <a:pos x="64" y="106"/>
                  </a:cxn>
                  <a:cxn ang="0">
                    <a:pos x="0" y="113"/>
                  </a:cxn>
                </a:cxnLst>
                <a:rect l="0" t="0" r="r" b="b"/>
                <a:pathLst>
                  <a:path w="137" h="114">
                    <a:moveTo>
                      <a:pt x="0" y="113"/>
                    </a:moveTo>
                    <a:lnTo>
                      <a:pt x="64" y="0"/>
                    </a:lnTo>
                    <a:lnTo>
                      <a:pt x="134" y="1"/>
                    </a:lnTo>
                    <a:lnTo>
                      <a:pt x="136" y="8"/>
                    </a:lnTo>
                    <a:lnTo>
                      <a:pt x="134" y="29"/>
                    </a:lnTo>
                    <a:lnTo>
                      <a:pt x="82" y="28"/>
                    </a:lnTo>
                    <a:lnTo>
                      <a:pt x="82" y="71"/>
                    </a:lnTo>
                    <a:lnTo>
                      <a:pt x="63" y="79"/>
                    </a:lnTo>
                    <a:lnTo>
                      <a:pt x="64" y="106"/>
                    </a:lnTo>
                    <a:lnTo>
                      <a:pt x="0" y="113"/>
                    </a:lnTo>
                  </a:path>
                </a:pathLst>
              </a:custGeom>
              <a:solidFill>
                <a:srgbClr val="DDDDDD"/>
              </a:solidFill>
              <a:ln w="3175" cap="flat" cmpd="sng">
                <a:solidFill>
                  <a:srgbClr val="DDDDDD"/>
                </a:solidFill>
                <a:prstDash val="solid"/>
                <a:round/>
                <a:headEnd type="none" w="med" len="med"/>
                <a:tailEnd type="none" w="med" len="med"/>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19" name="Freeform 226"/>
              <p:cNvSpPr>
                <a:spLocks/>
              </p:cNvSpPr>
              <p:nvPr/>
            </p:nvSpPr>
            <p:spPr bwMode="auto">
              <a:xfrm>
                <a:off x="5365736" y="4286242"/>
                <a:ext cx="417514" cy="485777"/>
              </a:xfrm>
              <a:custGeom>
                <a:avLst/>
                <a:gdLst/>
                <a:ahLst/>
                <a:cxnLst>
                  <a:cxn ang="0">
                    <a:pos x="0" y="168"/>
                  </a:cxn>
                  <a:cxn ang="0">
                    <a:pos x="13" y="200"/>
                  </a:cxn>
                  <a:cxn ang="0">
                    <a:pos x="25" y="235"/>
                  </a:cxn>
                  <a:cxn ang="0">
                    <a:pos x="52" y="247"/>
                  </a:cxn>
                  <a:cxn ang="0">
                    <a:pos x="93" y="294"/>
                  </a:cxn>
                  <a:cxn ang="0">
                    <a:pos x="146" y="319"/>
                  </a:cxn>
                  <a:cxn ang="0">
                    <a:pos x="196" y="313"/>
                  </a:cxn>
                  <a:cxn ang="0">
                    <a:pos x="227" y="304"/>
                  </a:cxn>
                  <a:cxn ang="0">
                    <a:pos x="208" y="269"/>
                  </a:cxn>
                  <a:cxn ang="0">
                    <a:pos x="180" y="250"/>
                  </a:cxn>
                  <a:cxn ang="0">
                    <a:pos x="199" y="238"/>
                  </a:cxn>
                  <a:cxn ang="0">
                    <a:pos x="200" y="208"/>
                  </a:cxn>
                  <a:cxn ang="0">
                    <a:pos x="233" y="169"/>
                  </a:cxn>
                  <a:cxn ang="0">
                    <a:pos x="245" y="99"/>
                  </a:cxn>
                  <a:cxn ang="0">
                    <a:pos x="271" y="84"/>
                  </a:cxn>
                  <a:cxn ang="0">
                    <a:pos x="250" y="69"/>
                  </a:cxn>
                  <a:cxn ang="0">
                    <a:pos x="244" y="18"/>
                  </a:cxn>
                  <a:cxn ang="0">
                    <a:pos x="222" y="0"/>
                  </a:cxn>
                  <a:cxn ang="0">
                    <a:pos x="196" y="21"/>
                  </a:cxn>
                  <a:cxn ang="0">
                    <a:pos x="49" y="17"/>
                  </a:cxn>
                  <a:cxn ang="0">
                    <a:pos x="49" y="49"/>
                  </a:cxn>
                  <a:cxn ang="0">
                    <a:pos x="35" y="51"/>
                  </a:cxn>
                  <a:cxn ang="0">
                    <a:pos x="35" y="60"/>
                  </a:cxn>
                  <a:cxn ang="0">
                    <a:pos x="35" y="121"/>
                  </a:cxn>
                  <a:cxn ang="0">
                    <a:pos x="17" y="125"/>
                  </a:cxn>
                  <a:cxn ang="0">
                    <a:pos x="0" y="168"/>
                  </a:cxn>
                </a:cxnLst>
                <a:rect l="0" t="0" r="r" b="b"/>
                <a:pathLst>
                  <a:path w="272" h="320">
                    <a:moveTo>
                      <a:pt x="0" y="168"/>
                    </a:moveTo>
                    <a:lnTo>
                      <a:pt x="13" y="200"/>
                    </a:lnTo>
                    <a:lnTo>
                      <a:pt x="25" y="235"/>
                    </a:lnTo>
                    <a:lnTo>
                      <a:pt x="52" y="247"/>
                    </a:lnTo>
                    <a:lnTo>
                      <a:pt x="93" y="294"/>
                    </a:lnTo>
                    <a:lnTo>
                      <a:pt x="146" y="319"/>
                    </a:lnTo>
                    <a:lnTo>
                      <a:pt x="196" y="313"/>
                    </a:lnTo>
                    <a:lnTo>
                      <a:pt x="227" y="304"/>
                    </a:lnTo>
                    <a:lnTo>
                      <a:pt x="208" y="269"/>
                    </a:lnTo>
                    <a:lnTo>
                      <a:pt x="180" y="250"/>
                    </a:lnTo>
                    <a:lnTo>
                      <a:pt x="199" y="238"/>
                    </a:lnTo>
                    <a:lnTo>
                      <a:pt x="200" y="208"/>
                    </a:lnTo>
                    <a:lnTo>
                      <a:pt x="233" y="169"/>
                    </a:lnTo>
                    <a:lnTo>
                      <a:pt x="245" y="99"/>
                    </a:lnTo>
                    <a:lnTo>
                      <a:pt x="271" y="84"/>
                    </a:lnTo>
                    <a:lnTo>
                      <a:pt x="250" y="69"/>
                    </a:lnTo>
                    <a:lnTo>
                      <a:pt x="244" y="18"/>
                    </a:lnTo>
                    <a:lnTo>
                      <a:pt x="222" y="0"/>
                    </a:lnTo>
                    <a:lnTo>
                      <a:pt x="196" y="21"/>
                    </a:lnTo>
                    <a:lnTo>
                      <a:pt x="49" y="17"/>
                    </a:lnTo>
                    <a:lnTo>
                      <a:pt x="49" y="49"/>
                    </a:lnTo>
                    <a:lnTo>
                      <a:pt x="35" y="51"/>
                    </a:lnTo>
                    <a:lnTo>
                      <a:pt x="35" y="60"/>
                    </a:lnTo>
                    <a:lnTo>
                      <a:pt x="35" y="121"/>
                    </a:lnTo>
                    <a:lnTo>
                      <a:pt x="17" y="125"/>
                    </a:lnTo>
                    <a:lnTo>
                      <a:pt x="0" y="168"/>
                    </a:lnTo>
                  </a:path>
                </a:pathLst>
              </a:custGeom>
              <a:solidFill>
                <a:srgbClr val="DDDDDD"/>
              </a:solidFill>
              <a:ln w="3175" cap="flat" cmpd="sng">
                <a:solidFill>
                  <a:srgbClr val="DDDDDD"/>
                </a:solidFill>
                <a:prstDash val="solid"/>
                <a:round/>
                <a:headEnd type="none" w="med" len="med"/>
                <a:tailEnd type="none" w="med" len="med"/>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20" name="Freeform 227"/>
              <p:cNvSpPr>
                <a:spLocks/>
              </p:cNvSpPr>
              <p:nvPr/>
            </p:nvSpPr>
            <p:spPr bwMode="auto">
              <a:xfrm>
                <a:off x="5589575" y="5503860"/>
                <a:ext cx="33338" cy="41275"/>
              </a:xfrm>
              <a:custGeom>
                <a:avLst/>
                <a:gdLst/>
                <a:ahLst/>
                <a:cxnLst>
                  <a:cxn ang="0">
                    <a:pos x="0" y="14"/>
                  </a:cxn>
                  <a:cxn ang="0">
                    <a:pos x="12" y="27"/>
                  </a:cxn>
                  <a:cxn ang="0">
                    <a:pos x="21" y="17"/>
                  </a:cxn>
                  <a:cxn ang="0">
                    <a:pos x="19" y="0"/>
                  </a:cxn>
                  <a:cxn ang="0">
                    <a:pos x="0" y="14"/>
                  </a:cxn>
                </a:cxnLst>
                <a:rect l="0" t="0" r="r" b="b"/>
                <a:pathLst>
                  <a:path w="22" h="28">
                    <a:moveTo>
                      <a:pt x="0" y="14"/>
                    </a:moveTo>
                    <a:lnTo>
                      <a:pt x="12" y="27"/>
                    </a:lnTo>
                    <a:lnTo>
                      <a:pt x="21" y="17"/>
                    </a:lnTo>
                    <a:lnTo>
                      <a:pt x="19" y="0"/>
                    </a:lnTo>
                    <a:lnTo>
                      <a:pt x="0" y="14"/>
                    </a:lnTo>
                  </a:path>
                </a:pathLst>
              </a:custGeom>
              <a:solidFill>
                <a:srgbClr val="DDDDDD"/>
              </a:solidFill>
              <a:ln w="3175" cap="flat" cmpd="sng">
                <a:solidFill>
                  <a:srgbClr val="DDDDDD"/>
                </a:solidFill>
                <a:prstDash val="solid"/>
                <a:round/>
                <a:headEnd type="none" w="med" len="med"/>
                <a:tailEnd type="none" w="med" len="med"/>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21" name="Freeform 228"/>
              <p:cNvSpPr>
                <a:spLocks/>
              </p:cNvSpPr>
              <p:nvPr/>
            </p:nvSpPr>
            <p:spPr bwMode="auto">
              <a:xfrm>
                <a:off x="5560999" y="4884732"/>
                <a:ext cx="273051" cy="263526"/>
              </a:xfrm>
              <a:custGeom>
                <a:avLst/>
                <a:gdLst/>
                <a:ahLst/>
                <a:cxnLst>
                  <a:cxn ang="0">
                    <a:pos x="0" y="53"/>
                  </a:cxn>
                  <a:cxn ang="0">
                    <a:pos x="1" y="87"/>
                  </a:cxn>
                  <a:cxn ang="0">
                    <a:pos x="22" y="120"/>
                  </a:cxn>
                  <a:cxn ang="0">
                    <a:pos x="54" y="135"/>
                  </a:cxn>
                  <a:cxn ang="0">
                    <a:pos x="70" y="139"/>
                  </a:cxn>
                  <a:cxn ang="0">
                    <a:pos x="87" y="172"/>
                  </a:cxn>
                  <a:cxn ang="0">
                    <a:pos x="152" y="167"/>
                  </a:cxn>
                  <a:cxn ang="0">
                    <a:pos x="177" y="153"/>
                  </a:cxn>
                  <a:cxn ang="0">
                    <a:pos x="151" y="86"/>
                  </a:cxn>
                  <a:cxn ang="0">
                    <a:pos x="158" y="59"/>
                  </a:cxn>
                  <a:cxn ang="0">
                    <a:pos x="74" y="0"/>
                  </a:cxn>
                  <a:cxn ang="0">
                    <a:pos x="52" y="29"/>
                  </a:cxn>
                  <a:cxn ang="0">
                    <a:pos x="43" y="21"/>
                  </a:cxn>
                  <a:cxn ang="0">
                    <a:pos x="36" y="28"/>
                  </a:cxn>
                  <a:cxn ang="0">
                    <a:pos x="35" y="0"/>
                  </a:cxn>
                  <a:cxn ang="0">
                    <a:pos x="13" y="1"/>
                  </a:cxn>
                  <a:cxn ang="0">
                    <a:pos x="17" y="22"/>
                  </a:cxn>
                  <a:cxn ang="0">
                    <a:pos x="18" y="34"/>
                  </a:cxn>
                  <a:cxn ang="0">
                    <a:pos x="0" y="53"/>
                  </a:cxn>
                </a:cxnLst>
                <a:rect l="0" t="0" r="r" b="b"/>
                <a:pathLst>
                  <a:path w="178" h="173">
                    <a:moveTo>
                      <a:pt x="0" y="53"/>
                    </a:moveTo>
                    <a:lnTo>
                      <a:pt x="1" y="87"/>
                    </a:lnTo>
                    <a:lnTo>
                      <a:pt x="22" y="120"/>
                    </a:lnTo>
                    <a:lnTo>
                      <a:pt x="54" y="135"/>
                    </a:lnTo>
                    <a:lnTo>
                      <a:pt x="70" y="139"/>
                    </a:lnTo>
                    <a:lnTo>
                      <a:pt x="87" y="172"/>
                    </a:lnTo>
                    <a:lnTo>
                      <a:pt x="152" y="167"/>
                    </a:lnTo>
                    <a:lnTo>
                      <a:pt x="177" y="153"/>
                    </a:lnTo>
                    <a:lnTo>
                      <a:pt x="151" y="86"/>
                    </a:lnTo>
                    <a:lnTo>
                      <a:pt x="158" y="59"/>
                    </a:lnTo>
                    <a:lnTo>
                      <a:pt x="74" y="0"/>
                    </a:lnTo>
                    <a:lnTo>
                      <a:pt x="52" y="29"/>
                    </a:lnTo>
                    <a:lnTo>
                      <a:pt x="43" y="21"/>
                    </a:lnTo>
                    <a:lnTo>
                      <a:pt x="36" y="28"/>
                    </a:lnTo>
                    <a:lnTo>
                      <a:pt x="35" y="0"/>
                    </a:lnTo>
                    <a:lnTo>
                      <a:pt x="13" y="1"/>
                    </a:lnTo>
                    <a:lnTo>
                      <a:pt x="17" y="22"/>
                    </a:lnTo>
                    <a:lnTo>
                      <a:pt x="18" y="34"/>
                    </a:lnTo>
                    <a:lnTo>
                      <a:pt x="0" y="53"/>
                    </a:lnTo>
                  </a:path>
                </a:pathLst>
              </a:custGeom>
              <a:solidFill>
                <a:srgbClr val="DDDDDD"/>
              </a:solidFill>
              <a:ln w="3175" cap="flat" cmpd="sng">
                <a:solidFill>
                  <a:srgbClr val="DDDDDD"/>
                </a:solidFill>
                <a:prstDash val="solid"/>
                <a:round/>
                <a:headEnd type="none" w="med" len="med"/>
                <a:tailEnd type="none" w="med" len="med"/>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22" name="Freeform 229"/>
              <p:cNvSpPr>
                <a:spLocks/>
              </p:cNvSpPr>
              <p:nvPr/>
            </p:nvSpPr>
            <p:spPr bwMode="auto">
              <a:xfrm>
                <a:off x="4813285" y="4584694"/>
                <a:ext cx="55563" cy="128588"/>
              </a:xfrm>
              <a:custGeom>
                <a:avLst/>
                <a:gdLst/>
                <a:ahLst/>
                <a:cxnLst>
                  <a:cxn ang="0">
                    <a:pos x="0" y="0"/>
                  </a:cxn>
                  <a:cxn ang="0">
                    <a:pos x="17" y="4"/>
                  </a:cxn>
                  <a:cxn ang="0">
                    <a:pos x="35" y="78"/>
                  </a:cxn>
                  <a:cxn ang="0">
                    <a:pos x="22" y="83"/>
                  </a:cxn>
                  <a:cxn ang="0">
                    <a:pos x="0" y="0"/>
                  </a:cxn>
                </a:cxnLst>
                <a:rect l="0" t="0" r="r" b="b"/>
                <a:pathLst>
                  <a:path w="36" h="84">
                    <a:moveTo>
                      <a:pt x="0" y="0"/>
                    </a:moveTo>
                    <a:lnTo>
                      <a:pt x="17" y="4"/>
                    </a:lnTo>
                    <a:lnTo>
                      <a:pt x="35" y="78"/>
                    </a:lnTo>
                    <a:lnTo>
                      <a:pt x="22" y="83"/>
                    </a:lnTo>
                    <a:lnTo>
                      <a:pt x="0" y="0"/>
                    </a:lnTo>
                  </a:path>
                </a:pathLst>
              </a:custGeom>
              <a:solidFill>
                <a:srgbClr val="DDDDDD"/>
              </a:solidFill>
              <a:ln w="3175" cap="flat" cmpd="sng">
                <a:solidFill>
                  <a:srgbClr val="DDDDDD"/>
                </a:solidFill>
                <a:prstDash val="solid"/>
                <a:round/>
                <a:headEnd type="none" w="med" len="med"/>
                <a:tailEnd type="none" w="med" len="med"/>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23" name="Freeform 230"/>
              <p:cNvSpPr>
                <a:spLocks/>
              </p:cNvSpPr>
              <p:nvPr/>
            </p:nvSpPr>
            <p:spPr bwMode="auto">
              <a:xfrm>
                <a:off x="5562587" y="4762494"/>
                <a:ext cx="134938" cy="131763"/>
              </a:xfrm>
              <a:custGeom>
                <a:avLst/>
                <a:gdLst/>
                <a:ahLst/>
                <a:cxnLst>
                  <a:cxn ang="0">
                    <a:pos x="0" y="85"/>
                  </a:cxn>
                  <a:cxn ang="0">
                    <a:pos x="12" y="80"/>
                  </a:cxn>
                  <a:cxn ang="0">
                    <a:pos x="33" y="79"/>
                  </a:cxn>
                  <a:cxn ang="0">
                    <a:pos x="35" y="67"/>
                  </a:cxn>
                  <a:cxn ang="0">
                    <a:pos x="69" y="60"/>
                  </a:cxn>
                  <a:cxn ang="0">
                    <a:pos x="87" y="31"/>
                  </a:cxn>
                  <a:cxn ang="0">
                    <a:pos x="69" y="0"/>
                  </a:cxn>
                  <a:cxn ang="0">
                    <a:pos x="19" y="5"/>
                  </a:cxn>
                  <a:cxn ang="0">
                    <a:pos x="24" y="29"/>
                  </a:cxn>
                  <a:cxn ang="0">
                    <a:pos x="13" y="44"/>
                  </a:cxn>
                  <a:cxn ang="0">
                    <a:pos x="0" y="85"/>
                  </a:cxn>
                </a:cxnLst>
                <a:rect l="0" t="0" r="r" b="b"/>
                <a:pathLst>
                  <a:path w="88" h="86">
                    <a:moveTo>
                      <a:pt x="0" y="85"/>
                    </a:moveTo>
                    <a:lnTo>
                      <a:pt x="12" y="80"/>
                    </a:lnTo>
                    <a:lnTo>
                      <a:pt x="33" y="79"/>
                    </a:lnTo>
                    <a:lnTo>
                      <a:pt x="35" y="67"/>
                    </a:lnTo>
                    <a:lnTo>
                      <a:pt x="69" y="60"/>
                    </a:lnTo>
                    <a:lnTo>
                      <a:pt x="87" y="31"/>
                    </a:lnTo>
                    <a:lnTo>
                      <a:pt x="69" y="0"/>
                    </a:lnTo>
                    <a:lnTo>
                      <a:pt x="19" y="5"/>
                    </a:lnTo>
                    <a:lnTo>
                      <a:pt x="24" y="29"/>
                    </a:lnTo>
                    <a:lnTo>
                      <a:pt x="13" y="44"/>
                    </a:lnTo>
                    <a:lnTo>
                      <a:pt x="0" y="85"/>
                    </a:lnTo>
                  </a:path>
                </a:pathLst>
              </a:custGeom>
              <a:solidFill>
                <a:srgbClr val="DDDDDD"/>
              </a:solidFill>
              <a:ln w="3175" cap="flat" cmpd="sng">
                <a:solidFill>
                  <a:srgbClr val="DDDDDD"/>
                </a:solidFill>
                <a:prstDash val="solid"/>
                <a:round/>
                <a:headEnd type="none" w="med" len="med"/>
                <a:tailEnd type="none" w="med" len="med"/>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24" name="Freeform 231"/>
              <p:cNvSpPr>
                <a:spLocks/>
              </p:cNvSpPr>
              <p:nvPr/>
            </p:nvSpPr>
            <p:spPr bwMode="auto">
              <a:xfrm>
                <a:off x="5430824" y="4059229"/>
                <a:ext cx="280988" cy="260351"/>
              </a:xfrm>
              <a:custGeom>
                <a:avLst/>
                <a:gdLst/>
                <a:ahLst/>
                <a:cxnLst>
                  <a:cxn ang="0">
                    <a:pos x="0" y="28"/>
                  </a:cxn>
                  <a:cxn ang="0">
                    <a:pos x="6" y="165"/>
                  </a:cxn>
                  <a:cxn ang="0">
                    <a:pos x="153" y="170"/>
                  </a:cxn>
                  <a:cxn ang="0">
                    <a:pos x="179" y="148"/>
                  </a:cxn>
                  <a:cxn ang="0">
                    <a:pos x="182" y="133"/>
                  </a:cxn>
                  <a:cxn ang="0">
                    <a:pos x="126" y="36"/>
                  </a:cxn>
                  <a:cxn ang="0">
                    <a:pos x="153" y="67"/>
                  </a:cxn>
                  <a:cxn ang="0">
                    <a:pos x="167" y="40"/>
                  </a:cxn>
                  <a:cxn ang="0">
                    <a:pos x="153" y="5"/>
                  </a:cxn>
                  <a:cxn ang="0">
                    <a:pos x="119" y="10"/>
                  </a:cxn>
                  <a:cxn ang="0">
                    <a:pos x="118" y="1"/>
                  </a:cxn>
                  <a:cxn ang="0">
                    <a:pos x="101" y="1"/>
                  </a:cxn>
                  <a:cxn ang="0">
                    <a:pos x="70" y="14"/>
                  </a:cxn>
                  <a:cxn ang="0">
                    <a:pos x="6" y="0"/>
                  </a:cxn>
                  <a:cxn ang="0">
                    <a:pos x="0" y="28"/>
                  </a:cxn>
                </a:cxnLst>
                <a:rect l="0" t="0" r="r" b="b"/>
                <a:pathLst>
                  <a:path w="183" h="171">
                    <a:moveTo>
                      <a:pt x="0" y="28"/>
                    </a:moveTo>
                    <a:lnTo>
                      <a:pt x="6" y="165"/>
                    </a:lnTo>
                    <a:lnTo>
                      <a:pt x="153" y="170"/>
                    </a:lnTo>
                    <a:lnTo>
                      <a:pt x="179" y="148"/>
                    </a:lnTo>
                    <a:lnTo>
                      <a:pt x="182" y="133"/>
                    </a:lnTo>
                    <a:lnTo>
                      <a:pt x="126" y="36"/>
                    </a:lnTo>
                    <a:lnTo>
                      <a:pt x="153" y="67"/>
                    </a:lnTo>
                    <a:lnTo>
                      <a:pt x="167" y="40"/>
                    </a:lnTo>
                    <a:lnTo>
                      <a:pt x="153" y="5"/>
                    </a:lnTo>
                    <a:lnTo>
                      <a:pt x="119" y="10"/>
                    </a:lnTo>
                    <a:lnTo>
                      <a:pt x="118" y="1"/>
                    </a:lnTo>
                    <a:lnTo>
                      <a:pt x="101" y="1"/>
                    </a:lnTo>
                    <a:lnTo>
                      <a:pt x="70" y="14"/>
                    </a:lnTo>
                    <a:lnTo>
                      <a:pt x="6" y="0"/>
                    </a:lnTo>
                    <a:lnTo>
                      <a:pt x="0" y="28"/>
                    </a:lnTo>
                  </a:path>
                </a:pathLst>
              </a:custGeom>
              <a:solidFill>
                <a:srgbClr val="DDDDDD"/>
              </a:solidFill>
              <a:ln w="3175" cap="flat" cmpd="sng">
                <a:solidFill>
                  <a:srgbClr val="DDDDDD"/>
                </a:solidFill>
                <a:prstDash val="solid"/>
                <a:round/>
                <a:headEnd type="none" w="med" len="med"/>
                <a:tailEnd type="none" w="med" len="med"/>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25" name="Freeform 232"/>
              <p:cNvSpPr>
                <a:spLocks/>
              </p:cNvSpPr>
              <p:nvPr/>
            </p:nvSpPr>
            <p:spPr bwMode="auto">
              <a:xfrm>
                <a:off x="4687872" y="4491031"/>
                <a:ext cx="190501" cy="136526"/>
              </a:xfrm>
              <a:custGeom>
                <a:avLst/>
                <a:gdLst/>
                <a:ahLst/>
                <a:cxnLst>
                  <a:cxn ang="0">
                    <a:pos x="0" y="75"/>
                  </a:cxn>
                  <a:cxn ang="0">
                    <a:pos x="8" y="86"/>
                  </a:cxn>
                  <a:cxn ang="0">
                    <a:pos x="40" y="89"/>
                  </a:cxn>
                  <a:cxn ang="0">
                    <a:pos x="37" y="66"/>
                  </a:cxn>
                  <a:cxn ang="0">
                    <a:pos x="81" y="62"/>
                  </a:cxn>
                  <a:cxn ang="0">
                    <a:pos x="98" y="66"/>
                  </a:cxn>
                  <a:cxn ang="0">
                    <a:pos x="123" y="49"/>
                  </a:cxn>
                  <a:cxn ang="0">
                    <a:pos x="90" y="16"/>
                  </a:cxn>
                  <a:cxn ang="0">
                    <a:pos x="87" y="0"/>
                  </a:cxn>
                  <a:cxn ang="0">
                    <a:pos x="20" y="29"/>
                  </a:cxn>
                  <a:cxn ang="0">
                    <a:pos x="0" y="75"/>
                  </a:cxn>
                </a:cxnLst>
                <a:rect l="0" t="0" r="r" b="b"/>
                <a:pathLst>
                  <a:path w="124" h="90">
                    <a:moveTo>
                      <a:pt x="0" y="75"/>
                    </a:moveTo>
                    <a:lnTo>
                      <a:pt x="8" y="86"/>
                    </a:lnTo>
                    <a:lnTo>
                      <a:pt x="40" y="89"/>
                    </a:lnTo>
                    <a:lnTo>
                      <a:pt x="37" y="66"/>
                    </a:lnTo>
                    <a:lnTo>
                      <a:pt x="81" y="62"/>
                    </a:lnTo>
                    <a:lnTo>
                      <a:pt x="98" y="66"/>
                    </a:lnTo>
                    <a:lnTo>
                      <a:pt x="123" y="49"/>
                    </a:lnTo>
                    <a:lnTo>
                      <a:pt x="90" y="16"/>
                    </a:lnTo>
                    <a:lnTo>
                      <a:pt x="87" y="0"/>
                    </a:lnTo>
                    <a:lnTo>
                      <a:pt x="20" y="29"/>
                    </a:lnTo>
                    <a:lnTo>
                      <a:pt x="0" y="75"/>
                    </a:lnTo>
                  </a:path>
                </a:pathLst>
              </a:custGeom>
              <a:solidFill>
                <a:srgbClr val="DDDDDD"/>
              </a:solidFill>
              <a:ln w="3175" cap="flat" cmpd="sng">
                <a:solidFill>
                  <a:srgbClr val="DDDDDD"/>
                </a:solidFill>
                <a:prstDash val="solid"/>
                <a:round/>
                <a:headEnd type="none" w="med" len="med"/>
                <a:tailEnd type="none" w="med" len="med"/>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26" name="Freeform 233"/>
              <p:cNvSpPr>
                <a:spLocks/>
              </p:cNvSpPr>
              <p:nvPr/>
            </p:nvSpPr>
            <p:spPr bwMode="auto">
              <a:xfrm>
                <a:off x="5367324" y="5060946"/>
                <a:ext cx="296863" cy="242888"/>
              </a:xfrm>
              <a:custGeom>
                <a:avLst/>
                <a:gdLst/>
                <a:ahLst/>
                <a:cxnLst>
                  <a:cxn ang="0">
                    <a:pos x="0" y="78"/>
                  </a:cxn>
                  <a:cxn ang="0">
                    <a:pos x="0" y="138"/>
                  </a:cxn>
                  <a:cxn ang="0">
                    <a:pos x="20" y="153"/>
                  </a:cxn>
                  <a:cxn ang="0">
                    <a:pos x="51" y="157"/>
                  </a:cxn>
                  <a:cxn ang="0">
                    <a:pos x="79" y="159"/>
                  </a:cxn>
                  <a:cxn ang="0">
                    <a:pos x="108" y="137"/>
                  </a:cxn>
                  <a:cxn ang="0">
                    <a:pos x="109" y="128"/>
                  </a:cxn>
                  <a:cxn ang="0">
                    <a:pos x="135" y="122"/>
                  </a:cxn>
                  <a:cxn ang="0">
                    <a:pos x="129" y="113"/>
                  </a:cxn>
                  <a:cxn ang="0">
                    <a:pos x="182" y="97"/>
                  </a:cxn>
                  <a:cxn ang="0">
                    <a:pos x="175" y="88"/>
                  </a:cxn>
                  <a:cxn ang="0">
                    <a:pos x="192" y="41"/>
                  </a:cxn>
                  <a:cxn ang="0">
                    <a:pos x="179" y="20"/>
                  </a:cxn>
                  <a:cxn ang="0">
                    <a:pos x="148" y="5"/>
                  </a:cxn>
                  <a:cxn ang="0">
                    <a:pos x="140" y="0"/>
                  </a:cxn>
                  <a:cxn ang="0">
                    <a:pos x="110" y="14"/>
                  </a:cxn>
                  <a:cxn ang="0">
                    <a:pos x="108" y="57"/>
                  </a:cxn>
                  <a:cxn ang="0">
                    <a:pos x="125" y="64"/>
                  </a:cxn>
                  <a:cxn ang="0">
                    <a:pos x="127" y="82"/>
                  </a:cxn>
                  <a:cxn ang="0">
                    <a:pos x="33" y="44"/>
                  </a:cxn>
                  <a:cxn ang="0">
                    <a:pos x="36" y="78"/>
                  </a:cxn>
                  <a:cxn ang="0">
                    <a:pos x="0" y="78"/>
                  </a:cxn>
                </a:cxnLst>
                <a:rect l="0" t="0" r="r" b="b"/>
                <a:pathLst>
                  <a:path w="193" h="160">
                    <a:moveTo>
                      <a:pt x="0" y="78"/>
                    </a:moveTo>
                    <a:lnTo>
                      <a:pt x="0" y="138"/>
                    </a:lnTo>
                    <a:lnTo>
                      <a:pt x="20" y="153"/>
                    </a:lnTo>
                    <a:lnTo>
                      <a:pt x="51" y="157"/>
                    </a:lnTo>
                    <a:lnTo>
                      <a:pt x="79" y="159"/>
                    </a:lnTo>
                    <a:lnTo>
                      <a:pt x="108" y="137"/>
                    </a:lnTo>
                    <a:lnTo>
                      <a:pt x="109" y="128"/>
                    </a:lnTo>
                    <a:lnTo>
                      <a:pt x="135" y="122"/>
                    </a:lnTo>
                    <a:lnTo>
                      <a:pt x="129" y="113"/>
                    </a:lnTo>
                    <a:lnTo>
                      <a:pt x="182" y="97"/>
                    </a:lnTo>
                    <a:lnTo>
                      <a:pt x="175" y="88"/>
                    </a:lnTo>
                    <a:lnTo>
                      <a:pt x="192" y="41"/>
                    </a:lnTo>
                    <a:lnTo>
                      <a:pt x="179" y="20"/>
                    </a:lnTo>
                    <a:lnTo>
                      <a:pt x="148" y="5"/>
                    </a:lnTo>
                    <a:lnTo>
                      <a:pt x="140" y="0"/>
                    </a:lnTo>
                    <a:lnTo>
                      <a:pt x="110" y="14"/>
                    </a:lnTo>
                    <a:lnTo>
                      <a:pt x="108" y="57"/>
                    </a:lnTo>
                    <a:lnTo>
                      <a:pt x="125" y="64"/>
                    </a:lnTo>
                    <a:lnTo>
                      <a:pt x="127" y="82"/>
                    </a:lnTo>
                    <a:lnTo>
                      <a:pt x="33" y="44"/>
                    </a:lnTo>
                    <a:lnTo>
                      <a:pt x="36" y="78"/>
                    </a:lnTo>
                    <a:lnTo>
                      <a:pt x="0" y="78"/>
                    </a:lnTo>
                  </a:path>
                </a:pathLst>
              </a:custGeom>
              <a:solidFill>
                <a:srgbClr val="DDDDDD"/>
              </a:solidFill>
              <a:ln w="3175" cap="flat" cmpd="sng">
                <a:solidFill>
                  <a:srgbClr val="DDDDDD"/>
                </a:solidFill>
                <a:prstDash val="solid"/>
                <a:round/>
                <a:headEnd type="none" w="med" len="med"/>
                <a:tailEnd type="none" w="med" len="med"/>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27" name="Freeform 234"/>
              <p:cNvSpPr>
                <a:spLocks/>
              </p:cNvSpPr>
              <p:nvPr/>
            </p:nvSpPr>
            <p:spPr bwMode="auto">
              <a:xfrm>
                <a:off x="5229211" y="5411784"/>
                <a:ext cx="411164" cy="325439"/>
              </a:xfrm>
              <a:custGeom>
                <a:avLst/>
                <a:gdLst/>
                <a:ahLst/>
                <a:cxnLst>
                  <a:cxn ang="0">
                    <a:pos x="0" y="113"/>
                  </a:cxn>
                  <a:cxn ang="0">
                    <a:pos x="9" y="105"/>
                  </a:cxn>
                  <a:cxn ang="0">
                    <a:pos x="21" y="119"/>
                  </a:cxn>
                  <a:cxn ang="0">
                    <a:pos x="41" y="119"/>
                  </a:cxn>
                  <a:cxn ang="0">
                    <a:pos x="56" y="109"/>
                  </a:cxn>
                  <a:cxn ang="0">
                    <a:pos x="56" y="43"/>
                  </a:cxn>
                  <a:cxn ang="0">
                    <a:pos x="70" y="59"/>
                  </a:cxn>
                  <a:cxn ang="0">
                    <a:pos x="68" y="78"/>
                  </a:cxn>
                  <a:cxn ang="0">
                    <a:pos x="91" y="76"/>
                  </a:cxn>
                  <a:cxn ang="0">
                    <a:pos x="111" y="56"/>
                  </a:cxn>
                  <a:cxn ang="0">
                    <a:pos x="146" y="56"/>
                  </a:cxn>
                  <a:cxn ang="0">
                    <a:pos x="209" y="0"/>
                  </a:cxn>
                  <a:cxn ang="0">
                    <a:pos x="245" y="8"/>
                  </a:cxn>
                  <a:cxn ang="0">
                    <a:pos x="252" y="60"/>
                  </a:cxn>
                  <a:cxn ang="0">
                    <a:pos x="234" y="75"/>
                  </a:cxn>
                  <a:cxn ang="0">
                    <a:pos x="245" y="87"/>
                  </a:cxn>
                  <a:cxn ang="0">
                    <a:pos x="253" y="78"/>
                  </a:cxn>
                  <a:cxn ang="0">
                    <a:pos x="267" y="78"/>
                  </a:cxn>
                  <a:cxn ang="0">
                    <a:pos x="260" y="109"/>
                  </a:cxn>
                  <a:cxn ang="0">
                    <a:pos x="221" y="157"/>
                  </a:cxn>
                  <a:cxn ang="0">
                    <a:pos x="172" y="199"/>
                  </a:cxn>
                  <a:cxn ang="0">
                    <a:pos x="136" y="213"/>
                  </a:cxn>
                  <a:cxn ang="0">
                    <a:pos x="32" y="213"/>
                  </a:cxn>
                  <a:cxn ang="0">
                    <a:pos x="22" y="190"/>
                  </a:cxn>
                  <a:cxn ang="0">
                    <a:pos x="26" y="171"/>
                  </a:cxn>
                  <a:cxn ang="0">
                    <a:pos x="0" y="113"/>
                  </a:cxn>
                </a:cxnLst>
                <a:rect l="0" t="0" r="r" b="b"/>
                <a:pathLst>
                  <a:path w="268" h="214">
                    <a:moveTo>
                      <a:pt x="0" y="113"/>
                    </a:moveTo>
                    <a:lnTo>
                      <a:pt x="9" y="105"/>
                    </a:lnTo>
                    <a:lnTo>
                      <a:pt x="21" y="119"/>
                    </a:lnTo>
                    <a:lnTo>
                      <a:pt x="41" y="119"/>
                    </a:lnTo>
                    <a:lnTo>
                      <a:pt x="56" y="109"/>
                    </a:lnTo>
                    <a:lnTo>
                      <a:pt x="56" y="43"/>
                    </a:lnTo>
                    <a:lnTo>
                      <a:pt x="70" y="59"/>
                    </a:lnTo>
                    <a:lnTo>
                      <a:pt x="68" y="78"/>
                    </a:lnTo>
                    <a:lnTo>
                      <a:pt x="91" y="76"/>
                    </a:lnTo>
                    <a:lnTo>
                      <a:pt x="111" y="56"/>
                    </a:lnTo>
                    <a:lnTo>
                      <a:pt x="146" y="56"/>
                    </a:lnTo>
                    <a:lnTo>
                      <a:pt x="209" y="0"/>
                    </a:lnTo>
                    <a:lnTo>
                      <a:pt x="245" y="8"/>
                    </a:lnTo>
                    <a:lnTo>
                      <a:pt x="252" y="60"/>
                    </a:lnTo>
                    <a:lnTo>
                      <a:pt x="234" y="75"/>
                    </a:lnTo>
                    <a:lnTo>
                      <a:pt x="245" y="87"/>
                    </a:lnTo>
                    <a:lnTo>
                      <a:pt x="253" y="78"/>
                    </a:lnTo>
                    <a:lnTo>
                      <a:pt x="267" y="78"/>
                    </a:lnTo>
                    <a:lnTo>
                      <a:pt x="260" y="109"/>
                    </a:lnTo>
                    <a:lnTo>
                      <a:pt x="221" y="157"/>
                    </a:lnTo>
                    <a:lnTo>
                      <a:pt x="172" y="199"/>
                    </a:lnTo>
                    <a:lnTo>
                      <a:pt x="136" y="213"/>
                    </a:lnTo>
                    <a:lnTo>
                      <a:pt x="32" y="213"/>
                    </a:lnTo>
                    <a:lnTo>
                      <a:pt x="22" y="190"/>
                    </a:lnTo>
                    <a:lnTo>
                      <a:pt x="26" y="171"/>
                    </a:lnTo>
                    <a:lnTo>
                      <a:pt x="0" y="113"/>
                    </a:lnTo>
                  </a:path>
                </a:pathLst>
              </a:custGeom>
              <a:solidFill>
                <a:srgbClr val="DDDDDD"/>
              </a:solidFill>
              <a:ln w="3175" cap="flat" cmpd="sng">
                <a:solidFill>
                  <a:srgbClr val="DDDDDD"/>
                </a:solidFill>
                <a:prstDash val="solid"/>
                <a:round/>
                <a:headEnd type="none" w="med" len="med"/>
                <a:tailEnd type="none" w="med" len="med"/>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28" name="Freeform 235"/>
              <p:cNvSpPr>
                <a:spLocks/>
              </p:cNvSpPr>
              <p:nvPr/>
            </p:nvSpPr>
            <p:spPr bwMode="auto">
              <a:xfrm>
                <a:off x="5494324" y="5584823"/>
                <a:ext cx="57150" cy="60325"/>
              </a:xfrm>
              <a:custGeom>
                <a:avLst/>
                <a:gdLst/>
                <a:ahLst/>
                <a:cxnLst>
                  <a:cxn ang="0">
                    <a:pos x="0" y="18"/>
                  </a:cxn>
                  <a:cxn ang="0">
                    <a:pos x="13" y="39"/>
                  </a:cxn>
                  <a:cxn ang="0">
                    <a:pos x="36" y="18"/>
                  </a:cxn>
                  <a:cxn ang="0">
                    <a:pos x="25" y="0"/>
                  </a:cxn>
                  <a:cxn ang="0">
                    <a:pos x="0" y="18"/>
                  </a:cxn>
                </a:cxnLst>
                <a:rect l="0" t="0" r="r" b="b"/>
                <a:pathLst>
                  <a:path w="37" h="40">
                    <a:moveTo>
                      <a:pt x="0" y="18"/>
                    </a:moveTo>
                    <a:lnTo>
                      <a:pt x="13" y="39"/>
                    </a:lnTo>
                    <a:lnTo>
                      <a:pt x="36" y="18"/>
                    </a:lnTo>
                    <a:lnTo>
                      <a:pt x="25" y="0"/>
                    </a:lnTo>
                    <a:lnTo>
                      <a:pt x="0" y="18"/>
                    </a:lnTo>
                  </a:path>
                </a:pathLst>
              </a:custGeom>
              <a:solidFill>
                <a:srgbClr val="DDDDDD"/>
              </a:solidFill>
              <a:ln w="3175" cap="flat" cmpd="sng">
                <a:solidFill>
                  <a:srgbClr val="DDDDDD"/>
                </a:solidFill>
                <a:prstDash val="solid"/>
                <a:round/>
                <a:headEnd type="none" w="med" len="med"/>
                <a:tailEnd type="none" w="med" len="med"/>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29" name="Freeform 236"/>
              <p:cNvSpPr>
                <a:spLocks/>
              </p:cNvSpPr>
              <p:nvPr/>
            </p:nvSpPr>
            <p:spPr bwMode="auto">
              <a:xfrm>
                <a:off x="5399074" y="3336914"/>
                <a:ext cx="200026" cy="153988"/>
              </a:xfrm>
              <a:custGeom>
                <a:avLst/>
                <a:gdLst/>
                <a:ahLst/>
                <a:cxnLst>
                  <a:cxn ang="0">
                    <a:pos x="43" y="0"/>
                  </a:cxn>
                  <a:cxn ang="0">
                    <a:pos x="53" y="2"/>
                  </a:cxn>
                  <a:cxn ang="0">
                    <a:pos x="64" y="9"/>
                  </a:cxn>
                  <a:cxn ang="0">
                    <a:pos x="81" y="9"/>
                  </a:cxn>
                  <a:cxn ang="0">
                    <a:pos x="99" y="12"/>
                  </a:cxn>
                  <a:cxn ang="0">
                    <a:pos x="107" y="24"/>
                  </a:cxn>
                  <a:cxn ang="0">
                    <a:pos x="115" y="41"/>
                  </a:cxn>
                  <a:cxn ang="0">
                    <a:pos x="118" y="47"/>
                  </a:cxn>
                  <a:cxn ang="0">
                    <a:pos x="124" y="52"/>
                  </a:cxn>
                  <a:cxn ang="0">
                    <a:pos x="129" y="57"/>
                  </a:cxn>
                  <a:cxn ang="0">
                    <a:pos x="129" y="63"/>
                  </a:cxn>
                  <a:cxn ang="0">
                    <a:pos x="120" y="63"/>
                  </a:cxn>
                  <a:cxn ang="0">
                    <a:pos x="110" y="63"/>
                  </a:cxn>
                  <a:cxn ang="0">
                    <a:pos x="115" y="70"/>
                  </a:cxn>
                  <a:cxn ang="0">
                    <a:pos x="119" y="74"/>
                  </a:cxn>
                  <a:cxn ang="0">
                    <a:pos x="120" y="82"/>
                  </a:cxn>
                  <a:cxn ang="0">
                    <a:pos x="115" y="86"/>
                  </a:cxn>
                  <a:cxn ang="0">
                    <a:pos x="104" y="86"/>
                  </a:cxn>
                  <a:cxn ang="0">
                    <a:pos x="103" y="86"/>
                  </a:cxn>
                  <a:cxn ang="0">
                    <a:pos x="99" y="90"/>
                  </a:cxn>
                  <a:cxn ang="0">
                    <a:pos x="99" y="98"/>
                  </a:cxn>
                  <a:cxn ang="0">
                    <a:pos x="92" y="101"/>
                  </a:cxn>
                  <a:cxn ang="0">
                    <a:pos x="86" y="96"/>
                  </a:cxn>
                  <a:cxn ang="0">
                    <a:pos x="76" y="94"/>
                  </a:cxn>
                  <a:cxn ang="0">
                    <a:pos x="67" y="90"/>
                  </a:cxn>
                  <a:cxn ang="0">
                    <a:pos x="57" y="92"/>
                  </a:cxn>
                  <a:cxn ang="0">
                    <a:pos x="30" y="82"/>
                  </a:cxn>
                  <a:cxn ang="0">
                    <a:pos x="20" y="84"/>
                  </a:cxn>
                  <a:cxn ang="0">
                    <a:pos x="10" y="82"/>
                  </a:cxn>
                  <a:cxn ang="0">
                    <a:pos x="6" y="90"/>
                  </a:cxn>
                  <a:cxn ang="0">
                    <a:pos x="0" y="72"/>
                  </a:cxn>
                  <a:cxn ang="0">
                    <a:pos x="12" y="63"/>
                  </a:cxn>
                  <a:cxn ang="0">
                    <a:pos x="4" y="41"/>
                  </a:cxn>
                  <a:cxn ang="0">
                    <a:pos x="10" y="44"/>
                  </a:cxn>
                  <a:cxn ang="0">
                    <a:pos x="12" y="39"/>
                  </a:cxn>
                  <a:cxn ang="0">
                    <a:pos x="14" y="30"/>
                  </a:cxn>
                  <a:cxn ang="0">
                    <a:pos x="18" y="26"/>
                  </a:cxn>
                  <a:cxn ang="0">
                    <a:pos x="20" y="17"/>
                  </a:cxn>
                  <a:cxn ang="0">
                    <a:pos x="29" y="8"/>
                  </a:cxn>
                  <a:cxn ang="0">
                    <a:pos x="34" y="0"/>
                  </a:cxn>
                  <a:cxn ang="0">
                    <a:pos x="43" y="0"/>
                  </a:cxn>
                </a:cxnLst>
                <a:rect l="0" t="0" r="r" b="b"/>
                <a:pathLst>
                  <a:path w="130" h="102">
                    <a:moveTo>
                      <a:pt x="43" y="0"/>
                    </a:moveTo>
                    <a:lnTo>
                      <a:pt x="53" y="2"/>
                    </a:lnTo>
                    <a:lnTo>
                      <a:pt x="64" y="9"/>
                    </a:lnTo>
                    <a:lnTo>
                      <a:pt x="81" y="9"/>
                    </a:lnTo>
                    <a:lnTo>
                      <a:pt x="99" y="12"/>
                    </a:lnTo>
                    <a:lnTo>
                      <a:pt x="107" y="24"/>
                    </a:lnTo>
                    <a:lnTo>
                      <a:pt x="115" y="41"/>
                    </a:lnTo>
                    <a:lnTo>
                      <a:pt x="118" y="47"/>
                    </a:lnTo>
                    <a:lnTo>
                      <a:pt x="124" y="52"/>
                    </a:lnTo>
                    <a:lnTo>
                      <a:pt x="129" y="57"/>
                    </a:lnTo>
                    <a:lnTo>
                      <a:pt x="129" y="63"/>
                    </a:lnTo>
                    <a:lnTo>
                      <a:pt x="120" y="63"/>
                    </a:lnTo>
                    <a:lnTo>
                      <a:pt x="110" y="63"/>
                    </a:lnTo>
                    <a:lnTo>
                      <a:pt x="115" y="70"/>
                    </a:lnTo>
                    <a:lnTo>
                      <a:pt x="119" y="74"/>
                    </a:lnTo>
                    <a:lnTo>
                      <a:pt x="120" y="82"/>
                    </a:lnTo>
                    <a:lnTo>
                      <a:pt x="115" y="86"/>
                    </a:lnTo>
                    <a:lnTo>
                      <a:pt x="104" y="86"/>
                    </a:lnTo>
                    <a:lnTo>
                      <a:pt x="103" y="86"/>
                    </a:lnTo>
                    <a:lnTo>
                      <a:pt x="99" y="90"/>
                    </a:lnTo>
                    <a:lnTo>
                      <a:pt x="99" y="98"/>
                    </a:lnTo>
                    <a:lnTo>
                      <a:pt x="92" y="101"/>
                    </a:lnTo>
                    <a:lnTo>
                      <a:pt x="86" y="96"/>
                    </a:lnTo>
                    <a:lnTo>
                      <a:pt x="76" y="94"/>
                    </a:lnTo>
                    <a:lnTo>
                      <a:pt x="67" y="90"/>
                    </a:lnTo>
                    <a:lnTo>
                      <a:pt x="57" y="92"/>
                    </a:lnTo>
                    <a:lnTo>
                      <a:pt x="30" y="82"/>
                    </a:lnTo>
                    <a:lnTo>
                      <a:pt x="20" y="84"/>
                    </a:lnTo>
                    <a:lnTo>
                      <a:pt x="10" y="82"/>
                    </a:lnTo>
                    <a:lnTo>
                      <a:pt x="6" y="90"/>
                    </a:lnTo>
                    <a:lnTo>
                      <a:pt x="0" y="72"/>
                    </a:lnTo>
                    <a:lnTo>
                      <a:pt x="12" y="63"/>
                    </a:lnTo>
                    <a:lnTo>
                      <a:pt x="4" y="41"/>
                    </a:lnTo>
                    <a:lnTo>
                      <a:pt x="10" y="44"/>
                    </a:lnTo>
                    <a:lnTo>
                      <a:pt x="12" y="39"/>
                    </a:lnTo>
                    <a:lnTo>
                      <a:pt x="14" y="30"/>
                    </a:lnTo>
                    <a:lnTo>
                      <a:pt x="18" y="26"/>
                    </a:lnTo>
                    <a:lnTo>
                      <a:pt x="20" y="17"/>
                    </a:lnTo>
                    <a:lnTo>
                      <a:pt x="29" y="8"/>
                    </a:lnTo>
                    <a:lnTo>
                      <a:pt x="34" y="0"/>
                    </a:lnTo>
                    <a:lnTo>
                      <a:pt x="43" y="0"/>
                    </a:lnTo>
                  </a:path>
                </a:pathLst>
              </a:custGeom>
              <a:solidFill>
                <a:srgbClr val="DDDDDD"/>
              </a:solidFill>
              <a:ln w="3175" cap="flat" cmpd="sng">
                <a:solidFill>
                  <a:srgbClr val="DDDDDD"/>
                </a:solidFill>
                <a:prstDash val="solid"/>
                <a:round/>
                <a:headEnd type="none" w="med" len="med"/>
                <a:tailEnd type="none" w="med" len="med"/>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30" name="Freeform 237"/>
              <p:cNvSpPr>
                <a:spLocks/>
              </p:cNvSpPr>
              <p:nvPr/>
            </p:nvSpPr>
            <p:spPr bwMode="auto">
              <a:xfrm>
                <a:off x="5370499" y="3448039"/>
                <a:ext cx="441326" cy="249239"/>
              </a:xfrm>
              <a:custGeom>
                <a:avLst/>
                <a:gdLst/>
                <a:ahLst/>
                <a:cxnLst>
                  <a:cxn ang="0">
                    <a:pos x="146" y="5"/>
                  </a:cxn>
                  <a:cxn ang="0">
                    <a:pos x="161" y="0"/>
                  </a:cxn>
                  <a:cxn ang="0">
                    <a:pos x="179" y="9"/>
                  </a:cxn>
                  <a:cxn ang="0">
                    <a:pos x="185" y="22"/>
                  </a:cxn>
                  <a:cxn ang="0">
                    <a:pos x="206" y="35"/>
                  </a:cxn>
                  <a:cxn ang="0">
                    <a:pos x="233" y="52"/>
                  </a:cxn>
                  <a:cxn ang="0">
                    <a:pos x="251" y="52"/>
                  </a:cxn>
                  <a:cxn ang="0">
                    <a:pos x="278" y="60"/>
                  </a:cxn>
                  <a:cxn ang="0">
                    <a:pos x="272" y="88"/>
                  </a:cxn>
                  <a:cxn ang="0">
                    <a:pos x="247" y="113"/>
                  </a:cxn>
                  <a:cxn ang="0">
                    <a:pos x="211" y="133"/>
                  </a:cxn>
                  <a:cxn ang="0">
                    <a:pos x="212" y="144"/>
                  </a:cxn>
                  <a:cxn ang="0">
                    <a:pos x="194" y="163"/>
                  </a:cxn>
                  <a:cxn ang="0">
                    <a:pos x="189" y="130"/>
                  </a:cxn>
                  <a:cxn ang="0">
                    <a:pos x="160" y="127"/>
                  </a:cxn>
                  <a:cxn ang="0">
                    <a:pos x="158" y="117"/>
                  </a:cxn>
                  <a:cxn ang="0">
                    <a:pos x="122" y="145"/>
                  </a:cxn>
                  <a:cxn ang="0">
                    <a:pos x="109" y="129"/>
                  </a:cxn>
                  <a:cxn ang="0">
                    <a:pos x="119" y="118"/>
                  </a:cxn>
                  <a:cxn ang="0">
                    <a:pos x="126" y="110"/>
                  </a:cxn>
                  <a:cxn ang="0">
                    <a:pos x="113" y="92"/>
                  </a:cxn>
                  <a:cxn ang="0">
                    <a:pos x="87" y="83"/>
                  </a:cxn>
                  <a:cxn ang="0">
                    <a:pos x="44" y="88"/>
                  </a:cxn>
                  <a:cxn ang="0">
                    <a:pos x="10" y="91"/>
                  </a:cxn>
                  <a:cxn ang="0">
                    <a:pos x="6" y="67"/>
                  </a:cxn>
                  <a:cxn ang="0">
                    <a:pos x="30" y="36"/>
                  </a:cxn>
                  <a:cxn ang="0">
                    <a:pos x="25" y="13"/>
                  </a:cxn>
                  <a:cxn ang="0">
                    <a:pos x="39" y="12"/>
                  </a:cxn>
                  <a:cxn ang="0">
                    <a:pos x="63" y="14"/>
                  </a:cxn>
                  <a:cxn ang="0">
                    <a:pos x="86" y="17"/>
                  </a:cxn>
                  <a:cxn ang="0">
                    <a:pos x="105" y="24"/>
                  </a:cxn>
                  <a:cxn ang="0">
                    <a:pos x="118" y="25"/>
                  </a:cxn>
                  <a:cxn ang="0">
                    <a:pos x="122" y="13"/>
                  </a:cxn>
                  <a:cxn ang="0">
                    <a:pos x="138" y="12"/>
                  </a:cxn>
                </a:cxnLst>
                <a:rect l="0" t="0" r="r" b="b"/>
                <a:pathLst>
                  <a:path w="288" h="164">
                    <a:moveTo>
                      <a:pt x="142" y="6"/>
                    </a:moveTo>
                    <a:lnTo>
                      <a:pt x="146" y="5"/>
                    </a:lnTo>
                    <a:lnTo>
                      <a:pt x="154" y="1"/>
                    </a:lnTo>
                    <a:lnTo>
                      <a:pt x="161" y="0"/>
                    </a:lnTo>
                    <a:lnTo>
                      <a:pt x="173" y="1"/>
                    </a:lnTo>
                    <a:lnTo>
                      <a:pt x="179" y="9"/>
                    </a:lnTo>
                    <a:lnTo>
                      <a:pt x="181" y="20"/>
                    </a:lnTo>
                    <a:lnTo>
                      <a:pt x="185" y="22"/>
                    </a:lnTo>
                    <a:lnTo>
                      <a:pt x="192" y="21"/>
                    </a:lnTo>
                    <a:lnTo>
                      <a:pt x="206" y="35"/>
                    </a:lnTo>
                    <a:lnTo>
                      <a:pt x="214" y="45"/>
                    </a:lnTo>
                    <a:lnTo>
                      <a:pt x="233" y="52"/>
                    </a:lnTo>
                    <a:lnTo>
                      <a:pt x="245" y="55"/>
                    </a:lnTo>
                    <a:lnTo>
                      <a:pt x="251" y="52"/>
                    </a:lnTo>
                    <a:lnTo>
                      <a:pt x="264" y="57"/>
                    </a:lnTo>
                    <a:lnTo>
                      <a:pt x="278" y="60"/>
                    </a:lnTo>
                    <a:lnTo>
                      <a:pt x="287" y="84"/>
                    </a:lnTo>
                    <a:lnTo>
                      <a:pt x="272" y="88"/>
                    </a:lnTo>
                    <a:lnTo>
                      <a:pt x="269" y="101"/>
                    </a:lnTo>
                    <a:lnTo>
                      <a:pt x="247" y="113"/>
                    </a:lnTo>
                    <a:lnTo>
                      <a:pt x="214" y="122"/>
                    </a:lnTo>
                    <a:lnTo>
                      <a:pt x="211" y="133"/>
                    </a:lnTo>
                    <a:lnTo>
                      <a:pt x="196" y="129"/>
                    </a:lnTo>
                    <a:lnTo>
                      <a:pt x="212" y="144"/>
                    </a:lnTo>
                    <a:lnTo>
                      <a:pt x="231" y="146"/>
                    </a:lnTo>
                    <a:lnTo>
                      <a:pt x="194" y="163"/>
                    </a:lnTo>
                    <a:lnTo>
                      <a:pt x="172" y="145"/>
                    </a:lnTo>
                    <a:lnTo>
                      <a:pt x="189" y="130"/>
                    </a:lnTo>
                    <a:lnTo>
                      <a:pt x="172" y="127"/>
                    </a:lnTo>
                    <a:lnTo>
                      <a:pt x="160" y="127"/>
                    </a:lnTo>
                    <a:lnTo>
                      <a:pt x="163" y="115"/>
                    </a:lnTo>
                    <a:lnTo>
                      <a:pt x="158" y="117"/>
                    </a:lnTo>
                    <a:lnTo>
                      <a:pt x="132" y="123"/>
                    </a:lnTo>
                    <a:lnTo>
                      <a:pt x="122" y="145"/>
                    </a:lnTo>
                    <a:lnTo>
                      <a:pt x="105" y="144"/>
                    </a:lnTo>
                    <a:lnTo>
                      <a:pt x="109" y="129"/>
                    </a:lnTo>
                    <a:lnTo>
                      <a:pt x="110" y="122"/>
                    </a:lnTo>
                    <a:lnTo>
                      <a:pt x="119" y="118"/>
                    </a:lnTo>
                    <a:lnTo>
                      <a:pt x="125" y="114"/>
                    </a:lnTo>
                    <a:lnTo>
                      <a:pt x="126" y="110"/>
                    </a:lnTo>
                    <a:lnTo>
                      <a:pt x="119" y="107"/>
                    </a:lnTo>
                    <a:lnTo>
                      <a:pt x="113" y="92"/>
                    </a:lnTo>
                    <a:lnTo>
                      <a:pt x="101" y="83"/>
                    </a:lnTo>
                    <a:lnTo>
                      <a:pt x="87" y="83"/>
                    </a:lnTo>
                    <a:lnTo>
                      <a:pt x="70" y="87"/>
                    </a:lnTo>
                    <a:lnTo>
                      <a:pt x="44" y="88"/>
                    </a:lnTo>
                    <a:lnTo>
                      <a:pt x="30" y="91"/>
                    </a:lnTo>
                    <a:lnTo>
                      <a:pt x="10" y="91"/>
                    </a:lnTo>
                    <a:lnTo>
                      <a:pt x="0" y="82"/>
                    </a:lnTo>
                    <a:lnTo>
                      <a:pt x="6" y="67"/>
                    </a:lnTo>
                    <a:lnTo>
                      <a:pt x="18" y="52"/>
                    </a:lnTo>
                    <a:lnTo>
                      <a:pt x="30" y="36"/>
                    </a:lnTo>
                    <a:lnTo>
                      <a:pt x="25" y="17"/>
                    </a:lnTo>
                    <a:lnTo>
                      <a:pt x="25" y="13"/>
                    </a:lnTo>
                    <a:lnTo>
                      <a:pt x="29" y="9"/>
                    </a:lnTo>
                    <a:lnTo>
                      <a:pt x="39" y="12"/>
                    </a:lnTo>
                    <a:lnTo>
                      <a:pt x="49" y="9"/>
                    </a:lnTo>
                    <a:lnTo>
                      <a:pt x="63" y="14"/>
                    </a:lnTo>
                    <a:lnTo>
                      <a:pt x="76" y="20"/>
                    </a:lnTo>
                    <a:lnTo>
                      <a:pt x="86" y="17"/>
                    </a:lnTo>
                    <a:lnTo>
                      <a:pt x="95" y="21"/>
                    </a:lnTo>
                    <a:lnTo>
                      <a:pt x="105" y="24"/>
                    </a:lnTo>
                    <a:lnTo>
                      <a:pt x="111" y="28"/>
                    </a:lnTo>
                    <a:lnTo>
                      <a:pt x="118" y="25"/>
                    </a:lnTo>
                    <a:lnTo>
                      <a:pt x="118" y="17"/>
                    </a:lnTo>
                    <a:lnTo>
                      <a:pt x="122" y="13"/>
                    </a:lnTo>
                    <a:lnTo>
                      <a:pt x="134" y="13"/>
                    </a:lnTo>
                    <a:lnTo>
                      <a:pt x="138" y="12"/>
                    </a:lnTo>
                    <a:lnTo>
                      <a:pt x="142" y="6"/>
                    </a:lnTo>
                  </a:path>
                </a:pathLst>
              </a:custGeom>
              <a:solidFill>
                <a:srgbClr val="DDDDDD"/>
              </a:solidFill>
              <a:ln w="3175" cap="flat" cmpd="sng">
                <a:solidFill>
                  <a:srgbClr val="DDDDDD"/>
                </a:solidFill>
                <a:prstDash val="solid"/>
                <a:round/>
                <a:headEnd type="none" w="med" len="med"/>
                <a:tailEnd type="none" w="med" len="med"/>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31" name="Freeform 238"/>
              <p:cNvSpPr>
                <a:spLocks/>
              </p:cNvSpPr>
              <p:nvPr/>
            </p:nvSpPr>
            <p:spPr bwMode="auto">
              <a:xfrm>
                <a:off x="5483212" y="3573452"/>
                <a:ext cx="85725" cy="92075"/>
              </a:xfrm>
              <a:custGeom>
                <a:avLst/>
                <a:gdLst/>
                <a:ahLst/>
                <a:cxnLst>
                  <a:cxn ang="0">
                    <a:pos x="12" y="16"/>
                  </a:cxn>
                  <a:cxn ang="0">
                    <a:pos x="18" y="24"/>
                  </a:cxn>
                  <a:cxn ang="0">
                    <a:pos x="22" y="31"/>
                  </a:cxn>
                  <a:cxn ang="0">
                    <a:pos x="25" y="60"/>
                  </a:cxn>
                  <a:cxn ang="0">
                    <a:pos x="31" y="60"/>
                  </a:cxn>
                  <a:cxn ang="0">
                    <a:pos x="35" y="46"/>
                  </a:cxn>
                  <a:cxn ang="0">
                    <a:pos x="36" y="38"/>
                  </a:cxn>
                  <a:cxn ang="0">
                    <a:pos x="49" y="34"/>
                  </a:cxn>
                  <a:cxn ang="0">
                    <a:pos x="54" y="27"/>
                  </a:cxn>
                  <a:cxn ang="0">
                    <a:pos x="47" y="25"/>
                  </a:cxn>
                  <a:cxn ang="0">
                    <a:pos x="39" y="9"/>
                  </a:cxn>
                  <a:cxn ang="0">
                    <a:pos x="28" y="0"/>
                  </a:cxn>
                  <a:cxn ang="0">
                    <a:pos x="13" y="0"/>
                  </a:cxn>
                  <a:cxn ang="0">
                    <a:pos x="0" y="1"/>
                  </a:cxn>
                  <a:cxn ang="0">
                    <a:pos x="12" y="16"/>
                  </a:cxn>
                </a:cxnLst>
                <a:rect l="0" t="0" r="r" b="b"/>
                <a:pathLst>
                  <a:path w="55" h="61">
                    <a:moveTo>
                      <a:pt x="12" y="16"/>
                    </a:moveTo>
                    <a:lnTo>
                      <a:pt x="18" y="24"/>
                    </a:lnTo>
                    <a:lnTo>
                      <a:pt x="22" y="31"/>
                    </a:lnTo>
                    <a:lnTo>
                      <a:pt x="25" y="60"/>
                    </a:lnTo>
                    <a:lnTo>
                      <a:pt x="31" y="60"/>
                    </a:lnTo>
                    <a:lnTo>
                      <a:pt x="35" y="46"/>
                    </a:lnTo>
                    <a:lnTo>
                      <a:pt x="36" y="38"/>
                    </a:lnTo>
                    <a:lnTo>
                      <a:pt x="49" y="34"/>
                    </a:lnTo>
                    <a:lnTo>
                      <a:pt x="54" y="27"/>
                    </a:lnTo>
                    <a:lnTo>
                      <a:pt x="47" y="25"/>
                    </a:lnTo>
                    <a:lnTo>
                      <a:pt x="39" y="9"/>
                    </a:lnTo>
                    <a:lnTo>
                      <a:pt x="28" y="0"/>
                    </a:lnTo>
                    <a:lnTo>
                      <a:pt x="13" y="0"/>
                    </a:lnTo>
                    <a:lnTo>
                      <a:pt x="0" y="1"/>
                    </a:lnTo>
                    <a:lnTo>
                      <a:pt x="12" y="16"/>
                    </a:lnTo>
                  </a:path>
                </a:pathLst>
              </a:custGeom>
              <a:solidFill>
                <a:srgbClr val="DDDDDD"/>
              </a:solidFill>
              <a:ln w="3175" cap="flat" cmpd="sng">
                <a:solidFill>
                  <a:srgbClr val="DDDDDD"/>
                </a:solidFill>
                <a:prstDash val="solid"/>
                <a:round/>
                <a:headEnd type="none" w="med" len="med"/>
                <a:tailEnd type="none" w="med" len="med"/>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32" name="Freeform 239"/>
              <p:cNvSpPr>
                <a:spLocks/>
              </p:cNvSpPr>
              <p:nvPr/>
            </p:nvSpPr>
            <p:spPr bwMode="auto">
              <a:xfrm>
                <a:off x="5784838" y="3697278"/>
                <a:ext cx="187326" cy="82550"/>
              </a:xfrm>
              <a:custGeom>
                <a:avLst/>
                <a:gdLst/>
                <a:ahLst/>
                <a:cxnLst>
                  <a:cxn ang="0">
                    <a:pos x="0" y="2"/>
                  </a:cxn>
                  <a:cxn ang="0">
                    <a:pos x="29" y="0"/>
                  </a:cxn>
                  <a:cxn ang="0">
                    <a:pos x="56" y="10"/>
                  </a:cxn>
                  <a:cxn ang="0">
                    <a:pos x="68" y="22"/>
                  </a:cxn>
                  <a:cxn ang="0">
                    <a:pos x="82" y="22"/>
                  </a:cxn>
                  <a:cxn ang="0">
                    <a:pos x="92" y="17"/>
                  </a:cxn>
                  <a:cxn ang="0">
                    <a:pos x="99" y="14"/>
                  </a:cxn>
                  <a:cxn ang="0">
                    <a:pos x="106" y="28"/>
                  </a:cxn>
                  <a:cxn ang="0">
                    <a:pos x="119" y="31"/>
                  </a:cxn>
                  <a:cxn ang="0">
                    <a:pos x="116" y="36"/>
                  </a:cxn>
                  <a:cxn ang="0">
                    <a:pos x="121" y="45"/>
                  </a:cxn>
                  <a:cxn ang="0">
                    <a:pos x="119" y="52"/>
                  </a:cxn>
                  <a:cxn ang="0">
                    <a:pos x="106" y="41"/>
                  </a:cxn>
                  <a:cxn ang="0">
                    <a:pos x="99" y="37"/>
                  </a:cxn>
                  <a:cxn ang="0">
                    <a:pos x="92" y="37"/>
                  </a:cxn>
                  <a:cxn ang="0">
                    <a:pos x="90" y="49"/>
                  </a:cxn>
                  <a:cxn ang="0">
                    <a:pos x="80" y="47"/>
                  </a:cxn>
                  <a:cxn ang="0">
                    <a:pos x="64" y="54"/>
                  </a:cxn>
                  <a:cxn ang="0">
                    <a:pos x="47" y="52"/>
                  </a:cxn>
                  <a:cxn ang="0">
                    <a:pos x="45" y="31"/>
                  </a:cxn>
                  <a:cxn ang="0">
                    <a:pos x="16" y="12"/>
                  </a:cxn>
                  <a:cxn ang="0">
                    <a:pos x="0" y="2"/>
                  </a:cxn>
                </a:cxnLst>
                <a:rect l="0" t="0" r="r" b="b"/>
                <a:pathLst>
                  <a:path w="122" h="55">
                    <a:moveTo>
                      <a:pt x="0" y="2"/>
                    </a:moveTo>
                    <a:lnTo>
                      <a:pt x="29" y="0"/>
                    </a:lnTo>
                    <a:lnTo>
                      <a:pt x="56" y="10"/>
                    </a:lnTo>
                    <a:lnTo>
                      <a:pt x="68" y="22"/>
                    </a:lnTo>
                    <a:lnTo>
                      <a:pt x="82" y="22"/>
                    </a:lnTo>
                    <a:lnTo>
                      <a:pt x="92" y="17"/>
                    </a:lnTo>
                    <a:lnTo>
                      <a:pt x="99" y="14"/>
                    </a:lnTo>
                    <a:lnTo>
                      <a:pt x="106" y="28"/>
                    </a:lnTo>
                    <a:lnTo>
                      <a:pt x="119" y="31"/>
                    </a:lnTo>
                    <a:lnTo>
                      <a:pt x="116" y="36"/>
                    </a:lnTo>
                    <a:lnTo>
                      <a:pt x="121" y="45"/>
                    </a:lnTo>
                    <a:lnTo>
                      <a:pt x="119" y="52"/>
                    </a:lnTo>
                    <a:lnTo>
                      <a:pt x="106" y="41"/>
                    </a:lnTo>
                    <a:lnTo>
                      <a:pt x="99" y="37"/>
                    </a:lnTo>
                    <a:lnTo>
                      <a:pt x="92" y="37"/>
                    </a:lnTo>
                    <a:lnTo>
                      <a:pt x="90" y="49"/>
                    </a:lnTo>
                    <a:lnTo>
                      <a:pt x="80" y="47"/>
                    </a:lnTo>
                    <a:lnTo>
                      <a:pt x="64" y="54"/>
                    </a:lnTo>
                    <a:lnTo>
                      <a:pt x="47" y="52"/>
                    </a:lnTo>
                    <a:lnTo>
                      <a:pt x="45" y="31"/>
                    </a:lnTo>
                    <a:lnTo>
                      <a:pt x="16" y="12"/>
                    </a:lnTo>
                    <a:lnTo>
                      <a:pt x="0" y="2"/>
                    </a:lnTo>
                  </a:path>
                </a:pathLst>
              </a:custGeom>
              <a:solidFill>
                <a:srgbClr val="DDDDDD"/>
              </a:solidFill>
              <a:ln w="3175" cap="flat" cmpd="sng">
                <a:solidFill>
                  <a:srgbClr val="DDDDDD"/>
                </a:solidFill>
                <a:prstDash val="solid"/>
                <a:round/>
                <a:headEnd type="none" w="med" len="med"/>
                <a:tailEnd type="none" w="med" len="med"/>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33" name="Freeform 240"/>
              <p:cNvSpPr>
                <a:spLocks/>
              </p:cNvSpPr>
              <p:nvPr/>
            </p:nvSpPr>
            <p:spPr bwMode="auto">
              <a:xfrm>
                <a:off x="5922951" y="3743315"/>
                <a:ext cx="155576" cy="125413"/>
              </a:xfrm>
              <a:custGeom>
                <a:avLst/>
                <a:gdLst/>
                <a:ahLst/>
                <a:cxnLst>
                  <a:cxn ang="0">
                    <a:pos x="36" y="2"/>
                  </a:cxn>
                  <a:cxn ang="0">
                    <a:pos x="41" y="2"/>
                  </a:cxn>
                  <a:cxn ang="0">
                    <a:pos x="56" y="6"/>
                  </a:cxn>
                  <a:cxn ang="0">
                    <a:pos x="71" y="17"/>
                  </a:cxn>
                  <a:cxn ang="0">
                    <a:pos x="81" y="29"/>
                  </a:cxn>
                  <a:cxn ang="0">
                    <a:pos x="100" y="45"/>
                  </a:cxn>
                  <a:cxn ang="0">
                    <a:pos x="89" y="48"/>
                  </a:cxn>
                  <a:cxn ang="0">
                    <a:pos x="82" y="58"/>
                  </a:cxn>
                  <a:cxn ang="0">
                    <a:pos x="81" y="63"/>
                  </a:cxn>
                  <a:cxn ang="0">
                    <a:pos x="77" y="81"/>
                  </a:cxn>
                  <a:cxn ang="0">
                    <a:pos x="63" y="75"/>
                  </a:cxn>
                  <a:cxn ang="0">
                    <a:pos x="60" y="60"/>
                  </a:cxn>
                  <a:cxn ang="0">
                    <a:pos x="47" y="66"/>
                  </a:cxn>
                  <a:cxn ang="0">
                    <a:pos x="32" y="75"/>
                  </a:cxn>
                  <a:cxn ang="0">
                    <a:pos x="24" y="72"/>
                  </a:cxn>
                  <a:cxn ang="0">
                    <a:pos x="17" y="66"/>
                  </a:cxn>
                  <a:cxn ang="0">
                    <a:pos x="12" y="58"/>
                  </a:cxn>
                  <a:cxn ang="0">
                    <a:pos x="18" y="51"/>
                  </a:cxn>
                  <a:cxn ang="0">
                    <a:pos x="22" y="56"/>
                  </a:cxn>
                  <a:cxn ang="0">
                    <a:pos x="40" y="64"/>
                  </a:cxn>
                  <a:cxn ang="0">
                    <a:pos x="43" y="58"/>
                  </a:cxn>
                  <a:cxn ang="0">
                    <a:pos x="27" y="44"/>
                  </a:cxn>
                  <a:cxn ang="0">
                    <a:pos x="21" y="33"/>
                  </a:cxn>
                  <a:cxn ang="0">
                    <a:pos x="16" y="29"/>
                  </a:cxn>
                  <a:cxn ang="0">
                    <a:pos x="16" y="24"/>
                  </a:cxn>
                  <a:cxn ang="0">
                    <a:pos x="9" y="21"/>
                  </a:cxn>
                  <a:cxn ang="0">
                    <a:pos x="0" y="20"/>
                  </a:cxn>
                  <a:cxn ang="0">
                    <a:pos x="2" y="12"/>
                  </a:cxn>
                  <a:cxn ang="0">
                    <a:pos x="4" y="6"/>
                  </a:cxn>
                  <a:cxn ang="0">
                    <a:pos x="10" y="6"/>
                  </a:cxn>
                  <a:cxn ang="0">
                    <a:pos x="16" y="10"/>
                  </a:cxn>
                  <a:cxn ang="0">
                    <a:pos x="29" y="21"/>
                  </a:cxn>
                  <a:cxn ang="0">
                    <a:pos x="31" y="14"/>
                  </a:cxn>
                  <a:cxn ang="0">
                    <a:pos x="27" y="5"/>
                  </a:cxn>
                  <a:cxn ang="0">
                    <a:pos x="29" y="0"/>
                  </a:cxn>
                  <a:cxn ang="0">
                    <a:pos x="36" y="2"/>
                  </a:cxn>
                </a:cxnLst>
                <a:rect l="0" t="0" r="r" b="b"/>
                <a:pathLst>
                  <a:path w="101" h="82">
                    <a:moveTo>
                      <a:pt x="36" y="2"/>
                    </a:moveTo>
                    <a:lnTo>
                      <a:pt x="41" y="2"/>
                    </a:lnTo>
                    <a:lnTo>
                      <a:pt x="56" y="6"/>
                    </a:lnTo>
                    <a:lnTo>
                      <a:pt x="71" y="17"/>
                    </a:lnTo>
                    <a:lnTo>
                      <a:pt x="81" y="29"/>
                    </a:lnTo>
                    <a:lnTo>
                      <a:pt x="100" y="45"/>
                    </a:lnTo>
                    <a:lnTo>
                      <a:pt x="89" y="48"/>
                    </a:lnTo>
                    <a:lnTo>
                      <a:pt x="82" y="58"/>
                    </a:lnTo>
                    <a:lnTo>
                      <a:pt x="81" y="63"/>
                    </a:lnTo>
                    <a:lnTo>
                      <a:pt x="77" y="81"/>
                    </a:lnTo>
                    <a:lnTo>
                      <a:pt x="63" y="75"/>
                    </a:lnTo>
                    <a:lnTo>
                      <a:pt x="60" y="60"/>
                    </a:lnTo>
                    <a:lnTo>
                      <a:pt x="47" y="66"/>
                    </a:lnTo>
                    <a:lnTo>
                      <a:pt x="32" y="75"/>
                    </a:lnTo>
                    <a:lnTo>
                      <a:pt x="24" y="72"/>
                    </a:lnTo>
                    <a:lnTo>
                      <a:pt x="17" y="66"/>
                    </a:lnTo>
                    <a:lnTo>
                      <a:pt x="12" y="58"/>
                    </a:lnTo>
                    <a:lnTo>
                      <a:pt x="18" y="51"/>
                    </a:lnTo>
                    <a:lnTo>
                      <a:pt x="22" y="56"/>
                    </a:lnTo>
                    <a:lnTo>
                      <a:pt x="40" y="64"/>
                    </a:lnTo>
                    <a:lnTo>
                      <a:pt x="43" y="58"/>
                    </a:lnTo>
                    <a:lnTo>
                      <a:pt x="27" y="44"/>
                    </a:lnTo>
                    <a:lnTo>
                      <a:pt x="21" y="33"/>
                    </a:lnTo>
                    <a:lnTo>
                      <a:pt x="16" y="29"/>
                    </a:lnTo>
                    <a:lnTo>
                      <a:pt x="16" y="24"/>
                    </a:lnTo>
                    <a:lnTo>
                      <a:pt x="9" y="21"/>
                    </a:lnTo>
                    <a:lnTo>
                      <a:pt x="0" y="20"/>
                    </a:lnTo>
                    <a:lnTo>
                      <a:pt x="2" y="12"/>
                    </a:lnTo>
                    <a:lnTo>
                      <a:pt x="4" y="6"/>
                    </a:lnTo>
                    <a:lnTo>
                      <a:pt x="10" y="6"/>
                    </a:lnTo>
                    <a:lnTo>
                      <a:pt x="16" y="10"/>
                    </a:lnTo>
                    <a:lnTo>
                      <a:pt x="29" y="21"/>
                    </a:lnTo>
                    <a:lnTo>
                      <a:pt x="31" y="14"/>
                    </a:lnTo>
                    <a:lnTo>
                      <a:pt x="27" y="5"/>
                    </a:lnTo>
                    <a:lnTo>
                      <a:pt x="29" y="0"/>
                    </a:lnTo>
                    <a:lnTo>
                      <a:pt x="36" y="2"/>
                    </a:lnTo>
                  </a:path>
                </a:pathLst>
              </a:custGeom>
              <a:solidFill>
                <a:srgbClr val="DDDDDD"/>
              </a:solidFill>
              <a:ln w="3175" cap="flat" cmpd="sng">
                <a:solidFill>
                  <a:srgbClr val="DDDDDD"/>
                </a:solidFill>
                <a:prstDash val="solid"/>
                <a:round/>
                <a:headEnd type="none" w="med" len="med"/>
                <a:tailEnd type="none" w="med" len="med"/>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34" name="Freeform 241"/>
              <p:cNvSpPr>
                <a:spLocks/>
              </p:cNvSpPr>
              <p:nvPr/>
            </p:nvSpPr>
            <p:spPr bwMode="auto">
              <a:xfrm>
                <a:off x="5889613" y="3768715"/>
                <a:ext cx="101600" cy="74613"/>
              </a:xfrm>
              <a:custGeom>
                <a:avLst/>
                <a:gdLst/>
                <a:ahLst/>
                <a:cxnLst>
                  <a:cxn ang="0">
                    <a:pos x="0" y="6"/>
                  </a:cxn>
                  <a:cxn ang="0">
                    <a:pos x="8" y="14"/>
                  </a:cxn>
                  <a:cxn ang="0">
                    <a:pos x="17" y="26"/>
                  </a:cxn>
                  <a:cxn ang="0">
                    <a:pos x="32" y="42"/>
                  </a:cxn>
                  <a:cxn ang="0">
                    <a:pos x="41" y="33"/>
                  </a:cxn>
                  <a:cxn ang="0">
                    <a:pos x="43" y="41"/>
                  </a:cxn>
                  <a:cxn ang="0">
                    <a:pos x="50" y="42"/>
                  </a:cxn>
                  <a:cxn ang="0">
                    <a:pos x="60" y="48"/>
                  </a:cxn>
                  <a:cxn ang="0">
                    <a:pos x="65" y="41"/>
                  </a:cxn>
                  <a:cxn ang="0">
                    <a:pos x="48" y="28"/>
                  </a:cxn>
                  <a:cxn ang="0">
                    <a:pos x="44" y="18"/>
                  </a:cxn>
                  <a:cxn ang="0">
                    <a:pos x="37" y="13"/>
                  </a:cxn>
                  <a:cxn ang="0">
                    <a:pos x="37" y="8"/>
                  </a:cxn>
                  <a:cxn ang="0">
                    <a:pos x="31" y="5"/>
                  </a:cxn>
                  <a:cxn ang="0">
                    <a:pos x="20" y="2"/>
                  </a:cxn>
                  <a:cxn ang="0">
                    <a:pos x="10" y="0"/>
                  </a:cxn>
                  <a:cxn ang="0">
                    <a:pos x="2" y="1"/>
                  </a:cxn>
                  <a:cxn ang="0">
                    <a:pos x="0" y="6"/>
                  </a:cxn>
                </a:cxnLst>
                <a:rect l="0" t="0" r="r" b="b"/>
                <a:pathLst>
                  <a:path w="66" h="49">
                    <a:moveTo>
                      <a:pt x="0" y="6"/>
                    </a:moveTo>
                    <a:lnTo>
                      <a:pt x="8" y="14"/>
                    </a:lnTo>
                    <a:lnTo>
                      <a:pt x="17" y="26"/>
                    </a:lnTo>
                    <a:lnTo>
                      <a:pt x="32" y="42"/>
                    </a:lnTo>
                    <a:lnTo>
                      <a:pt x="41" y="33"/>
                    </a:lnTo>
                    <a:lnTo>
                      <a:pt x="43" y="41"/>
                    </a:lnTo>
                    <a:lnTo>
                      <a:pt x="50" y="42"/>
                    </a:lnTo>
                    <a:lnTo>
                      <a:pt x="60" y="48"/>
                    </a:lnTo>
                    <a:lnTo>
                      <a:pt x="65" y="41"/>
                    </a:lnTo>
                    <a:lnTo>
                      <a:pt x="48" y="28"/>
                    </a:lnTo>
                    <a:lnTo>
                      <a:pt x="44" y="18"/>
                    </a:lnTo>
                    <a:lnTo>
                      <a:pt x="37" y="13"/>
                    </a:lnTo>
                    <a:lnTo>
                      <a:pt x="37" y="8"/>
                    </a:lnTo>
                    <a:lnTo>
                      <a:pt x="31" y="5"/>
                    </a:lnTo>
                    <a:lnTo>
                      <a:pt x="20" y="2"/>
                    </a:lnTo>
                    <a:lnTo>
                      <a:pt x="10" y="0"/>
                    </a:lnTo>
                    <a:lnTo>
                      <a:pt x="2" y="1"/>
                    </a:lnTo>
                    <a:lnTo>
                      <a:pt x="0" y="6"/>
                    </a:lnTo>
                  </a:path>
                </a:pathLst>
              </a:custGeom>
              <a:solidFill>
                <a:srgbClr val="DDDDDD"/>
              </a:solidFill>
              <a:ln w="3175" cap="flat" cmpd="sng">
                <a:solidFill>
                  <a:srgbClr val="DDDDDD"/>
                </a:solidFill>
                <a:prstDash val="solid"/>
                <a:round/>
                <a:headEnd type="none" w="med" len="med"/>
                <a:tailEnd type="none" w="med" len="med"/>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35" name="Freeform 242"/>
              <p:cNvSpPr>
                <a:spLocks/>
              </p:cNvSpPr>
              <p:nvPr/>
            </p:nvSpPr>
            <p:spPr bwMode="auto">
              <a:xfrm>
                <a:off x="5946763" y="3346439"/>
                <a:ext cx="1049341" cy="444502"/>
              </a:xfrm>
              <a:custGeom>
                <a:avLst/>
                <a:gdLst/>
                <a:ahLst/>
                <a:cxnLst>
                  <a:cxn ang="0">
                    <a:pos x="648" y="119"/>
                  </a:cxn>
                  <a:cxn ang="0">
                    <a:pos x="580" y="113"/>
                  </a:cxn>
                  <a:cxn ang="0">
                    <a:pos x="555" y="90"/>
                  </a:cxn>
                  <a:cxn ang="0">
                    <a:pos x="522" y="94"/>
                  </a:cxn>
                  <a:cxn ang="0">
                    <a:pos x="491" y="83"/>
                  </a:cxn>
                  <a:cxn ang="0">
                    <a:pos x="434" y="48"/>
                  </a:cxn>
                  <a:cxn ang="0">
                    <a:pos x="364" y="35"/>
                  </a:cxn>
                  <a:cxn ang="0">
                    <a:pos x="314" y="21"/>
                  </a:cxn>
                  <a:cxn ang="0">
                    <a:pos x="266" y="10"/>
                  </a:cxn>
                  <a:cxn ang="0">
                    <a:pos x="220" y="24"/>
                  </a:cxn>
                  <a:cxn ang="0">
                    <a:pos x="167" y="24"/>
                  </a:cxn>
                  <a:cxn ang="0">
                    <a:pos x="167" y="57"/>
                  </a:cxn>
                  <a:cxn ang="0">
                    <a:pos x="187" y="74"/>
                  </a:cxn>
                  <a:cxn ang="0">
                    <a:pos x="187" y="95"/>
                  </a:cxn>
                  <a:cxn ang="0">
                    <a:pos x="167" y="98"/>
                  </a:cxn>
                  <a:cxn ang="0">
                    <a:pos x="136" y="86"/>
                  </a:cxn>
                  <a:cxn ang="0">
                    <a:pos x="117" y="90"/>
                  </a:cxn>
                  <a:cxn ang="0">
                    <a:pos x="93" y="82"/>
                  </a:cxn>
                  <a:cxn ang="0">
                    <a:pos x="35" y="80"/>
                  </a:cxn>
                  <a:cxn ang="0">
                    <a:pos x="22" y="92"/>
                  </a:cxn>
                  <a:cxn ang="0">
                    <a:pos x="21" y="109"/>
                  </a:cxn>
                  <a:cxn ang="0">
                    <a:pos x="2" y="101"/>
                  </a:cxn>
                  <a:cxn ang="0">
                    <a:pos x="0" y="133"/>
                  </a:cxn>
                  <a:cxn ang="0">
                    <a:pos x="8" y="154"/>
                  </a:cxn>
                  <a:cxn ang="0">
                    <a:pos x="29" y="153"/>
                  </a:cxn>
                  <a:cxn ang="0">
                    <a:pos x="51" y="187"/>
                  </a:cxn>
                  <a:cxn ang="0">
                    <a:pos x="124" y="173"/>
                  </a:cxn>
                  <a:cxn ang="0">
                    <a:pos x="117" y="208"/>
                  </a:cxn>
                  <a:cxn ang="0">
                    <a:pos x="81" y="226"/>
                  </a:cxn>
                  <a:cxn ang="0">
                    <a:pos x="121" y="260"/>
                  </a:cxn>
                  <a:cxn ang="0">
                    <a:pos x="149" y="264"/>
                  </a:cxn>
                  <a:cxn ang="0">
                    <a:pos x="172" y="269"/>
                  </a:cxn>
                  <a:cxn ang="0">
                    <a:pos x="171" y="203"/>
                  </a:cxn>
                  <a:cxn ang="0">
                    <a:pos x="199" y="183"/>
                  </a:cxn>
                  <a:cxn ang="0">
                    <a:pos x="210" y="173"/>
                  </a:cxn>
                  <a:cxn ang="0">
                    <a:pos x="224" y="180"/>
                  </a:cxn>
                  <a:cxn ang="0">
                    <a:pos x="232" y="185"/>
                  </a:cxn>
                  <a:cxn ang="0">
                    <a:pos x="249" y="212"/>
                  </a:cxn>
                  <a:cxn ang="0">
                    <a:pos x="264" y="230"/>
                  </a:cxn>
                  <a:cxn ang="0">
                    <a:pos x="305" y="230"/>
                  </a:cxn>
                  <a:cxn ang="0">
                    <a:pos x="320" y="276"/>
                  </a:cxn>
                  <a:cxn ang="0">
                    <a:pos x="336" y="291"/>
                  </a:cxn>
                  <a:cxn ang="0">
                    <a:pos x="376" y="284"/>
                  </a:cxn>
                  <a:cxn ang="0">
                    <a:pos x="422" y="284"/>
                  </a:cxn>
                  <a:cxn ang="0">
                    <a:pos x="420" y="265"/>
                  </a:cxn>
                  <a:cxn ang="0">
                    <a:pos x="428" y="254"/>
                  </a:cxn>
                  <a:cxn ang="0">
                    <a:pos x="457" y="258"/>
                  </a:cxn>
                  <a:cxn ang="0">
                    <a:pos x="498" y="249"/>
                  </a:cxn>
                  <a:cxn ang="0">
                    <a:pos x="567" y="262"/>
                  </a:cxn>
                  <a:cxn ang="0">
                    <a:pos x="567" y="220"/>
                  </a:cxn>
                  <a:cxn ang="0">
                    <a:pos x="618" y="173"/>
                  </a:cxn>
                </a:cxnLst>
                <a:rect l="0" t="0" r="r" b="b"/>
                <a:pathLst>
                  <a:path w="683" h="292">
                    <a:moveTo>
                      <a:pt x="665" y="149"/>
                    </a:moveTo>
                    <a:lnTo>
                      <a:pt x="682" y="142"/>
                    </a:lnTo>
                    <a:lnTo>
                      <a:pt x="648" y="119"/>
                    </a:lnTo>
                    <a:lnTo>
                      <a:pt x="626" y="129"/>
                    </a:lnTo>
                    <a:lnTo>
                      <a:pt x="594" y="121"/>
                    </a:lnTo>
                    <a:lnTo>
                      <a:pt x="580" y="113"/>
                    </a:lnTo>
                    <a:lnTo>
                      <a:pt x="567" y="113"/>
                    </a:lnTo>
                    <a:lnTo>
                      <a:pt x="559" y="99"/>
                    </a:lnTo>
                    <a:lnTo>
                      <a:pt x="555" y="90"/>
                    </a:lnTo>
                    <a:lnTo>
                      <a:pt x="542" y="90"/>
                    </a:lnTo>
                    <a:lnTo>
                      <a:pt x="532" y="90"/>
                    </a:lnTo>
                    <a:lnTo>
                      <a:pt x="522" y="94"/>
                    </a:lnTo>
                    <a:lnTo>
                      <a:pt x="506" y="78"/>
                    </a:lnTo>
                    <a:lnTo>
                      <a:pt x="499" y="80"/>
                    </a:lnTo>
                    <a:lnTo>
                      <a:pt x="491" y="83"/>
                    </a:lnTo>
                    <a:lnTo>
                      <a:pt x="482" y="87"/>
                    </a:lnTo>
                    <a:lnTo>
                      <a:pt x="468" y="75"/>
                    </a:lnTo>
                    <a:lnTo>
                      <a:pt x="434" y="48"/>
                    </a:lnTo>
                    <a:lnTo>
                      <a:pt x="407" y="32"/>
                    </a:lnTo>
                    <a:lnTo>
                      <a:pt x="391" y="17"/>
                    </a:lnTo>
                    <a:lnTo>
                      <a:pt x="364" y="35"/>
                    </a:lnTo>
                    <a:lnTo>
                      <a:pt x="359" y="22"/>
                    </a:lnTo>
                    <a:lnTo>
                      <a:pt x="320" y="21"/>
                    </a:lnTo>
                    <a:lnTo>
                      <a:pt x="314" y="21"/>
                    </a:lnTo>
                    <a:lnTo>
                      <a:pt x="297" y="0"/>
                    </a:lnTo>
                    <a:lnTo>
                      <a:pt x="278" y="2"/>
                    </a:lnTo>
                    <a:lnTo>
                      <a:pt x="266" y="10"/>
                    </a:lnTo>
                    <a:lnTo>
                      <a:pt x="241" y="16"/>
                    </a:lnTo>
                    <a:lnTo>
                      <a:pt x="233" y="12"/>
                    </a:lnTo>
                    <a:lnTo>
                      <a:pt x="220" y="24"/>
                    </a:lnTo>
                    <a:lnTo>
                      <a:pt x="210" y="22"/>
                    </a:lnTo>
                    <a:lnTo>
                      <a:pt x="174" y="25"/>
                    </a:lnTo>
                    <a:lnTo>
                      <a:pt x="167" y="24"/>
                    </a:lnTo>
                    <a:lnTo>
                      <a:pt x="162" y="26"/>
                    </a:lnTo>
                    <a:lnTo>
                      <a:pt x="176" y="43"/>
                    </a:lnTo>
                    <a:lnTo>
                      <a:pt x="167" y="57"/>
                    </a:lnTo>
                    <a:lnTo>
                      <a:pt x="168" y="68"/>
                    </a:lnTo>
                    <a:lnTo>
                      <a:pt x="168" y="74"/>
                    </a:lnTo>
                    <a:lnTo>
                      <a:pt x="187" y="74"/>
                    </a:lnTo>
                    <a:lnTo>
                      <a:pt x="193" y="83"/>
                    </a:lnTo>
                    <a:lnTo>
                      <a:pt x="193" y="94"/>
                    </a:lnTo>
                    <a:lnTo>
                      <a:pt x="187" y="95"/>
                    </a:lnTo>
                    <a:lnTo>
                      <a:pt x="179" y="90"/>
                    </a:lnTo>
                    <a:lnTo>
                      <a:pt x="171" y="94"/>
                    </a:lnTo>
                    <a:lnTo>
                      <a:pt x="167" y="98"/>
                    </a:lnTo>
                    <a:lnTo>
                      <a:pt x="153" y="90"/>
                    </a:lnTo>
                    <a:lnTo>
                      <a:pt x="149" y="82"/>
                    </a:lnTo>
                    <a:lnTo>
                      <a:pt x="136" y="86"/>
                    </a:lnTo>
                    <a:lnTo>
                      <a:pt x="136" y="88"/>
                    </a:lnTo>
                    <a:lnTo>
                      <a:pt x="128" y="82"/>
                    </a:lnTo>
                    <a:lnTo>
                      <a:pt x="117" y="90"/>
                    </a:lnTo>
                    <a:lnTo>
                      <a:pt x="102" y="94"/>
                    </a:lnTo>
                    <a:lnTo>
                      <a:pt x="97" y="90"/>
                    </a:lnTo>
                    <a:lnTo>
                      <a:pt x="93" y="82"/>
                    </a:lnTo>
                    <a:lnTo>
                      <a:pt x="74" y="80"/>
                    </a:lnTo>
                    <a:lnTo>
                      <a:pt x="43" y="78"/>
                    </a:lnTo>
                    <a:lnTo>
                      <a:pt x="35" y="80"/>
                    </a:lnTo>
                    <a:lnTo>
                      <a:pt x="32" y="86"/>
                    </a:lnTo>
                    <a:lnTo>
                      <a:pt x="27" y="83"/>
                    </a:lnTo>
                    <a:lnTo>
                      <a:pt x="22" y="92"/>
                    </a:lnTo>
                    <a:lnTo>
                      <a:pt x="17" y="99"/>
                    </a:lnTo>
                    <a:lnTo>
                      <a:pt x="17" y="102"/>
                    </a:lnTo>
                    <a:lnTo>
                      <a:pt x="21" y="109"/>
                    </a:lnTo>
                    <a:lnTo>
                      <a:pt x="16" y="110"/>
                    </a:lnTo>
                    <a:lnTo>
                      <a:pt x="10" y="99"/>
                    </a:lnTo>
                    <a:lnTo>
                      <a:pt x="2" y="101"/>
                    </a:lnTo>
                    <a:lnTo>
                      <a:pt x="0" y="115"/>
                    </a:lnTo>
                    <a:lnTo>
                      <a:pt x="0" y="125"/>
                    </a:lnTo>
                    <a:lnTo>
                      <a:pt x="0" y="133"/>
                    </a:lnTo>
                    <a:lnTo>
                      <a:pt x="4" y="141"/>
                    </a:lnTo>
                    <a:lnTo>
                      <a:pt x="8" y="145"/>
                    </a:lnTo>
                    <a:lnTo>
                      <a:pt x="8" y="154"/>
                    </a:lnTo>
                    <a:lnTo>
                      <a:pt x="16" y="153"/>
                    </a:lnTo>
                    <a:lnTo>
                      <a:pt x="25" y="146"/>
                    </a:lnTo>
                    <a:lnTo>
                      <a:pt x="29" y="153"/>
                    </a:lnTo>
                    <a:lnTo>
                      <a:pt x="37" y="163"/>
                    </a:lnTo>
                    <a:lnTo>
                      <a:pt x="43" y="171"/>
                    </a:lnTo>
                    <a:lnTo>
                      <a:pt x="51" y="187"/>
                    </a:lnTo>
                    <a:lnTo>
                      <a:pt x="64" y="183"/>
                    </a:lnTo>
                    <a:lnTo>
                      <a:pt x="87" y="179"/>
                    </a:lnTo>
                    <a:lnTo>
                      <a:pt x="124" y="173"/>
                    </a:lnTo>
                    <a:lnTo>
                      <a:pt x="132" y="184"/>
                    </a:lnTo>
                    <a:lnTo>
                      <a:pt x="133" y="204"/>
                    </a:lnTo>
                    <a:lnTo>
                      <a:pt x="117" y="208"/>
                    </a:lnTo>
                    <a:lnTo>
                      <a:pt x="102" y="212"/>
                    </a:lnTo>
                    <a:lnTo>
                      <a:pt x="103" y="226"/>
                    </a:lnTo>
                    <a:lnTo>
                      <a:pt x="81" y="226"/>
                    </a:lnTo>
                    <a:lnTo>
                      <a:pt x="102" y="255"/>
                    </a:lnTo>
                    <a:lnTo>
                      <a:pt x="112" y="257"/>
                    </a:lnTo>
                    <a:lnTo>
                      <a:pt x="121" y="260"/>
                    </a:lnTo>
                    <a:lnTo>
                      <a:pt x="125" y="272"/>
                    </a:lnTo>
                    <a:lnTo>
                      <a:pt x="130" y="266"/>
                    </a:lnTo>
                    <a:lnTo>
                      <a:pt x="149" y="264"/>
                    </a:lnTo>
                    <a:lnTo>
                      <a:pt x="160" y="269"/>
                    </a:lnTo>
                    <a:lnTo>
                      <a:pt x="167" y="274"/>
                    </a:lnTo>
                    <a:lnTo>
                      <a:pt x="172" y="269"/>
                    </a:lnTo>
                    <a:lnTo>
                      <a:pt x="185" y="270"/>
                    </a:lnTo>
                    <a:lnTo>
                      <a:pt x="163" y="206"/>
                    </a:lnTo>
                    <a:lnTo>
                      <a:pt x="171" y="203"/>
                    </a:lnTo>
                    <a:lnTo>
                      <a:pt x="199" y="188"/>
                    </a:lnTo>
                    <a:lnTo>
                      <a:pt x="203" y="188"/>
                    </a:lnTo>
                    <a:lnTo>
                      <a:pt x="199" y="183"/>
                    </a:lnTo>
                    <a:lnTo>
                      <a:pt x="206" y="185"/>
                    </a:lnTo>
                    <a:lnTo>
                      <a:pt x="206" y="179"/>
                    </a:lnTo>
                    <a:lnTo>
                      <a:pt x="210" y="173"/>
                    </a:lnTo>
                    <a:lnTo>
                      <a:pt x="212" y="176"/>
                    </a:lnTo>
                    <a:lnTo>
                      <a:pt x="218" y="176"/>
                    </a:lnTo>
                    <a:lnTo>
                      <a:pt x="224" y="180"/>
                    </a:lnTo>
                    <a:lnTo>
                      <a:pt x="232" y="172"/>
                    </a:lnTo>
                    <a:lnTo>
                      <a:pt x="237" y="173"/>
                    </a:lnTo>
                    <a:lnTo>
                      <a:pt x="232" y="185"/>
                    </a:lnTo>
                    <a:lnTo>
                      <a:pt x="236" y="200"/>
                    </a:lnTo>
                    <a:lnTo>
                      <a:pt x="249" y="210"/>
                    </a:lnTo>
                    <a:lnTo>
                      <a:pt x="249" y="212"/>
                    </a:lnTo>
                    <a:lnTo>
                      <a:pt x="245" y="219"/>
                    </a:lnTo>
                    <a:lnTo>
                      <a:pt x="247" y="223"/>
                    </a:lnTo>
                    <a:lnTo>
                      <a:pt x="264" y="230"/>
                    </a:lnTo>
                    <a:lnTo>
                      <a:pt x="270" y="239"/>
                    </a:lnTo>
                    <a:lnTo>
                      <a:pt x="286" y="234"/>
                    </a:lnTo>
                    <a:lnTo>
                      <a:pt x="305" y="230"/>
                    </a:lnTo>
                    <a:lnTo>
                      <a:pt x="320" y="258"/>
                    </a:lnTo>
                    <a:lnTo>
                      <a:pt x="325" y="272"/>
                    </a:lnTo>
                    <a:lnTo>
                      <a:pt x="320" y="276"/>
                    </a:lnTo>
                    <a:lnTo>
                      <a:pt x="317" y="280"/>
                    </a:lnTo>
                    <a:lnTo>
                      <a:pt x="332" y="285"/>
                    </a:lnTo>
                    <a:lnTo>
                      <a:pt x="336" y="291"/>
                    </a:lnTo>
                    <a:lnTo>
                      <a:pt x="356" y="285"/>
                    </a:lnTo>
                    <a:lnTo>
                      <a:pt x="363" y="291"/>
                    </a:lnTo>
                    <a:lnTo>
                      <a:pt x="376" y="284"/>
                    </a:lnTo>
                    <a:lnTo>
                      <a:pt x="386" y="282"/>
                    </a:lnTo>
                    <a:lnTo>
                      <a:pt x="397" y="284"/>
                    </a:lnTo>
                    <a:lnTo>
                      <a:pt x="422" y="284"/>
                    </a:lnTo>
                    <a:lnTo>
                      <a:pt x="415" y="278"/>
                    </a:lnTo>
                    <a:lnTo>
                      <a:pt x="415" y="270"/>
                    </a:lnTo>
                    <a:lnTo>
                      <a:pt x="420" y="265"/>
                    </a:lnTo>
                    <a:lnTo>
                      <a:pt x="420" y="260"/>
                    </a:lnTo>
                    <a:lnTo>
                      <a:pt x="411" y="255"/>
                    </a:lnTo>
                    <a:lnTo>
                      <a:pt x="428" y="254"/>
                    </a:lnTo>
                    <a:lnTo>
                      <a:pt x="442" y="255"/>
                    </a:lnTo>
                    <a:lnTo>
                      <a:pt x="445" y="260"/>
                    </a:lnTo>
                    <a:lnTo>
                      <a:pt x="457" y="258"/>
                    </a:lnTo>
                    <a:lnTo>
                      <a:pt x="449" y="246"/>
                    </a:lnTo>
                    <a:lnTo>
                      <a:pt x="457" y="243"/>
                    </a:lnTo>
                    <a:lnTo>
                      <a:pt x="498" y="249"/>
                    </a:lnTo>
                    <a:lnTo>
                      <a:pt x="530" y="251"/>
                    </a:lnTo>
                    <a:lnTo>
                      <a:pt x="555" y="262"/>
                    </a:lnTo>
                    <a:lnTo>
                      <a:pt x="567" y="262"/>
                    </a:lnTo>
                    <a:lnTo>
                      <a:pt x="571" y="274"/>
                    </a:lnTo>
                    <a:lnTo>
                      <a:pt x="580" y="249"/>
                    </a:lnTo>
                    <a:lnTo>
                      <a:pt x="567" y="220"/>
                    </a:lnTo>
                    <a:lnTo>
                      <a:pt x="607" y="212"/>
                    </a:lnTo>
                    <a:lnTo>
                      <a:pt x="611" y="196"/>
                    </a:lnTo>
                    <a:lnTo>
                      <a:pt x="618" y="173"/>
                    </a:lnTo>
                    <a:lnTo>
                      <a:pt x="659" y="176"/>
                    </a:lnTo>
                    <a:lnTo>
                      <a:pt x="665" y="149"/>
                    </a:lnTo>
                  </a:path>
                </a:pathLst>
              </a:custGeom>
              <a:solidFill>
                <a:srgbClr val="DDDDDD"/>
              </a:solidFill>
              <a:ln w="3175" cap="flat" cmpd="sng">
                <a:solidFill>
                  <a:srgbClr val="DDDDDD"/>
                </a:solidFill>
                <a:prstDash val="solid"/>
                <a:round/>
                <a:headEnd type="none" w="med" len="med"/>
                <a:tailEnd type="none" w="med" len="med"/>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36" name="Freeform 243"/>
              <p:cNvSpPr>
                <a:spLocks/>
              </p:cNvSpPr>
              <p:nvPr/>
            </p:nvSpPr>
            <p:spPr bwMode="auto">
              <a:xfrm>
                <a:off x="6197589" y="3633777"/>
                <a:ext cx="460376" cy="274639"/>
              </a:xfrm>
              <a:custGeom>
                <a:avLst/>
                <a:gdLst/>
                <a:ahLst/>
                <a:cxnLst>
                  <a:cxn ang="0">
                    <a:pos x="28" y="80"/>
                  </a:cxn>
                  <a:cxn ang="0">
                    <a:pos x="33" y="67"/>
                  </a:cxn>
                  <a:cxn ang="0">
                    <a:pos x="40" y="60"/>
                  </a:cxn>
                  <a:cxn ang="0">
                    <a:pos x="54" y="63"/>
                  </a:cxn>
                  <a:cxn ang="0">
                    <a:pos x="69" y="67"/>
                  </a:cxn>
                  <a:cxn ang="0">
                    <a:pos x="73" y="71"/>
                  </a:cxn>
                  <a:cxn ang="0">
                    <a:pos x="82" y="80"/>
                  </a:cxn>
                  <a:cxn ang="0">
                    <a:pos x="89" y="100"/>
                  </a:cxn>
                  <a:cxn ang="0">
                    <a:pos x="100" y="99"/>
                  </a:cxn>
                  <a:cxn ang="0">
                    <a:pos x="116" y="100"/>
                  </a:cxn>
                  <a:cxn ang="0">
                    <a:pos x="139" y="125"/>
                  </a:cxn>
                  <a:cxn ang="0">
                    <a:pos x="165" y="139"/>
                  </a:cxn>
                  <a:cxn ang="0">
                    <a:pos x="189" y="154"/>
                  </a:cxn>
                  <a:cxn ang="0">
                    <a:pos x="198" y="179"/>
                  </a:cxn>
                  <a:cxn ang="0">
                    <a:pos x="213" y="160"/>
                  </a:cxn>
                  <a:cxn ang="0">
                    <a:pos x="215" y="141"/>
                  </a:cxn>
                  <a:cxn ang="0">
                    <a:pos x="207" y="114"/>
                  </a:cxn>
                  <a:cxn ang="0">
                    <a:pos x="225" y="107"/>
                  </a:cxn>
                  <a:cxn ang="0">
                    <a:pos x="251" y="113"/>
                  </a:cxn>
                  <a:cxn ang="0">
                    <a:pos x="292" y="110"/>
                  </a:cxn>
                  <a:cxn ang="0">
                    <a:pos x="292" y="95"/>
                  </a:cxn>
                  <a:cxn ang="0">
                    <a:pos x="243" y="95"/>
                  </a:cxn>
                  <a:cxn ang="0">
                    <a:pos x="219" y="92"/>
                  </a:cxn>
                  <a:cxn ang="0">
                    <a:pos x="197" y="100"/>
                  </a:cxn>
                  <a:cxn ang="0">
                    <a:pos x="182" y="99"/>
                  </a:cxn>
                  <a:cxn ang="0">
                    <a:pos x="171" y="100"/>
                  </a:cxn>
                  <a:cxn ang="0">
                    <a:pos x="156" y="92"/>
                  </a:cxn>
                  <a:cxn ang="0">
                    <a:pos x="156" y="87"/>
                  </a:cxn>
                  <a:cxn ang="0">
                    <a:pos x="154" y="65"/>
                  </a:cxn>
                  <a:cxn ang="0">
                    <a:pos x="106" y="49"/>
                  </a:cxn>
                  <a:cxn ang="0">
                    <a:pos x="83" y="34"/>
                  </a:cxn>
                  <a:cxn ang="0">
                    <a:pos x="54" y="41"/>
                  </a:cxn>
                  <a:cxn ang="0">
                    <a:pos x="35" y="18"/>
                  </a:cxn>
                  <a:cxn ang="0">
                    <a:pos x="36" y="0"/>
                  </a:cxn>
                  <a:cxn ang="0">
                    <a:pos x="21" y="82"/>
                  </a:cxn>
                </a:cxnLst>
                <a:rect l="0" t="0" r="r" b="b"/>
                <a:pathLst>
                  <a:path w="300" h="180">
                    <a:moveTo>
                      <a:pt x="21" y="82"/>
                    </a:moveTo>
                    <a:lnTo>
                      <a:pt x="28" y="80"/>
                    </a:lnTo>
                    <a:lnTo>
                      <a:pt x="31" y="72"/>
                    </a:lnTo>
                    <a:lnTo>
                      <a:pt x="33" y="67"/>
                    </a:lnTo>
                    <a:lnTo>
                      <a:pt x="43" y="69"/>
                    </a:lnTo>
                    <a:lnTo>
                      <a:pt x="40" y="60"/>
                    </a:lnTo>
                    <a:lnTo>
                      <a:pt x="48" y="57"/>
                    </a:lnTo>
                    <a:lnTo>
                      <a:pt x="54" y="63"/>
                    </a:lnTo>
                    <a:lnTo>
                      <a:pt x="60" y="63"/>
                    </a:lnTo>
                    <a:lnTo>
                      <a:pt x="69" y="67"/>
                    </a:lnTo>
                    <a:lnTo>
                      <a:pt x="73" y="69"/>
                    </a:lnTo>
                    <a:lnTo>
                      <a:pt x="73" y="71"/>
                    </a:lnTo>
                    <a:lnTo>
                      <a:pt x="73" y="78"/>
                    </a:lnTo>
                    <a:lnTo>
                      <a:pt x="82" y="80"/>
                    </a:lnTo>
                    <a:lnTo>
                      <a:pt x="82" y="88"/>
                    </a:lnTo>
                    <a:lnTo>
                      <a:pt x="89" y="100"/>
                    </a:lnTo>
                    <a:lnTo>
                      <a:pt x="96" y="102"/>
                    </a:lnTo>
                    <a:lnTo>
                      <a:pt x="100" y="99"/>
                    </a:lnTo>
                    <a:lnTo>
                      <a:pt x="108" y="94"/>
                    </a:lnTo>
                    <a:lnTo>
                      <a:pt x="116" y="100"/>
                    </a:lnTo>
                    <a:lnTo>
                      <a:pt x="125" y="110"/>
                    </a:lnTo>
                    <a:lnTo>
                      <a:pt x="139" y="125"/>
                    </a:lnTo>
                    <a:lnTo>
                      <a:pt x="165" y="130"/>
                    </a:lnTo>
                    <a:lnTo>
                      <a:pt x="165" y="139"/>
                    </a:lnTo>
                    <a:lnTo>
                      <a:pt x="181" y="145"/>
                    </a:lnTo>
                    <a:lnTo>
                      <a:pt x="189" y="154"/>
                    </a:lnTo>
                    <a:lnTo>
                      <a:pt x="184" y="179"/>
                    </a:lnTo>
                    <a:lnTo>
                      <a:pt x="198" y="179"/>
                    </a:lnTo>
                    <a:lnTo>
                      <a:pt x="208" y="166"/>
                    </a:lnTo>
                    <a:lnTo>
                      <a:pt x="213" y="160"/>
                    </a:lnTo>
                    <a:lnTo>
                      <a:pt x="217" y="153"/>
                    </a:lnTo>
                    <a:lnTo>
                      <a:pt x="215" y="141"/>
                    </a:lnTo>
                    <a:lnTo>
                      <a:pt x="204" y="135"/>
                    </a:lnTo>
                    <a:lnTo>
                      <a:pt x="207" y="114"/>
                    </a:lnTo>
                    <a:lnTo>
                      <a:pt x="217" y="104"/>
                    </a:lnTo>
                    <a:lnTo>
                      <a:pt x="225" y="107"/>
                    </a:lnTo>
                    <a:lnTo>
                      <a:pt x="247" y="103"/>
                    </a:lnTo>
                    <a:lnTo>
                      <a:pt x="251" y="113"/>
                    </a:lnTo>
                    <a:lnTo>
                      <a:pt x="263" y="113"/>
                    </a:lnTo>
                    <a:lnTo>
                      <a:pt x="292" y="110"/>
                    </a:lnTo>
                    <a:lnTo>
                      <a:pt x="299" y="100"/>
                    </a:lnTo>
                    <a:lnTo>
                      <a:pt x="292" y="95"/>
                    </a:lnTo>
                    <a:lnTo>
                      <a:pt x="274" y="95"/>
                    </a:lnTo>
                    <a:lnTo>
                      <a:pt x="243" y="95"/>
                    </a:lnTo>
                    <a:lnTo>
                      <a:pt x="231" y="95"/>
                    </a:lnTo>
                    <a:lnTo>
                      <a:pt x="219" y="92"/>
                    </a:lnTo>
                    <a:lnTo>
                      <a:pt x="200" y="102"/>
                    </a:lnTo>
                    <a:lnTo>
                      <a:pt x="197" y="100"/>
                    </a:lnTo>
                    <a:lnTo>
                      <a:pt x="193" y="96"/>
                    </a:lnTo>
                    <a:lnTo>
                      <a:pt x="182" y="99"/>
                    </a:lnTo>
                    <a:lnTo>
                      <a:pt x="173" y="102"/>
                    </a:lnTo>
                    <a:lnTo>
                      <a:pt x="171" y="100"/>
                    </a:lnTo>
                    <a:lnTo>
                      <a:pt x="169" y="96"/>
                    </a:lnTo>
                    <a:lnTo>
                      <a:pt x="156" y="92"/>
                    </a:lnTo>
                    <a:lnTo>
                      <a:pt x="154" y="91"/>
                    </a:lnTo>
                    <a:lnTo>
                      <a:pt x="156" y="87"/>
                    </a:lnTo>
                    <a:lnTo>
                      <a:pt x="162" y="83"/>
                    </a:lnTo>
                    <a:lnTo>
                      <a:pt x="154" y="65"/>
                    </a:lnTo>
                    <a:lnTo>
                      <a:pt x="142" y="41"/>
                    </a:lnTo>
                    <a:lnTo>
                      <a:pt x="106" y="49"/>
                    </a:lnTo>
                    <a:lnTo>
                      <a:pt x="100" y="41"/>
                    </a:lnTo>
                    <a:lnTo>
                      <a:pt x="83" y="34"/>
                    </a:lnTo>
                    <a:lnTo>
                      <a:pt x="69" y="44"/>
                    </a:lnTo>
                    <a:lnTo>
                      <a:pt x="54" y="41"/>
                    </a:lnTo>
                    <a:lnTo>
                      <a:pt x="37" y="30"/>
                    </a:lnTo>
                    <a:lnTo>
                      <a:pt x="35" y="18"/>
                    </a:lnTo>
                    <a:lnTo>
                      <a:pt x="36" y="9"/>
                    </a:lnTo>
                    <a:lnTo>
                      <a:pt x="36" y="0"/>
                    </a:lnTo>
                    <a:lnTo>
                      <a:pt x="0" y="18"/>
                    </a:lnTo>
                    <a:lnTo>
                      <a:pt x="21" y="82"/>
                    </a:lnTo>
                  </a:path>
                </a:pathLst>
              </a:custGeom>
              <a:solidFill>
                <a:srgbClr val="DDDDDD"/>
              </a:solidFill>
              <a:ln w="3175" cap="flat" cmpd="sng">
                <a:solidFill>
                  <a:srgbClr val="DDDDDD"/>
                </a:solidFill>
                <a:prstDash val="solid"/>
                <a:round/>
                <a:headEnd type="none" w="med" len="med"/>
                <a:tailEnd type="none" w="med" len="med"/>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37" name="Freeform 244"/>
              <p:cNvSpPr>
                <a:spLocks/>
              </p:cNvSpPr>
              <p:nvPr/>
            </p:nvSpPr>
            <p:spPr bwMode="auto">
              <a:xfrm>
                <a:off x="6137264" y="3722678"/>
                <a:ext cx="352426" cy="239713"/>
              </a:xfrm>
              <a:custGeom>
                <a:avLst/>
                <a:gdLst/>
                <a:ahLst/>
                <a:cxnLst>
                  <a:cxn ang="0">
                    <a:pos x="0" y="22"/>
                  </a:cxn>
                  <a:cxn ang="0">
                    <a:pos x="1" y="42"/>
                  </a:cxn>
                  <a:cxn ang="0">
                    <a:pos x="14" y="30"/>
                  </a:cxn>
                  <a:cxn ang="0">
                    <a:pos x="31" y="45"/>
                  </a:cxn>
                  <a:cxn ang="0">
                    <a:pos x="24" y="56"/>
                  </a:cxn>
                  <a:cxn ang="0">
                    <a:pos x="2" y="46"/>
                  </a:cxn>
                  <a:cxn ang="0">
                    <a:pos x="1" y="60"/>
                  </a:cxn>
                  <a:cxn ang="0">
                    <a:pos x="2" y="68"/>
                  </a:cxn>
                  <a:cxn ang="0">
                    <a:pos x="14" y="71"/>
                  </a:cxn>
                  <a:cxn ang="0">
                    <a:pos x="9" y="79"/>
                  </a:cxn>
                  <a:cxn ang="0">
                    <a:pos x="18" y="85"/>
                  </a:cxn>
                  <a:cxn ang="0">
                    <a:pos x="18" y="114"/>
                  </a:cxn>
                  <a:cxn ang="0">
                    <a:pos x="49" y="106"/>
                  </a:cxn>
                  <a:cxn ang="0">
                    <a:pos x="67" y="97"/>
                  </a:cxn>
                  <a:cxn ang="0">
                    <a:pos x="107" y="116"/>
                  </a:cxn>
                  <a:cxn ang="0">
                    <a:pos x="133" y="127"/>
                  </a:cxn>
                  <a:cxn ang="0">
                    <a:pos x="137" y="132"/>
                  </a:cxn>
                  <a:cxn ang="0">
                    <a:pos x="140" y="146"/>
                  </a:cxn>
                  <a:cxn ang="0">
                    <a:pos x="164" y="157"/>
                  </a:cxn>
                  <a:cxn ang="0">
                    <a:pos x="199" y="119"/>
                  </a:cxn>
                  <a:cxn ang="0">
                    <a:pos x="222" y="119"/>
                  </a:cxn>
                  <a:cxn ang="0">
                    <a:pos x="225" y="103"/>
                  </a:cxn>
                  <a:cxn ang="0">
                    <a:pos x="228" y="96"/>
                  </a:cxn>
                  <a:cxn ang="0">
                    <a:pos x="221" y="87"/>
                  </a:cxn>
                  <a:cxn ang="0">
                    <a:pos x="203" y="80"/>
                  </a:cxn>
                  <a:cxn ang="0">
                    <a:pos x="202" y="72"/>
                  </a:cxn>
                  <a:cxn ang="0">
                    <a:pos x="178" y="67"/>
                  </a:cxn>
                  <a:cxn ang="0">
                    <a:pos x="164" y="52"/>
                  </a:cxn>
                  <a:cxn ang="0">
                    <a:pos x="159" y="44"/>
                  </a:cxn>
                  <a:cxn ang="0">
                    <a:pos x="147" y="36"/>
                  </a:cxn>
                  <a:cxn ang="0">
                    <a:pos x="140" y="40"/>
                  </a:cxn>
                  <a:cxn ang="0">
                    <a:pos x="134" y="44"/>
                  </a:cxn>
                  <a:cxn ang="0">
                    <a:pos x="128" y="42"/>
                  </a:cxn>
                  <a:cxn ang="0">
                    <a:pos x="121" y="30"/>
                  </a:cxn>
                  <a:cxn ang="0">
                    <a:pos x="120" y="22"/>
                  </a:cxn>
                  <a:cxn ang="0">
                    <a:pos x="111" y="20"/>
                  </a:cxn>
                  <a:cxn ang="0">
                    <a:pos x="110" y="12"/>
                  </a:cxn>
                  <a:cxn ang="0">
                    <a:pos x="99" y="5"/>
                  </a:cxn>
                  <a:cxn ang="0">
                    <a:pos x="93" y="5"/>
                  </a:cxn>
                  <a:cxn ang="0">
                    <a:pos x="87" y="0"/>
                  </a:cxn>
                  <a:cxn ang="0">
                    <a:pos x="79" y="2"/>
                  </a:cxn>
                  <a:cxn ang="0">
                    <a:pos x="82" y="12"/>
                  </a:cxn>
                  <a:cxn ang="0">
                    <a:pos x="78" y="10"/>
                  </a:cxn>
                  <a:cxn ang="0">
                    <a:pos x="72" y="9"/>
                  </a:cxn>
                  <a:cxn ang="0">
                    <a:pos x="67" y="22"/>
                  </a:cxn>
                  <a:cxn ang="0">
                    <a:pos x="59" y="24"/>
                  </a:cxn>
                  <a:cxn ang="0">
                    <a:pos x="49" y="21"/>
                  </a:cxn>
                  <a:cxn ang="0">
                    <a:pos x="43" y="28"/>
                  </a:cxn>
                  <a:cxn ang="0">
                    <a:pos x="36" y="22"/>
                  </a:cxn>
                  <a:cxn ang="0">
                    <a:pos x="25" y="16"/>
                  </a:cxn>
                  <a:cxn ang="0">
                    <a:pos x="0" y="22"/>
                  </a:cxn>
                </a:cxnLst>
                <a:rect l="0" t="0" r="r" b="b"/>
                <a:pathLst>
                  <a:path w="229" h="158">
                    <a:moveTo>
                      <a:pt x="0" y="22"/>
                    </a:moveTo>
                    <a:lnTo>
                      <a:pt x="1" y="42"/>
                    </a:lnTo>
                    <a:lnTo>
                      <a:pt x="14" y="30"/>
                    </a:lnTo>
                    <a:lnTo>
                      <a:pt x="31" y="45"/>
                    </a:lnTo>
                    <a:lnTo>
                      <a:pt x="24" y="56"/>
                    </a:lnTo>
                    <a:lnTo>
                      <a:pt x="2" y="46"/>
                    </a:lnTo>
                    <a:lnTo>
                      <a:pt x="1" y="60"/>
                    </a:lnTo>
                    <a:lnTo>
                      <a:pt x="2" y="68"/>
                    </a:lnTo>
                    <a:lnTo>
                      <a:pt x="14" y="71"/>
                    </a:lnTo>
                    <a:lnTo>
                      <a:pt x="9" y="79"/>
                    </a:lnTo>
                    <a:lnTo>
                      <a:pt x="18" y="85"/>
                    </a:lnTo>
                    <a:lnTo>
                      <a:pt x="18" y="114"/>
                    </a:lnTo>
                    <a:lnTo>
                      <a:pt x="49" y="106"/>
                    </a:lnTo>
                    <a:lnTo>
                      <a:pt x="67" y="97"/>
                    </a:lnTo>
                    <a:lnTo>
                      <a:pt x="107" y="116"/>
                    </a:lnTo>
                    <a:lnTo>
                      <a:pt x="133" y="127"/>
                    </a:lnTo>
                    <a:lnTo>
                      <a:pt x="137" y="132"/>
                    </a:lnTo>
                    <a:lnTo>
                      <a:pt x="140" y="146"/>
                    </a:lnTo>
                    <a:lnTo>
                      <a:pt x="164" y="157"/>
                    </a:lnTo>
                    <a:lnTo>
                      <a:pt x="199" y="119"/>
                    </a:lnTo>
                    <a:lnTo>
                      <a:pt x="222" y="119"/>
                    </a:lnTo>
                    <a:lnTo>
                      <a:pt x="225" y="103"/>
                    </a:lnTo>
                    <a:lnTo>
                      <a:pt x="228" y="96"/>
                    </a:lnTo>
                    <a:lnTo>
                      <a:pt x="221" y="87"/>
                    </a:lnTo>
                    <a:lnTo>
                      <a:pt x="203" y="80"/>
                    </a:lnTo>
                    <a:lnTo>
                      <a:pt x="202" y="72"/>
                    </a:lnTo>
                    <a:lnTo>
                      <a:pt x="178" y="67"/>
                    </a:lnTo>
                    <a:lnTo>
                      <a:pt x="164" y="52"/>
                    </a:lnTo>
                    <a:lnTo>
                      <a:pt x="159" y="44"/>
                    </a:lnTo>
                    <a:lnTo>
                      <a:pt x="147" y="36"/>
                    </a:lnTo>
                    <a:lnTo>
                      <a:pt x="140" y="40"/>
                    </a:lnTo>
                    <a:lnTo>
                      <a:pt x="134" y="44"/>
                    </a:lnTo>
                    <a:lnTo>
                      <a:pt x="128" y="42"/>
                    </a:lnTo>
                    <a:lnTo>
                      <a:pt x="121" y="30"/>
                    </a:lnTo>
                    <a:lnTo>
                      <a:pt x="120" y="22"/>
                    </a:lnTo>
                    <a:lnTo>
                      <a:pt x="111" y="20"/>
                    </a:lnTo>
                    <a:lnTo>
                      <a:pt x="110" y="12"/>
                    </a:lnTo>
                    <a:lnTo>
                      <a:pt x="99" y="5"/>
                    </a:lnTo>
                    <a:lnTo>
                      <a:pt x="93" y="5"/>
                    </a:lnTo>
                    <a:lnTo>
                      <a:pt x="87" y="0"/>
                    </a:lnTo>
                    <a:lnTo>
                      <a:pt x="79" y="2"/>
                    </a:lnTo>
                    <a:lnTo>
                      <a:pt x="82" y="12"/>
                    </a:lnTo>
                    <a:lnTo>
                      <a:pt x="78" y="10"/>
                    </a:lnTo>
                    <a:lnTo>
                      <a:pt x="72" y="9"/>
                    </a:lnTo>
                    <a:lnTo>
                      <a:pt x="67" y="22"/>
                    </a:lnTo>
                    <a:lnTo>
                      <a:pt x="59" y="24"/>
                    </a:lnTo>
                    <a:lnTo>
                      <a:pt x="49" y="21"/>
                    </a:lnTo>
                    <a:lnTo>
                      <a:pt x="43" y="28"/>
                    </a:lnTo>
                    <a:lnTo>
                      <a:pt x="36" y="22"/>
                    </a:lnTo>
                    <a:lnTo>
                      <a:pt x="25" y="16"/>
                    </a:lnTo>
                    <a:lnTo>
                      <a:pt x="0" y="22"/>
                    </a:lnTo>
                  </a:path>
                </a:pathLst>
              </a:custGeom>
              <a:solidFill>
                <a:srgbClr val="DDDDDD"/>
              </a:solidFill>
              <a:ln w="3175" cap="flat" cmpd="sng">
                <a:solidFill>
                  <a:srgbClr val="DDDDDD"/>
                </a:solidFill>
                <a:prstDash val="solid"/>
                <a:round/>
                <a:headEnd type="none" w="med" len="med"/>
                <a:tailEnd type="none" w="med" len="med"/>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38" name="Freeform 245"/>
              <p:cNvSpPr>
                <a:spLocks/>
              </p:cNvSpPr>
              <p:nvPr/>
            </p:nvSpPr>
            <p:spPr bwMode="auto">
              <a:xfrm>
                <a:off x="6532553" y="3717915"/>
                <a:ext cx="292101" cy="123826"/>
              </a:xfrm>
              <a:custGeom>
                <a:avLst/>
                <a:gdLst/>
                <a:ahLst/>
                <a:cxnLst>
                  <a:cxn ang="0">
                    <a:pos x="47" y="58"/>
                  </a:cxn>
                  <a:cxn ang="0">
                    <a:pos x="33" y="58"/>
                  </a:cxn>
                  <a:cxn ang="0">
                    <a:pos x="6" y="60"/>
                  </a:cxn>
                  <a:cxn ang="0">
                    <a:pos x="0" y="70"/>
                  </a:cxn>
                  <a:cxn ang="0">
                    <a:pos x="6" y="74"/>
                  </a:cxn>
                  <a:cxn ang="0">
                    <a:pos x="12" y="76"/>
                  </a:cxn>
                  <a:cxn ang="0">
                    <a:pos x="49" y="75"/>
                  </a:cxn>
                  <a:cxn ang="0">
                    <a:pos x="75" y="75"/>
                  </a:cxn>
                  <a:cxn ang="0">
                    <a:pos x="87" y="81"/>
                  </a:cxn>
                  <a:cxn ang="0">
                    <a:pos x="91" y="71"/>
                  </a:cxn>
                  <a:cxn ang="0">
                    <a:pos x="102" y="70"/>
                  </a:cxn>
                  <a:cxn ang="0">
                    <a:pos x="117" y="66"/>
                  </a:cxn>
                  <a:cxn ang="0">
                    <a:pos x="130" y="63"/>
                  </a:cxn>
                  <a:cxn ang="0">
                    <a:pos x="155" y="49"/>
                  </a:cxn>
                  <a:cxn ang="0">
                    <a:pos x="180" y="37"/>
                  </a:cxn>
                  <a:cxn ang="0">
                    <a:pos x="189" y="31"/>
                  </a:cxn>
                  <a:cxn ang="0">
                    <a:pos x="186" y="18"/>
                  </a:cxn>
                  <a:cxn ang="0">
                    <a:pos x="174" y="18"/>
                  </a:cxn>
                  <a:cxn ang="0">
                    <a:pos x="162" y="13"/>
                  </a:cxn>
                  <a:cxn ang="0">
                    <a:pos x="148" y="8"/>
                  </a:cxn>
                  <a:cxn ang="0">
                    <a:pos x="117" y="5"/>
                  </a:cxn>
                  <a:cxn ang="0">
                    <a:pos x="76" y="0"/>
                  </a:cxn>
                  <a:cxn ang="0">
                    <a:pos x="68" y="2"/>
                  </a:cxn>
                  <a:cxn ang="0">
                    <a:pos x="71" y="8"/>
                  </a:cxn>
                  <a:cxn ang="0">
                    <a:pos x="76" y="14"/>
                  </a:cxn>
                  <a:cxn ang="0">
                    <a:pos x="64" y="16"/>
                  </a:cxn>
                  <a:cxn ang="0">
                    <a:pos x="62" y="12"/>
                  </a:cxn>
                  <a:cxn ang="0">
                    <a:pos x="48" y="10"/>
                  </a:cxn>
                  <a:cxn ang="0">
                    <a:pos x="31" y="12"/>
                  </a:cxn>
                  <a:cxn ang="0">
                    <a:pos x="39" y="16"/>
                  </a:cxn>
                  <a:cxn ang="0">
                    <a:pos x="40" y="21"/>
                  </a:cxn>
                  <a:cxn ang="0">
                    <a:pos x="35" y="27"/>
                  </a:cxn>
                  <a:cxn ang="0">
                    <a:pos x="35" y="35"/>
                  </a:cxn>
                  <a:cxn ang="0">
                    <a:pos x="41" y="40"/>
                  </a:cxn>
                  <a:cxn ang="0">
                    <a:pos x="64" y="40"/>
                  </a:cxn>
                  <a:cxn ang="0">
                    <a:pos x="72" y="40"/>
                  </a:cxn>
                  <a:cxn ang="0">
                    <a:pos x="81" y="47"/>
                  </a:cxn>
                  <a:cxn ang="0">
                    <a:pos x="72" y="56"/>
                  </a:cxn>
                  <a:cxn ang="0">
                    <a:pos x="64" y="56"/>
                  </a:cxn>
                  <a:cxn ang="0">
                    <a:pos x="56" y="55"/>
                  </a:cxn>
                  <a:cxn ang="0">
                    <a:pos x="52" y="56"/>
                  </a:cxn>
                  <a:cxn ang="0">
                    <a:pos x="47" y="58"/>
                  </a:cxn>
                </a:cxnLst>
                <a:rect l="0" t="0" r="r" b="b"/>
                <a:pathLst>
                  <a:path w="190" h="82">
                    <a:moveTo>
                      <a:pt x="47" y="58"/>
                    </a:moveTo>
                    <a:lnTo>
                      <a:pt x="33" y="58"/>
                    </a:lnTo>
                    <a:lnTo>
                      <a:pt x="6" y="60"/>
                    </a:lnTo>
                    <a:lnTo>
                      <a:pt x="0" y="70"/>
                    </a:lnTo>
                    <a:lnTo>
                      <a:pt x="6" y="74"/>
                    </a:lnTo>
                    <a:lnTo>
                      <a:pt x="12" y="76"/>
                    </a:lnTo>
                    <a:lnTo>
                      <a:pt x="49" y="75"/>
                    </a:lnTo>
                    <a:lnTo>
                      <a:pt x="75" y="75"/>
                    </a:lnTo>
                    <a:lnTo>
                      <a:pt x="87" y="81"/>
                    </a:lnTo>
                    <a:lnTo>
                      <a:pt x="91" y="71"/>
                    </a:lnTo>
                    <a:lnTo>
                      <a:pt x="102" y="70"/>
                    </a:lnTo>
                    <a:lnTo>
                      <a:pt x="117" y="66"/>
                    </a:lnTo>
                    <a:lnTo>
                      <a:pt x="130" y="63"/>
                    </a:lnTo>
                    <a:lnTo>
                      <a:pt x="155" y="49"/>
                    </a:lnTo>
                    <a:lnTo>
                      <a:pt x="180" y="37"/>
                    </a:lnTo>
                    <a:lnTo>
                      <a:pt x="189" y="31"/>
                    </a:lnTo>
                    <a:lnTo>
                      <a:pt x="186" y="18"/>
                    </a:lnTo>
                    <a:lnTo>
                      <a:pt x="174" y="18"/>
                    </a:lnTo>
                    <a:lnTo>
                      <a:pt x="162" y="13"/>
                    </a:lnTo>
                    <a:lnTo>
                      <a:pt x="148" y="8"/>
                    </a:lnTo>
                    <a:lnTo>
                      <a:pt x="117" y="5"/>
                    </a:lnTo>
                    <a:lnTo>
                      <a:pt x="76" y="0"/>
                    </a:lnTo>
                    <a:lnTo>
                      <a:pt x="68" y="2"/>
                    </a:lnTo>
                    <a:lnTo>
                      <a:pt x="71" y="8"/>
                    </a:lnTo>
                    <a:lnTo>
                      <a:pt x="76" y="14"/>
                    </a:lnTo>
                    <a:lnTo>
                      <a:pt x="64" y="16"/>
                    </a:lnTo>
                    <a:lnTo>
                      <a:pt x="62" y="12"/>
                    </a:lnTo>
                    <a:lnTo>
                      <a:pt x="48" y="10"/>
                    </a:lnTo>
                    <a:lnTo>
                      <a:pt x="31" y="12"/>
                    </a:lnTo>
                    <a:lnTo>
                      <a:pt x="39" y="16"/>
                    </a:lnTo>
                    <a:lnTo>
                      <a:pt x="40" y="21"/>
                    </a:lnTo>
                    <a:lnTo>
                      <a:pt x="35" y="27"/>
                    </a:lnTo>
                    <a:lnTo>
                      <a:pt x="35" y="35"/>
                    </a:lnTo>
                    <a:lnTo>
                      <a:pt x="41" y="40"/>
                    </a:lnTo>
                    <a:lnTo>
                      <a:pt x="64" y="40"/>
                    </a:lnTo>
                    <a:lnTo>
                      <a:pt x="72" y="40"/>
                    </a:lnTo>
                    <a:lnTo>
                      <a:pt x="81" y="47"/>
                    </a:lnTo>
                    <a:lnTo>
                      <a:pt x="72" y="56"/>
                    </a:lnTo>
                    <a:lnTo>
                      <a:pt x="64" y="56"/>
                    </a:lnTo>
                    <a:lnTo>
                      <a:pt x="56" y="55"/>
                    </a:lnTo>
                    <a:lnTo>
                      <a:pt x="52" y="56"/>
                    </a:lnTo>
                    <a:lnTo>
                      <a:pt x="47" y="58"/>
                    </a:lnTo>
                  </a:path>
                </a:pathLst>
              </a:custGeom>
              <a:solidFill>
                <a:srgbClr val="DDDDDD"/>
              </a:solidFill>
              <a:ln w="3175" cap="flat" cmpd="sng">
                <a:solidFill>
                  <a:srgbClr val="DDDDDD"/>
                </a:solidFill>
                <a:prstDash val="solid"/>
                <a:round/>
                <a:headEnd type="none" w="med" len="med"/>
                <a:tailEnd type="none" w="med" len="med"/>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39" name="Freeform 246"/>
              <p:cNvSpPr>
                <a:spLocks/>
              </p:cNvSpPr>
              <p:nvPr/>
            </p:nvSpPr>
            <p:spPr bwMode="auto">
              <a:xfrm>
                <a:off x="6503978" y="3790940"/>
                <a:ext cx="185738" cy="128588"/>
              </a:xfrm>
              <a:custGeom>
                <a:avLst/>
                <a:gdLst/>
                <a:ahLst/>
                <a:cxnLst>
                  <a:cxn ang="0">
                    <a:pos x="0" y="71"/>
                  </a:cxn>
                  <a:cxn ang="0">
                    <a:pos x="1" y="74"/>
                  </a:cxn>
                  <a:cxn ang="0">
                    <a:pos x="9" y="75"/>
                  </a:cxn>
                  <a:cxn ang="0">
                    <a:pos x="31" y="77"/>
                  </a:cxn>
                  <a:cxn ang="0">
                    <a:pos x="56" y="51"/>
                  </a:cxn>
                  <a:cxn ang="0">
                    <a:pos x="62" y="67"/>
                  </a:cxn>
                  <a:cxn ang="0">
                    <a:pos x="70" y="84"/>
                  </a:cxn>
                  <a:cxn ang="0">
                    <a:pos x="84" y="77"/>
                  </a:cxn>
                  <a:cxn ang="0">
                    <a:pos x="102" y="71"/>
                  </a:cxn>
                  <a:cxn ang="0">
                    <a:pos x="118" y="75"/>
                  </a:cxn>
                  <a:cxn ang="0">
                    <a:pos x="120" y="51"/>
                  </a:cxn>
                  <a:cxn ang="0">
                    <a:pos x="107" y="47"/>
                  </a:cxn>
                  <a:cxn ang="0">
                    <a:pos x="101" y="47"/>
                  </a:cxn>
                  <a:cxn ang="0">
                    <a:pos x="106" y="32"/>
                  </a:cxn>
                  <a:cxn ang="0">
                    <a:pos x="91" y="28"/>
                  </a:cxn>
                  <a:cxn ang="0">
                    <a:pos x="79" y="27"/>
                  </a:cxn>
                  <a:cxn ang="0">
                    <a:pos x="63" y="27"/>
                  </a:cxn>
                  <a:cxn ang="0">
                    <a:pos x="49" y="27"/>
                  </a:cxn>
                  <a:cxn ang="0">
                    <a:pos x="33" y="27"/>
                  </a:cxn>
                  <a:cxn ang="0">
                    <a:pos x="20" y="24"/>
                  </a:cxn>
                  <a:cxn ang="0">
                    <a:pos x="17" y="23"/>
                  </a:cxn>
                  <a:cxn ang="0">
                    <a:pos x="20" y="16"/>
                  </a:cxn>
                  <a:cxn ang="0">
                    <a:pos x="26" y="12"/>
                  </a:cxn>
                  <a:cxn ang="0">
                    <a:pos x="48" y="8"/>
                  </a:cxn>
                  <a:cxn ang="0">
                    <a:pos x="47" y="0"/>
                  </a:cxn>
                  <a:cxn ang="0">
                    <a:pos x="29" y="2"/>
                  </a:cxn>
                  <a:cxn ang="0">
                    <a:pos x="16" y="2"/>
                  </a:cxn>
                  <a:cxn ang="0">
                    <a:pos x="6" y="10"/>
                  </a:cxn>
                  <a:cxn ang="0">
                    <a:pos x="2" y="27"/>
                  </a:cxn>
                  <a:cxn ang="0">
                    <a:pos x="4" y="31"/>
                  </a:cxn>
                  <a:cxn ang="0">
                    <a:pos x="2" y="32"/>
                  </a:cxn>
                  <a:cxn ang="0">
                    <a:pos x="13" y="36"/>
                  </a:cxn>
                  <a:cxn ang="0">
                    <a:pos x="18" y="46"/>
                  </a:cxn>
                  <a:cxn ang="0">
                    <a:pos x="14" y="56"/>
                  </a:cxn>
                  <a:cxn ang="0">
                    <a:pos x="12" y="58"/>
                  </a:cxn>
                  <a:cxn ang="0">
                    <a:pos x="8" y="62"/>
                  </a:cxn>
                  <a:cxn ang="0">
                    <a:pos x="0" y="71"/>
                  </a:cxn>
                </a:cxnLst>
                <a:rect l="0" t="0" r="r" b="b"/>
                <a:pathLst>
                  <a:path w="121" h="85">
                    <a:moveTo>
                      <a:pt x="0" y="71"/>
                    </a:moveTo>
                    <a:lnTo>
                      <a:pt x="1" y="74"/>
                    </a:lnTo>
                    <a:lnTo>
                      <a:pt x="9" y="75"/>
                    </a:lnTo>
                    <a:lnTo>
                      <a:pt x="31" y="77"/>
                    </a:lnTo>
                    <a:lnTo>
                      <a:pt x="56" y="51"/>
                    </a:lnTo>
                    <a:lnTo>
                      <a:pt x="62" y="67"/>
                    </a:lnTo>
                    <a:lnTo>
                      <a:pt x="70" y="84"/>
                    </a:lnTo>
                    <a:lnTo>
                      <a:pt x="84" y="77"/>
                    </a:lnTo>
                    <a:lnTo>
                      <a:pt x="102" y="71"/>
                    </a:lnTo>
                    <a:lnTo>
                      <a:pt x="118" y="75"/>
                    </a:lnTo>
                    <a:lnTo>
                      <a:pt x="120" y="51"/>
                    </a:lnTo>
                    <a:lnTo>
                      <a:pt x="107" y="47"/>
                    </a:lnTo>
                    <a:lnTo>
                      <a:pt x="101" y="47"/>
                    </a:lnTo>
                    <a:lnTo>
                      <a:pt x="106" y="32"/>
                    </a:lnTo>
                    <a:lnTo>
                      <a:pt x="91" y="28"/>
                    </a:lnTo>
                    <a:lnTo>
                      <a:pt x="79" y="27"/>
                    </a:lnTo>
                    <a:lnTo>
                      <a:pt x="63" y="27"/>
                    </a:lnTo>
                    <a:lnTo>
                      <a:pt x="49" y="27"/>
                    </a:lnTo>
                    <a:lnTo>
                      <a:pt x="33" y="27"/>
                    </a:lnTo>
                    <a:lnTo>
                      <a:pt x="20" y="24"/>
                    </a:lnTo>
                    <a:lnTo>
                      <a:pt x="17" y="23"/>
                    </a:lnTo>
                    <a:lnTo>
                      <a:pt x="20" y="16"/>
                    </a:lnTo>
                    <a:lnTo>
                      <a:pt x="26" y="12"/>
                    </a:lnTo>
                    <a:lnTo>
                      <a:pt x="48" y="8"/>
                    </a:lnTo>
                    <a:lnTo>
                      <a:pt x="47" y="0"/>
                    </a:lnTo>
                    <a:lnTo>
                      <a:pt x="29" y="2"/>
                    </a:lnTo>
                    <a:lnTo>
                      <a:pt x="16" y="2"/>
                    </a:lnTo>
                    <a:lnTo>
                      <a:pt x="6" y="10"/>
                    </a:lnTo>
                    <a:lnTo>
                      <a:pt x="2" y="27"/>
                    </a:lnTo>
                    <a:lnTo>
                      <a:pt x="4" y="31"/>
                    </a:lnTo>
                    <a:lnTo>
                      <a:pt x="2" y="32"/>
                    </a:lnTo>
                    <a:lnTo>
                      <a:pt x="13" y="36"/>
                    </a:lnTo>
                    <a:lnTo>
                      <a:pt x="18" y="46"/>
                    </a:lnTo>
                    <a:lnTo>
                      <a:pt x="14" y="56"/>
                    </a:lnTo>
                    <a:lnTo>
                      <a:pt x="12" y="58"/>
                    </a:lnTo>
                    <a:lnTo>
                      <a:pt x="8" y="62"/>
                    </a:lnTo>
                    <a:lnTo>
                      <a:pt x="0" y="71"/>
                    </a:lnTo>
                  </a:path>
                </a:pathLst>
              </a:custGeom>
              <a:solidFill>
                <a:srgbClr val="DDDDDD"/>
              </a:solidFill>
              <a:ln w="3175" cap="flat" cmpd="sng">
                <a:solidFill>
                  <a:srgbClr val="DDDDDD"/>
                </a:solidFill>
                <a:prstDash val="solid"/>
                <a:round/>
                <a:headEnd type="none" w="med" len="med"/>
                <a:tailEnd type="none" w="med" len="med"/>
              </a:ln>
              <a:effec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40" name="Oval 239"/>
              <p:cNvSpPr/>
              <p:nvPr/>
            </p:nvSpPr>
            <p:spPr>
              <a:xfrm rot="1733791">
                <a:off x="5779827" y="3974354"/>
                <a:ext cx="336315" cy="166068"/>
              </a:xfrm>
              <a:prstGeom prst="ellipse">
                <a:avLst/>
              </a:prstGeom>
              <a:noFill/>
              <a:ln w="12700">
                <a:solidFill>
                  <a:srgbClr val="4A452A"/>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41" name="Rounded Rectangular Callout 240"/>
              <p:cNvSpPr/>
              <p:nvPr/>
            </p:nvSpPr>
            <p:spPr>
              <a:xfrm>
                <a:off x="5133945" y="3429000"/>
                <a:ext cx="1219200" cy="228600"/>
              </a:xfrm>
              <a:prstGeom prst="wedgeRoundRectCallout">
                <a:avLst>
                  <a:gd name="adj1" fmla="val 13709"/>
                  <a:gd name="adj2" fmla="val 162500"/>
                  <a:gd name="adj3" fmla="val 16667"/>
                </a:avLst>
              </a:prstGeom>
              <a:noFill/>
              <a:ln w="12700">
                <a:solidFill>
                  <a:srgbClr val="4A45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4A452A"/>
                    </a:solidFill>
                  </a:rPr>
                  <a:t>Sumerian</a:t>
                </a:r>
                <a:endParaRPr lang="en-US" dirty="0">
                  <a:solidFill>
                    <a:srgbClr val="4A452A"/>
                  </a:solidFill>
                </a:endParaRPr>
              </a:p>
            </p:txBody>
          </p:sp>
          <p:sp>
            <p:nvSpPr>
              <p:cNvPr id="242" name="Oval 241"/>
              <p:cNvSpPr/>
              <p:nvPr/>
            </p:nvSpPr>
            <p:spPr>
              <a:xfrm rot="1733791">
                <a:off x="5289607" y="3779956"/>
                <a:ext cx="336315" cy="231985"/>
              </a:xfrm>
              <a:prstGeom prst="ellipse">
                <a:avLst/>
              </a:prstGeom>
              <a:noFill/>
              <a:ln w="12700">
                <a:solidFill>
                  <a:srgbClr val="17375D"/>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43" name="Rounded Rectangular Callout 242"/>
              <p:cNvSpPr/>
              <p:nvPr/>
            </p:nvSpPr>
            <p:spPr>
              <a:xfrm>
                <a:off x="4143345" y="3733800"/>
                <a:ext cx="1005840" cy="228600"/>
              </a:xfrm>
              <a:prstGeom prst="wedgeRoundRectCallout">
                <a:avLst>
                  <a:gd name="adj1" fmla="val 62799"/>
                  <a:gd name="adj2" fmla="val 8334"/>
                  <a:gd name="adj3" fmla="val 16667"/>
                </a:avLst>
              </a:prstGeom>
              <a:noFill/>
              <a:ln w="12700">
                <a:solidFill>
                  <a:srgbClr val="1737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17375D"/>
                    </a:solidFill>
                  </a:rPr>
                  <a:t>Aegean</a:t>
                </a:r>
                <a:endParaRPr lang="en-US" dirty="0">
                  <a:solidFill>
                    <a:srgbClr val="17375D"/>
                  </a:solidFill>
                </a:endParaRPr>
              </a:p>
            </p:txBody>
          </p:sp>
          <p:sp>
            <p:nvSpPr>
              <p:cNvPr id="244" name="Oval 243"/>
              <p:cNvSpPr/>
              <p:nvPr/>
            </p:nvSpPr>
            <p:spPr>
              <a:xfrm rot="1733791">
                <a:off x="5442758" y="4092841"/>
                <a:ext cx="263793" cy="221081"/>
              </a:xfrm>
              <a:prstGeom prst="ellipse">
                <a:avLst/>
              </a:prstGeom>
              <a:noFill/>
              <a:ln w="12700">
                <a:solidFill>
                  <a:srgbClr val="C0504D"/>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45" name="Rounded Rectangular Callout 244"/>
              <p:cNvSpPr/>
              <p:nvPr/>
            </p:nvSpPr>
            <p:spPr>
              <a:xfrm>
                <a:off x="4143345" y="4094140"/>
                <a:ext cx="1143000" cy="228600"/>
              </a:xfrm>
              <a:prstGeom prst="wedgeRoundRectCallout">
                <a:avLst>
                  <a:gd name="adj1" fmla="val 63032"/>
                  <a:gd name="adj2" fmla="val 0"/>
                  <a:gd name="adj3" fmla="val 16667"/>
                </a:avLst>
              </a:prstGeom>
              <a:noFill/>
              <a:ln w="12700">
                <a:solidFill>
                  <a:srgbClr val="C050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C0504D"/>
                    </a:solidFill>
                  </a:rPr>
                  <a:t>Egyptian</a:t>
                </a:r>
                <a:endParaRPr lang="en-US" dirty="0">
                  <a:solidFill>
                    <a:srgbClr val="C0504D"/>
                  </a:solidFill>
                </a:endParaRPr>
              </a:p>
            </p:txBody>
          </p:sp>
          <p:sp>
            <p:nvSpPr>
              <p:cNvPr id="246" name="Oval 245"/>
              <p:cNvSpPr/>
              <p:nvPr/>
            </p:nvSpPr>
            <p:spPr>
              <a:xfrm rot="19549827">
                <a:off x="6438892" y="3984337"/>
                <a:ext cx="484367" cy="324246"/>
              </a:xfrm>
              <a:prstGeom prst="ellipse">
                <a:avLst/>
              </a:prstGeom>
              <a:noFill/>
              <a:ln w="12700">
                <a:solidFill>
                  <a:srgbClr val="8064A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247" name="Straight Arrow Connector 246"/>
              <p:cNvCxnSpPr>
                <a:stCxn id="246" idx="5"/>
              </p:cNvCxnSpPr>
              <p:nvPr/>
            </p:nvCxnSpPr>
            <p:spPr>
              <a:xfrm>
                <a:off x="6887149" y="4145128"/>
                <a:ext cx="151796" cy="177612"/>
              </a:xfrm>
              <a:prstGeom prst="straightConnector1">
                <a:avLst/>
              </a:prstGeom>
              <a:ln w="3175">
                <a:solidFill>
                  <a:srgbClr val="8064A2"/>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48" name="Straight Arrow Connector 247"/>
              <p:cNvCxnSpPr>
                <a:stCxn id="246" idx="4"/>
              </p:cNvCxnSpPr>
              <p:nvPr/>
            </p:nvCxnSpPr>
            <p:spPr>
              <a:xfrm>
                <a:off x="6772131" y="4280597"/>
                <a:ext cx="114414" cy="118343"/>
              </a:xfrm>
              <a:prstGeom prst="straightConnector1">
                <a:avLst/>
              </a:prstGeom>
              <a:ln w="3175">
                <a:solidFill>
                  <a:srgbClr val="8064A2"/>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49" name="Straight Arrow Connector 248"/>
              <p:cNvCxnSpPr>
                <a:stCxn id="246" idx="3"/>
              </p:cNvCxnSpPr>
              <p:nvPr/>
            </p:nvCxnSpPr>
            <p:spPr>
              <a:xfrm>
                <a:off x="6603773" y="4337490"/>
                <a:ext cx="206572" cy="213850"/>
              </a:xfrm>
              <a:prstGeom prst="straightConnector1">
                <a:avLst/>
              </a:prstGeom>
              <a:ln w="3175">
                <a:solidFill>
                  <a:srgbClr val="8064A2"/>
                </a:solidFill>
                <a:tailEnd type="arrow" w="sm" len="sm"/>
              </a:ln>
            </p:spPr>
            <p:style>
              <a:lnRef idx="1">
                <a:schemeClr val="accent1"/>
              </a:lnRef>
              <a:fillRef idx="0">
                <a:schemeClr val="accent1"/>
              </a:fillRef>
              <a:effectRef idx="0">
                <a:schemeClr val="accent1"/>
              </a:effectRef>
              <a:fontRef idx="minor">
                <a:schemeClr val="tx1"/>
              </a:fontRef>
            </p:style>
          </p:cxnSp>
          <p:sp>
            <p:nvSpPr>
              <p:cNvPr id="250" name="Rounded Rectangular Callout 249"/>
              <p:cNvSpPr/>
              <p:nvPr/>
            </p:nvSpPr>
            <p:spPr>
              <a:xfrm>
                <a:off x="6810345" y="3560740"/>
                <a:ext cx="1219200" cy="228600"/>
              </a:xfrm>
              <a:prstGeom prst="wedgeRoundRectCallout">
                <a:avLst>
                  <a:gd name="adj1" fmla="val -43723"/>
                  <a:gd name="adj2" fmla="val 132998"/>
                  <a:gd name="adj3" fmla="val 16667"/>
                </a:avLst>
              </a:prstGeom>
              <a:noFill/>
              <a:ln w="12700">
                <a:solidFill>
                  <a:srgbClr val="8064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solidFill>
                      <a:srgbClr val="8064A2"/>
                    </a:solidFill>
                  </a:rPr>
                  <a:t>Harappan</a:t>
                </a:r>
                <a:endParaRPr lang="en-US" dirty="0">
                  <a:solidFill>
                    <a:srgbClr val="8064A2"/>
                  </a:solidFill>
                </a:endParaRPr>
              </a:p>
            </p:txBody>
          </p:sp>
        </p:grpSp>
        <p:sp>
          <p:nvSpPr>
            <p:cNvPr id="253" name="Rectangle 252"/>
            <p:cNvSpPr/>
            <p:nvPr>
              <p:custDataLst>
                <p:tags r:id="rId8"/>
              </p:custDataLst>
            </p:nvPr>
          </p:nvSpPr>
          <p:spPr>
            <a:xfrm>
              <a:off x="4419600" y="2209800"/>
              <a:ext cx="4572000" cy="3124200"/>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54" name="Rectangle 253"/>
            <p:cNvSpPr/>
            <p:nvPr>
              <p:custDataLst>
                <p:tags r:id="rId9"/>
              </p:custDataLst>
            </p:nvPr>
          </p:nvSpPr>
          <p:spPr>
            <a:xfrm>
              <a:off x="4921101" y="1762125"/>
              <a:ext cx="4191000" cy="438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ectangle 254"/>
            <p:cNvSpPr/>
            <p:nvPr>
              <p:custDataLst>
                <p:tags r:id="rId10"/>
              </p:custDataLst>
            </p:nvPr>
          </p:nvSpPr>
          <p:spPr>
            <a:xfrm>
              <a:off x="9010650" y="2057400"/>
              <a:ext cx="895350" cy="3352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Rectangle 255"/>
            <p:cNvSpPr/>
            <p:nvPr>
              <p:custDataLst>
                <p:tags r:id="rId11"/>
              </p:custDataLst>
            </p:nvPr>
          </p:nvSpPr>
          <p:spPr>
            <a:xfrm>
              <a:off x="7199465" y="5353050"/>
              <a:ext cx="1905000" cy="209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2" name="Rounded Rectangle 251"/>
          <p:cNvSpPr/>
          <p:nvPr>
            <p:custDataLst>
              <p:tags r:id="rId6"/>
            </p:custDataLst>
          </p:nvPr>
        </p:nvSpPr>
        <p:spPr>
          <a:xfrm>
            <a:off x="4739640" y="5567376"/>
            <a:ext cx="4023360" cy="6096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indent="-114300" algn="ctr" defTabSz="114300">
              <a:buClr>
                <a:srgbClr val="FFFFFF"/>
              </a:buClr>
              <a:buSzPct val="100000"/>
            </a:pPr>
            <a:r>
              <a:rPr lang="en-US" sz="1400" dirty="0" smtClean="0"/>
              <a:t>Harappa had limited exchange with Europeans</a:t>
            </a:r>
          </a:p>
        </p:txBody>
      </p:sp>
    </p:spTree>
    <p:extLst>
      <p:ext uri="{BB962C8B-B14F-4D97-AF65-F5344CB8AC3E}">
        <p14:creationId xmlns="" xmlns:p14="http://schemas.microsoft.com/office/powerpoint/2010/main" val="15491291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Archeological Basis</a:t>
            </a:r>
            <a:endParaRPr lang="en-US" dirty="0"/>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 xmlns:p14="http://schemas.microsoft.com/office/powerpoint/2010/main" val="9945379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References to </a:t>
            </a:r>
            <a:r>
              <a:rPr lang="en-US" dirty="0" err="1" smtClean="0"/>
              <a:t>Saraswati</a:t>
            </a:r>
            <a:r>
              <a:rPr lang="en-US" dirty="0" smtClean="0"/>
              <a:t> Today</a:t>
            </a:r>
            <a:endParaRPr lang="en-US" dirty="0"/>
          </a:p>
        </p:txBody>
      </p:sp>
      <p:grpSp>
        <p:nvGrpSpPr>
          <p:cNvPr id="11" name="Group 10"/>
          <p:cNvGrpSpPr/>
          <p:nvPr/>
        </p:nvGrpSpPr>
        <p:grpSpPr>
          <a:xfrm>
            <a:off x="457200" y="4072116"/>
            <a:ext cx="7848600" cy="1261884"/>
            <a:chOff x="457200" y="1981200"/>
            <a:chExt cx="7848600" cy="1261884"/>
          </a:xfrm>
        </p:grpSpPr>
        <p:sp>
          <p:nvSpPr>
            <p:cNvPr id="4" name="Rectangle 3"/>
            <p:cNvSpPr/>
            <p:nvPr/>
          </p:nvSpPr>
          <p:spPr>
            <a:xfrm>
              <a:off x="457200" y="1981200"/>
              <a:ext cx="1554480" cy="76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Kumba</a:t>
              </a:r>
              <a:r>
                <a:rPr lang="en-US" dirty="0" smtClean="0"/>
                <a:t> </a:t>
              </a:r>
              <a:r>
                <a:rPr lang="en-US" dirty="0" err="1" smtClean="0"/>
                <a:t>Mela</a:t>
              </a:r>
              <a:endParaRPr lang="en-US" dirty="0"/>
            </a:p>
          </p:txBody>
        </p:sp>
        <p:sp>
          <p:nvSpPr>
            <p:cNvPr id="5" name="TextBox 4"/>
            <p:cNvSpPr txBox="1"/>
            <p:nvPr/>
          </p:nvSpPr>
          <p:spPr>
            <a:xfrm>
              <a:off x="2286000" y="1981200"/>
              <a:ext cx="6019800" cy="1261884"/>
            </a:xfrm>
            <a:prstGeom prst="rect">
              <a:avLst/>
            </a:prstGeom>
            <a:noFill/>
          </p:spPr>
          <p:txBody>
            <a:bodyPr wrap="square" rtlCol="0">
              <a:spAutoFit/>
            </a:bodyPr>
            <a:lstStyle/>
            <a:p>
              <a:pPr marL="228600" indent="-228600" defTabSz="228600">
                <a:buClr>
                  <a:srgbClr val="007DC3"/>
                </a:buClr>
                <a:buSzPct val="100000"/>
                <a:buFont typeface="Arial"/>
                <a:buChar char="•"/>
              </a:pPr>
              <a:r>
                <a:rPr lang="en-US" sz="2200" dirty="0" err="1" smtClean="0"/>
                <a:t>Triveni</a:t>
              </a:r>
              <a:r>
                <a:rPr lang="en-US" sz="2200" dirty="0" smtClean="0"/>
                <a:t> </a:t>
              </a:r>
              <a:r>
                <a:rPr lang="en-US" sz="2200" dirty="0" err="1" smtClean="0"/>
                <a:t>Sangam</a:t>
              </a:r>
              <a:endParaRPr lang="en-US" sz="2200" dirty="0" smtClean="0"/>
            </a:p>
            <a:p>
              <a:pPr marL="685800" lvl="1" indent="-228600" defTabSz="228600">
                <a:buClr>
                  <a:srgbClr val="007DC3"/>
                </a:buClr>
                <a:buSzPct val="100000"/>
                <a:buFont typeface="MetaNormalLF-Roman"/>
                <a:buChar char="–"/>
              </a:pPr>
              <a:r>
                <a:rPr lang="en-US" dirty="0" err="1" smtClean="0"/>
                <a:t>Ganga</a:t>
              </a:r>
              <a:endParaRPr lang="en-US" dirty="0" smtClean="0"/>
            </a:p>
            <a:p>
              <a:pPr marL="685800" lvl="1" indent="-228600" defTabSz="228600">
                <a:buClr>
                  <a:srgbClr val="007DC3"/>
                </a:buClr>
                <a:buSzPct val="100000"/>
                <a:buFont typeface="MetaNormalLF-Roman"/>
                <a:buChar char="–"/>
              </a:pPr>
              <a:r>
                <a:rPr lang="en-US" dirty="0" smtClean="0"/>
                <a:t>Yamuna</a:t>
              </a:r>
            </a:p>
            <a:p>
              <a:pPr marL="685800" lvl="1" indent="-228600" defTabSz="228600">
                <a:buClr>
                  <a:srgbClr val="007DC3"/>
                </a:buClr>
                <a:buSzPct val="100000"/>
                <a:buFont typeface="MetaNormalLF-Roman"/>
                <a:buChar char="–"/>
              </a:pPr>
              <a:r>
                <a:rPr lang="en-US" b="1" dirty="0" err="1" smtClean="0"/>
                <a:t>Saraswati</a:t>
              </a:r>
              <a:endParaRPr lang="en-US" b="1" dirty="0" smtClean="0"/>
            </a:p>
          </p:txBody>
        </p:sp>
      </p:grpSp>
      <p:grpSp>
        <p:nvGrpSpPr>
          <p:cNvPr id="12" name="Group 11"/>
          <p:cNvGrpSpPr/>
          <p:nvPr/>
        </p:nvGrpSpPr>
        <p:grpSpPr>
          <a:xfrm>
            <a:off x="457200" y="2624316"/>
            <a:ext cx="8534400" cy="769441"/>
            <a:chOff x="457200" y="5521404"/>
            <a:chExt cx="8534400" cy="769441"/>
          </a:xfrm>
        </p:grpSpPr>
        <p:sp>
          <p:nvSpPr>
            <p:cNvPr id="8" name="Rectangle 7"/>
            <p:cNvSpPr/>
            <p:nvPr/>
          </p:nvSpPr>
          <p:spPr>
            <a:xfrm>
              <a:off x="457200" y="5521404"/>
              <a:ext cx="1554480" cy="76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Daily Prayer</a:t>
              </a:r>
              <a:endParaRPr lang="en-US" dirty="0"/>
            </a:p>
          </p:txBody>
        </p:sp>
        <p:sp>
          <p:nvSpPr>
            <p:cNvPr id="9" name="TextBox 8"/>
            <p:cNvSpPr txBox="1"/>
            <p:nvPr/>
          </p:nvSpPr>
          <p:spPr>
            <a:xfrm>
              <a:off x="2286000" y="5521404"/>
              <a:ext cx="6705600" cy="769441"/>
            </a:xfrm>
            <a:prstGeom prst="rect">
              <a:avLst/>
            </a:prstGeom>
            <a:noFill/>
          </p:spPr>
          <p:txBody>
            <a:bodyPr wrap="square" rtlCol="0">
              <a:spAutoFit/>
            </a:bodyPr>
            <a:lstStyle/>
            <a:p>
              <a:pPr marL="228600" indent="-228600" defTabSz="228600">
                <a:buClr>
                  <a:srgbClr val="007DC3"/>
                </a:buClr>
                <a:buSzPct val="100000"/>
                <a:buFont typeface="Arial"/>
                <a:buChar char="•"/>
              </a:pPr>
              <a:r>
                <a:rPr lang="en-US" sz="2200" dirty="0" err="1" smtClean="0"/>
                <a:t>Ganga</a:t>
              </a:r>
              <a:r>
                <a:rPr lang="en-US" sz="2200" dirty="0" smtClean="0"/>
                <a:t> Cha Yamuna </a:t>
              </a:r>
              <a:r>
                <a:rPr lang="en-US" sz="2200" dirty="0" err="1" smtClean="0"/>
                <a:t>Chaiva</a:t>
              </a:r>
              <a:r>
                <a:rPr lang="en-US" sz="2200" dirty="0" smtClean="0"/>
                <a:t> Godavari </a:t>
              </a:r>
              <a:r>
                <a:rPr lang="en-US" sz="2200" b="1" dirty="0" err="1" smtClean="0"/>
                <a:t>Saraswati</a:t>
              </a:r>
              <a:r>
                <a:rPr lang="en-US" sz="2200" dirty="0" smtClean="0"/>
                <a:t>, Narmada </a:t>
              </a:r>
              <a:r>
                <a:rPr lang="en-US" sz="2200" dirty="0" err="1" smtClean="0"/>
                <a:t>Sindhu</a:t>
              </a:r>
              <a:r>
                <a:rPr lang="en-US" sz="2200" dirty="0" smtClean="0"/>
                <a:t> </a:t>
              </a:r>
              <a:r>
                <a:rPr lang="en-US" sz="2200" dirty="0" err="1" smtClean="0"/>
                <a:t>Kaveri</a:t>
              </a:r>
              <a:r>
                <a:rPr lang="en-US" sz="2200" dirty="0" smtClean="0"/>
                <a:t> </a:t>
              </a:r>
              <a:r>
                <a:rPr lang="en-US" sz="2200" dirty="0" err="1" smtClean="0"/>
                <a:t>Jalesmin</a:t>
              </a:r>
              <a:r>
                <a:rPr lang="en-US" sz="2200" dirty="0" smtClean="0"/>
                <a:t> </a:t>
              </a:r>
              <a:r>
                <a:rPr lang="en-US" sz="2200" dirty="0" err="1" smtClean="0"/>
                <a:t>Sannidhim</a:t>
              </a:r>
              <a:r>
                <a:rPr lang="en-US" sz="2200" dirty="0" smtClean="0"/>
                <a:t> </a:t>
              </a:r>
              <a:r>
                <a:rPr lang="en-US" sz="2200" dirty="0" err="1" smtClean="0"/>
                <a:t>Kuru</a:t>
              </a:r>
              <a:endParaRPr lang="en-US" sz="2200" dirty="0" smtClean="0"/>
            </a:p>
          </p:txBody>
        </p:sp>
      </p:gr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17839&quot;&gt;&lt;version val=&quot;21182&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mruColor&gt;&lt;m_vecMRU length=&quot;0&quot;/&gt;&lt;/m_mruColor&gt;&lt;m_mapectfillschemeMRU/&gt;&lt;m_eweekdayFirstOfWeek val=&quot;1&quot;/&gt;&lt;m_eweekdayFirstOfWorkweek val=&quot;2&quot;/&gt;&lt;m_eweekdayFirstOfWeekend val=&quot;7&quot;/&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m_chDecimalSymbol&gt;.&lt;/m_chDecimalSymbol&gt;&lt;m_nGroupingDigits val=&quot;3&quot;/&gt;&lt;m_chGroupingSymbol&gt;,&lt;/m_chGroupingSymbol&gt;&lt;m_chDecimalSymbol17909&gt;.&lt;/m_chDecimalSymbol17909&gt;&lt;m_nGroupingDigits17909 val=&quot;3&quot;/&gt;&lt;m_chGroupingSymbol17909&gt;,&lt;/m_chGroupingSymbol17909&gt;&lt;/m_precDefault&gt;&lt;/CDefaultPrec&gt;&lt;/root&gt;"/>
  <p:tag name="THINKCELLUNDODONOTDELETE" val="62"/>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eQ2j2AaRFE.jmz5udQKLm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pXTovD8j5kaGQ7ddyPj1E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N3NQwZHL7U2Y27ZIcEHEO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xq9LqfIj2EOVll7mIUNoa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d9JdOOJM0Ems0j6RqVo5k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pe1Pw86QlEaIUSqVySf6o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hLxRsB6xbEWX_.MlFMzMT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pTambq4eoE6tCD2hqFdH1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p.hn7mFMeUyRPkylgLWdq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7eLqypL2Mkig_NlaSVhqW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Z2R.owToYkyGmC_u8NhQGw"/>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ION4w3d5_0yKbHgceCsEe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yQ7F22HBu023AwNCNxGNn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wsDirMwXKU282IxDkEZ5I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m_TV1KwE3Euxi1_KD1K5p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oa8O98g5i0OZB9JxI5xvZ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wnHX5JQAEUGEkSw9rSa2J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tMQkClliyUewShW0gJ3wh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QhcGpXWL0UiM8MZDdw4ie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9qOmyJoJ5UedBQsK0pU.t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WZ9MYJe4G0SLAt7z2qcV7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QklbEItRpkSfoEAMxko8w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7DeGipdX5UiEpA80MKzYw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JYc20WqzhkCPp2POChUM7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Z0suoGK390CaTKHDVTep6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CRMVfgdDgE2RMSqP8OA0d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gBG4Z5b8vEGMjG62aG11Gw"/>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DDvRfqWseEOK8qYnJW7YS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RnBpbtl1XEqtxP.9uN.VP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8CF9Y9nE0EiGSMfXfz0Dd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CDslxJdJX0y.QEDfy3mDf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C2X3Bnt7EU.y87rEBfYgG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DCMMw4PdQUGmBk9ORLIjFg"/>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YYzLZdIXIkqGKLozDgW31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rFyIobfDr0iDesUXZ5K.D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3uvEgK2p8EOP2VhT_JH0.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MlsfkzfBVUqUCGGj5Ed5G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ACVbqLG9.EqnCHpegLBpV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ZGrLoY7fHUi2EJVFMUIzC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rMAnsx2.o0CLfWQPvjbrU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yk_lglFH90.WPSUjPpRFI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p0peu20RzUCs0NdpujgydQ"/>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Jub.phJ9akKjBC_QoAnjc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LRzkr514k6K34CqNYLgNg"/>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LIQJTBcn5EWHJ5JITIb7V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gp.kux5Wh0q3SHvSKutGbQ"/>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0VdpMHycuk6fk82XMi_Ftg"/>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kmCPqnFmbkKw8abj8TXc6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Gw.T0.S_M0CITTZuHhSSgg"/>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Y1mWplYuxEKjx5f8GioLPQ"/>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0peXVIr.0qx7p60TSrqkw"/>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Jcsf2FApWUipWizT3xg2i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XyAqk7KT9EKYOib4immgLA"/>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IfInLGR1M0O7DnoMjlvRJ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G5sN9EQz.06FEmL_fAom9Q"/>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Si5M8kpfbUCC58ex1eiqD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a1ykGJysDECvX71warPbD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Booa__RM0EGNvQhgiUL2w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nyicSxSj0ECuWT_5pqD9y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9A5MwBszg0a8hU.f_MydbQ"/>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17396</TotalTime>
  <Words>2489</Words>
  <Application>Microsoft Office PowerPoint</Application>
  <PresentationFormat>On-screen Show (4:3)</PresentationFormat>
  <Paragraphs>508</Paragraphs>
  <Slides>45</Slides>
  <Notes>27</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45</vt:i4>
      </vt:variant>
    </vt:vector>
  </HeadingPairs>
  <TitlesOfParts>
    <vt:vector size="48" baseType="lpstr">
      <vt:lpstr>Flow</vt:lpstr>
      <vt:lpstr>think-cell Slide</vt:lpstr>
      <vt:lpstr>Worksheet</vt:lpstr>
      <vt:lpstr>Tracing the Origins of  Hindu Dharma</vt:lpstr>
      <vt:lpstr>Know your past</vt:lpstr>
      <vt:lpstr>Veda through the ages</vt:lpstr>
      <vt:lpstr>Raise your hand if</vt:lpstr>
      <vt:lpstr>Today’s Aim</vt:lpstr>
      <vt:lpstr>Comparing Religions</vt:lpstr>
      <vt:lpstr>Comparing Civilizations</vt:lpstr>
      <vt:lpstr>Archeological Basis</vt:lpstr>
      <vt:lpstr>References to Saraswati Today</vt:lpstr>
      <vt:lpstr>Saraswati in Shastra</vt:lpstr>
      <vt:lpstr>The Saraswati River was Real</vt:lpstr>
      <vt:lpstr>Harappan Civilization</vt:lpstr>
      <vt:lpstr>Early Mehrgarh</vt:lpstr>
      <vt:lpstr>Harappan Civilization</vt:lpstr>
      <vt:lpstr>Gulf of Khambhat findings</vt:lpstr>
      <vt:lpstr>Astronomical Basis</vt:lpstr>
      <vt:lpstr>Key Terms &amp; Definitions</vt:lpstr>
      <vt:lpstr>Assumptions</vt:lpstr>
      <vt:lpstr>Tropical Year</vt:lpstr>
      <vt:lpstr>Measuring Earth’s Precession</vt:lpstr>
      <vt:lpstr>Dating the Surya Siddhanta</vt:lpstr>
      <vt:lpstr>Astronomy Basics : Nakshatra</vt:lpstr>
      <vt:lpstr>Astronomy in the Veda</vt:lpstr>
      <vt:lpstr>Astronomical Dating Problems</vt:lpstr>
      <vt:lpstr>Ramayana</vt:lpstr>
      <vt:lpstr>Ramayana?</vt:lpstr>
      <vt:lpstr>Mahabharata</vt:lpstr>
      <vt:lpstr>Scientific &amp; Technological Basis</vt:lpstr>
      <vt:lpstr>What is a Ratha?</vt:lpstr>
      <vt:lpstr>What is a Ratha?</vt:lpstr>
      <vt:lpstr>Rigvedic Vehicles </vt:lpstr>
      <vt:lpstr>Rigveda </vt:lpstr>
      <vt:lpstr>Sample of Science in the Puranas</vt:lpstr>
      <vt:lpstr>Mahabharata War: Agneya Astra</vt:lpstr>
      <vt:lpstr>Death Toll</vt:lpstr>
      <vt:lpstr>Scriptural Basis</vt:lpstr>
      <vt:lpstr>Textual Development </vt:lpstr>
      <vt:lpstr>Scriptural References</vt:lpstr>
      <vt:lpstr>Limitations</vt:lpstr>
      <vt:lpstr>Conclusion</vt:lpstr>
      <vt:lpstr>Hindupedia.com</vt:lpstr>
      <vt:lpstr>Hindupedia.com </vt:lpstr>
      <vt:lpstr>Slide 43</vt:lpstr>
      <vt:lpstr>The Team</vt:lpstr>
      <vt:lpstr>Q&amp;A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New User</dc:creator>
  <cp:lastModifiedBy>Krishna Maheshwari</cp:lastModifiedBy>
  <cp:revision>190</cp:revision>
  <dcterms:created xsi:type="dcterms:W3CDTF">2010-08-25T15:19:49Z</dcterms:created>
  <dcterms:modified xsi:type="dcterms:W3CDTF">2012-08-31T21:55:52Z</dcterms:modified>
</cp:coreProperties>
</file>